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383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8" r:id="rId11"/>
    <p:sldId id="399" r:id="rId12"/>
    <p:sldId id="392" r:id="rId13"/>
    <p:sldId id="401" r:id="rId14"/>
    <p:sldId id="404" r:id="rId15"/>
    <p:sldId id="405" r:id="rId16"/>
    <p:sldId id="402" r:id="rId17"/>
    <p:sldId id="406" r:id="rId18"/>
    <p:sldId id="403" r:id="rId19"/>
    <p:sldId id="38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00"/>
    <a:srgbClr val="D99927"/>
    <a:srgbClr val="3D638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86881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2/25/2019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963798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2/25/2019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40"/>
            <a:ext cx="1028968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97755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2/25/2019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727331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2/25/2019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9269591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2/25/2019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1345096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2/25/2019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898237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2/25/2019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35988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2/25/2019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3185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2/25/2019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886613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/>
              <a:t>2/25/2019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449668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 defTabSz="914400"/>
              <a:t>2/25/2019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25BA54BD-C84D-46CE-8B72-31BFB26ABA43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3940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1674" y="1628800"/>
            <a:ext cx="8618798" cy="5032804"/>
          </a:xfr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ar-JO" sz="6000" b="1" dirty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الباب </a:t>
            </a:r>
            <a:r>
              <a:rPr lang="ar-JO" sz="6000" b="1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الرابع: التوجيه والقيادة</a:t>
            </a:r>
          </a:p>
          <a:p>
            <a:pPr algn="ctr" eaLnBrk="0" hangingPunct="0">
              <a:defRPr/>
            </a:pPr>
            <a:r>
              <a:rPr lang="ar-JO" sz="3600" b="1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والمشتمل على 3 فصول، هي:</a:t>
            </a:r>
          </a:p>
          <a:p>
            <a:pPr algn="ctr" eaLnBrk="0" hangingPunct="0">
              <a:defRPr/>
            </a:pPr>
            <a:endParaRPr lang="ar-JO" sz="3200" b="1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eaLnBrk="0" hangingPunct="0">
              <a:defRPr/>
            </a:pPr>
            <a:r>
              <a:rPr lang="ar-JO" sz="32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الفصل التاسع: القيادة</a:t>
            </a:r>
          </a:p>
          <a:p>
            <a:pPr algn="ctr" eaLnBrk="0" hangingPunct="0">
              <a:defRPr/>
            </a:pPr>
            <a:endParaRPr lang="ar-JO" sz="3200" b="1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eaLnBrk="0" hangingPunct="0">
              <a:defRPr/>
            </a:pPr>
            <a:r>
              <a:rPr lang="ar-JO" sz="3200" b="1" dirty="0" smtClean="0">
                <a:solidFill>
                  <a:srgbClr val="00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الفصل العاشر: الحفز الإنساني</a:t>
            </a:r>
          </a:p>
          <a:p>
            <a:pPr algn="ctr" eaLnBrk="0" hangingPunct="0">
              <a:defRPr/>
            </a:pPr>
            <a:endParaRPr lang="ar-JO" sz="3200" b="1" dirty="0" smtClean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 eaLnBrk="0" hangingPunct="0">
              <a:defRPr/>
            </a:pPr>
            <a:r>
              <a:rPr lang="ar-JO" sz="32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الفصل الحادي عشر: الاتصال</a:t>
            </a:r>
          </a:p>
          <a:p>
            <a:pPr algn="ctr" eaLnBrk="0" hangingPunct="0">
              <a:defRPr/>
            </a:pPr>
            <a:endParaRPr lang="ar-JO" sz="3600" b="1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1397" y="116637"/>
            <a:ext cx="6750750" cy="1440160"/>
          </a:xfrm>
        </p:spPr>
        <p:txBody>
          <a:bodyPr/>
          <a:lstStyle/>
          <a:p>
            <a:pPr algn="ctr" rtl="1"/>
            <a:r>
              <a:rPr lang="ar-JO" sz="8800" b="1" spc="-25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مقدمة في الإدارة</a:t>
            </a:r>
            <a:endParaRPr lang="en-US" sz="8800" b="1" spc="-25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1AEC4D7-F64D-442C-AA73-89C2C59B2CF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74" y="4941169"/>
            <a:ext cx="1028968" cy="172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193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86138"/>
            <a:ext cx="8856984" cy="5055230"/>
          </a:xfrm>
        </p:spPr>
        <p:txBody>
          <a:bodyPr>
            <a:normAutofit/>
          </a:bodyPr>
          <a:lstStyle/>
          <a:p>
            <a:pPr marL="0" indent="0" algn="r" rtl="1">
              <a:buClr>
                <a:srgbClr val="FFFF00"/>
              </a:buClr>
              <a:buSzPct val="100000"/>
              <a:buNone/>
            </a:pPr>
            <a:r>
              <a:rPr lang="ar-JO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صنّف ماسلو الحاجات في 5 فئات:</a:t>
            </a:r>
          </a:p>
          <a:p>
            <a:pPr marL="914400" indent="-914400" algn="r" rtl="1">
              <a:buFont typeface="+mj-lt"/>
              <a:buAutoNum type="arabicPeriod"/>
            </a:pPr>
            <a:r>
              <a:rPr lang="ar-JO" sz="2800" b="1" dirty="0" smtClean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فسيولوجية</a:t>
            </a:r>
          </a:p>
          <a:p>
            <a:pPr marL="914400" indent="-914400" algn="r" rtl="1">
              <a:buFont typeface="+mj-lt"/>
              <a:buAutoNum type="arabicPeriod"/>
            </a:pPr>
            <a:r>
              <a:rPr lang="ar-JO" sz="2800" b="1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الأمن </a:t>
            </a:r>
            <a:r>
              <a:rPr lang="ar-JO" sz="2800" b="1" dirty="0" smtClean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والسلامة                                                </a:t>
            </a:r>
            <a:r>
              <a:rPr lang="ar-JO" sz="2800" b="1" dirty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حاجات دنيا </a:t>
            </a:r>
            <a:endParaRPr lang="ar-JO" sz="2800" b="1" dirty="0" smtClean="0">
              <a:solidFill>
                <a:srgbClr val="00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r" rtl="1">
              <a:buFont typeface="+mj-lt"/>
              <a:buAutoNum type="arabicPeriod"/>
            </a:pPr>
            <a:r>
              <a:rPr lang="ar-JO" sz="2800" b="1" dirty="0" smtClean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حاجات اجتماعية</a:t>
            </a:r>
          </a:p>
          <a:p>
            <a:pPr marL="914400" indent="-914400" algn="r" rtl="1">
              <a:buFont typeface="+mj-lt"/>
              <a:buAutoNum type="arabicPeriod"/>
            </a:pPr>
            <a:r>
              <a:rPr lang="ar-J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التقدير </a:t>
            </a:r>
            <a:r>
              <a:rPr lang="ar-J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والاحترام                                               </a:t>
            </a:r>
            <a:r>
              <a:rPr lang="ar-J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حاجات عليا</a:t>
            </a:r>
            <a:endParaRPr lang="ar-JO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r" rtl="1">
              <a:buFont typeface="+mj-lt"/>
              <a:buAutoNum type="arabicPeriod"/>
            </a:pPr>
            <a:r>
              <a:rPr lang="ar-J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تحقيق الذات</a:t>
            </a:r>
          </a:p>
          <a:p>
            <a:pPr marL="0" indent="0" algn="r" rtl="1">
              <a:buNone/>
            </a:pPr>
            <a:endParaRPr lang="ar-JO" sz="3600" b="1" dirty="0" smtClean="0">
              <a:solidFill>
                <a:srgbClr val="00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574" y="274638"/>
            <a:ext cx="7776864" cy="1020762"/>
          </a:xfrm>
        </p:spPr>
        <p:txBody>
          <a:bodyPr>
            <a:noAutofit/>
          </a:bodyPr>
          <a:lstStyle/>
          <a:p>
            <a:pPr algn="ctr" rtl="1"/>
            <a:r>
              <a:rPr lang="ar-JO" sz="7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نظرية ماسلو - (تتمة)</a:t>
            </a:r>
            <a:endParaRPr lang="ar-JO" sz="7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8B818A-A0D8-48C8-920F-EB8907D8E700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118813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2339752" y="2598879"/>
            <a:ext cx="3168352" cy="1224136"/>
          </a:xfrm>
          <a:prstGeom prst="lef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2339752" y="4015997"/>
            <a:ext cx="3168352" cy="1224136"/>
          </a:xfrm>
          <a:prstGeom prst="lef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52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2952328" cy="252028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44824"/>
            <a:ext cx="4680519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6952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08" y="1686138"/>
            <a:ext cx="8910990" cy="5055231"/>
          </a:xfrm>
        </p:spPr>
        <p:txBody>
          <a:bodyPr>
            <a:normAutofit/>
          </a:bodyPr>
          <a:lstStyle/>
          <a:p>
            <a:pPr marL="0" indent="0" algn="r" rtl="1">
              <a:buClr>
                <a:srgbClr val="FFFF00"/>
              </a:buClr>
              <a:buSzPct val="100000"/>
              <a:buNone/>
            </a:pP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نظرية وضعها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العالم </a:t>
            </a:r>
            <a:r>
              <a:rPr lang="ar-JO" sz="3600" dirty="0" err="1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كلايتون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3600" dirty="0" err="1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آلديرفر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وفيها قام بإعادة تشكيل وتصنيف حاجات ماسلو ال 5 إلى 3 فئات فقط من الحاجات، وهي:</a:t>
            </a:r>
          </a:p>
          <a:p>
            <a:pPr marL="742950" indent="-742950" algn="r" rtl="1">
              <a:buClr>
                <a:srgbClr val="FFFF00"/>
              </a:buClr>
              <a:buSzPct val="100000"/>
              <a:buAutoNum type="arabicParenR"/>
            </a:pPr>
            <a:r>
              <a:rPr lang="ar-J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حاجات البقاء</a:t>
            </a:r>
          </a:p>
          <a:p>
            <a:pPr marL="742950" indent="-742950" algn="r" rtl="1">
              <a:buClr>
                <a:srgbClr val="FFFF00"/>
              </a:buClr>
              <a:buSzPct val="100000"/>
              <a:buAutoNum type="arabicParenR"/>
            </a:pPr>
            <a:r>
              <a:rPr lang="ar-J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حاجات العلاقات مع الآخرين</a:t>
            </a:r>
          </a:p>
          <a:p>
            <a:pPr marL="742950" indent="-742950" algn="r" rtl="1">
              <a:buClr>
                <a:srgbClr val="FFFF00"/>
              </a:buClr>
              <a:buSzPct val="100000"/>
              <a:buAutoNum type="arabicParenR"/>
            </a:pPr>
            <a:r>
              <a:rPr lang="ar-J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حاجات النمو</a:t>
            </a:r>
          </a:p>
          <a:p>
            <a:pPr marL="0" indent="0" algn="r" rtl="1">
              <a:buClr>
                <a:srgbClr val="FFFF00"/>
              </a:buClr>
              <a:buSzPct val="100000"/>
              <a:buNone/>
            </a:pPr>
            <a:r>
              <a:rPr lang="ar-JO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والحاجات في هذه النظرية ليس لها أولوية في الإشباع والتأثير      على السلوك الإنساني. والحاجات </a:t>
            </a:r>
            <a:r>
              <a:rPr lang="ar-JO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المشبعة</a:t>
            </a:r>
            <a:r>
              <a:rPr lang="ar-JO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لا تفقد أهميتها. </a:t>
            </a:r>
            <a:endParaRPr lang="ar-JO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ar-JO" sz="4400" dirty="0">
              <a:solidFill>
                <a:srgbClr val="00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574" y="274638"/>
            <a:ext cx="7776864" cy="1020762"/>
          </a:xfrm>
        </p:spPr>
        <p:txBody>
          <a:bodyPr>
            <a:noAutofit/>
          </a:bodyPr>
          <a:lstStyle/>
          <a:p>
            <a:pPr algn="ctr" rtl="1"/>
            <a:r>
              <a:rPr lang="ar-JO" sz="7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نظرية آلديرفر</a:t>
            </a:r>
            <a:endParaRPr lang="ar-JO" sz="7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8B818A-A0D8-48C8-920F-EB8907D8E700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100811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730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1905000" cy="2667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89742"/>
            <a:ext cx="6321125" cy="45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0392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08" y="1686138"/>
            <a:ext cx="8910990" cy="5055231"/>
          </a:xfrm>
        </p:spPr>
        <p:txBody>
          <a:bodyPr>
            <a:normAutofit/>
          </a:bodyPr>
          <a:lstStyle/>
          <a:p>
            <a:pPr marL="0" indent="0" algn="r" rtl="1">
              <a:buClr>
                <a:srgbClr val="FFFF00"/>
              </a:buClr>
              <a:buSzPct val="100000"/>
              <a:buNone/>
            </a:pP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نظرية وضعها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العالم فريدريك </a:t>
            </a:r>
            <a:r>
              <a:rPr lang="ar-JO" sz="3600" dirty="0" err="1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هيرزبيرغ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وأساسها نظرية ماسلو للحاجات. وفيها قام هيرزبيرغ بتقسيم العوامل الموجودة في بيئة العمل إلى قسمين اثنين، هما:</a:t>
            </a:r>
          </a:p>
          <a:p>
            <a:pPr marL="742950" indent="-742950" algn="r" rtl="1">
              <a:buClr>
                <a:srgbClr val="FFFF00"/>
              </a:buClr>
              <a:buSzPct val="100000"/>
              <a:buAutoNum type="arabicParenR"/>
            </a:pPr>
            <a:r>
              <a:rPr lang="ar-J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عوامل الوقاية / الصحية (متعلقة بالظروف المحيطة بالوظيفة أو العمل)</a:t>
            </a:r>
          </a:p>
          <a:p>
            <a:pPr marL="742950" indent="-742950" algn="r" rtl="1">
              <a:buClr>
                <a:srgbClr val="FFFF00"/>
              </a:buClr>
              <a:buSzPct val="100000"/>
              <a:buAutoNum type="arabicParenR"/>
            </a:pPr>
            <a:r>
              <a:rPr lang="ar-J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عوامل تحفيزية / دافعة (متعلقة بنفس جوهر الوظيفة أو العمل)</a:t>
            </a:r>
          </a:p>
          <a:p>
            <a:pPr marL="0" indent="0" algn="r" rtl="1">
              <a:buNone/>
            </a:pPr>
            <a:endParaRPr lang="ar-JO" sz="4400" dirty="0">
              <a:solidFill>
                <a:srgbClr val="00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574" y="274638"/>
            <a:ext cx="7776864" cy="1020762"/>
          </a:xfrm>
        </p:spPr>
        <p:txBody>
          <a:bodyPr>
            <a:noAutofit/>
          </a:bodyPr>
          <a:lstStyle/>
          <a:p>
            <a:pPr algn="ctr" rtl="1"/>
            <a:r>
              <a:rPr lang="ar-JO" sz="7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نظرية هيرزبيرغ</a:t>
            </a:r>
            <a:endParaRPr lang="ar-JO" sz="7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8B818A-A0D8-48C8-920F-EB8907D8E700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5157192"/>
            <a:ext cx="118813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390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28800"/>
            <a:ext cx="8778459" cy="5055231"/>
          </a:xfrm>
        </p:spPr>
        <p:txBody>
          <a:bodyPr>
            <a:normAutofit/>
          </a:bodyPr>
          <a:lstStyle/>
          <a:p>
            <a:pPr marL="0" indent="0" algn="r" rtl="1">
              <a:buClr>
                <a:srgbClr val="FFFF00"/>
              </a:buClr>
              <a:buSzPct val="100000"/>
              <a:buNone/>
            </a:pPr>
            <a:r>
              <a:rPr lang="ar-JO" sz="3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توصّل العالم هيرزبيرغ إلى أن غياب عوامل الوقاية يؤدي لعدم الرضى الوظيفي وأن وجودها لا يؤدي بالضرورة إلى التحفيز. </a:t>
            </a:r>
          </a:p>
          <a:p>
            <a:pPr marL="0" indent="0" algn="r" rtl="1">
              <a:buClr>
                <a:srgbClr val="FFFF00"/>
              </a:buClr>
              <a:buSzPct val="100000"/>
              <a:buNone/>
            </a:pPr>
            <a:r>
              <a:rPr lang="ar-JO" sz="32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 المقابل</a:t>
            </a:r>
            <a:r>
              <a:rPr lang="ar-JO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،،،</a:t>
            </a:r>
          </a:p>
          <a:p>
            <a:pPr marL="0" indent="0" algn="r" rtl="1">
              <a:buClr>
                <a:srgbClr val="FFFF00"/>
              </a:buClr>
              <a:buSzPct val="100000"/>
              <a:buNone/>
            </a:pPr>
            <a:r>
              <a:rPr lang="ar-JO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فإن غياب العوامل الحافزة لا يسبب عدم الرضى الوظيفي ولكن وجودها يسهم بشكل ملحوظ في إرساء التحفيز لدى الأفراد العاملين.</a:t>
            </a:r>
          </a:p>
          <a:p>
            <a:pPr marL="0" indent="0" algn="r" rtl="1">
              <a:buClr>
                <a:srgbClr val="FFFF00"/>
              </a:buClr>
              <a:buSzPct val="100000"/>
              <a:buNone/>
            </a:pPr>
            <a:r>
              <a:rPr lang="ar-JO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</a:t>
            </a:r>
          </a:p>
          <a:p>
            <a:pPr algn="r" rtl="1"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ar-JO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الانتقاد الأبرز للنظرية كان في عدم شمول </a:t>
            </a:r>
            <a:r>
              <a:rPr lang="ar-JO" sz="32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عينة                                الدراسة لكل </a:t>
            </a:r>
            <a:r>
              <a:rPr lang="ar-JO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المستويات الإدارية.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574" y="274638"/>
            <a:ext cx="7776864" cy="1020762"/>
          </a:xfrm>
        </p:spPr>
        <p:txBody>
          <a:bodyPr>
            <a:noAutofit/>
          </a:bodyPr>
          <a:lstStyle/>
          <a:p>
            <a:pPr algn="ctr" rtl="1"/>
            <a:r>
              <a:rPr lang="ar-JO" sz="7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نظرية هيرزبيرغ - تتمة</a:t>
            </a:r>
            <a:endParaRPr lang="ar-JO" sz="7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8B818A-A0D8-48C8-920F-EB8907D8E700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5157192"/>
            <a:ext cx="118813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254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2736304" cy="338437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00808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7505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08" y="1686138"/>
            <a:ext cx="8910990" cy="5055231"/>
          </a:xfrm>
        </p:spPr>
        <p:txBody>
          <a:bodyPr>
            <a:normAutofit/>
          </a:bodyPr>
          <a:lstStyle/>
          <a:p>
            <a:pPr marL="0" indent="0" algn="r" rtl="1">
              <a:buClr>
                <a:srgbClr val="FFFF00"/>
              </a:buClr>
              <a:buSzPct val="100000"/>
              <a:buNone/>
            </a:pP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نظرية وضعها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العالم ديفيد </a:t>
            </a:r>
            <a:r>
              <a:rPr lang="ar-JO" sz="3600" dirty="0" err="1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مكليلاند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وتنص على أن الحاجات الإنسانية تتحدّد في أنواع ثلاث، وهذه الحاجات هي:</a:t>
            </a:r>
          </a:p>
          <a:p>
            <a:pPr marL="514350" indent="-514350" algn="r" rtl="1">
              <a:buClr>
                <a:srgbClr val="FFFF00"/>
              </a:buClr>
              <a:buSzPct val="100000"/>
              <a:buAutoNum type="arabicParenR"/>
            </a:pPr>
            <a:r>
              <a:rPr lang="ar-J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الحاجة إلى السلطة</a:t>
            </a:r>
          </a:p>
          <a:p>
            <a:pPr marL="514350" indent="-514350" algn="r" rtl="1">
              <a:buClr>
                <a:srgbClr val="FFFF00"/>
              </a:buClr>
              <a:buSzPct val="100000"/>
              <a:buAutoNum type="arabicParenR"/>
            </a:pPr>
            <a:r>
              <a:rPr lang="ar-J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الحاجة إلى الانتماء</a:t>
            </a:r>
          </a:p>
          <a:p>
            <a:pPr marL="514350" indent="-514350" algn="r" rtl="1">
              <a:buClr>
                <a:srgbClr val="FFFF00"/>
              </a:buClr>
              <a:buSzPct val="100000"/>
              <a:buAutoNum type="arabicParenR"/>
            </a:pPr>
            <a:r>
              <a:rPr lang="ar-J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الحاجة إلى الإنجاز</a:t>
            </a:r>
          </a:p>
          <a:p>
            <a:pPr marL="185738" indent="-185738" algn="r" rtl="1">
              <a:buNone/>
            </a:pPr>
            <a:r>
              <a:rPr lang="ar-JO" sz="4400" dirty="0" smtClean="0">
                <a:solidFill>
                  <a:srgbClr val="00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وإدراك المنظمة لهذه الحاجات عند أفرادها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عامل                        مهم </a:t>
            </a:r>
            <a:r>
              <a:rPr lang="ar-JO" sz="36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كيفية </a:t>
            </a:r>
            <a:r>
              <a:rPr lang="ar-JO" sz="3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تحفيزهم.</a:t>
            </a:r>
            <a:endParaRPr lang="ar-JO" sz="3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574" y="274638"/>
            <a:ext cx="7776864" cy="1020762"/>
          </a:xfrm>
        </p:spPr>
        <p:txBody>
          <a:bodyPr>
            <a:noAutofit/>
          </a:bodyPr>
          <a:lstStyle/>
          <a:p>
            <a:pPr algn="ctr" rtl="1"/>
            <a:r>
              <a:rPr lang="ar-JO" sz="7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نظرية مكليلاند</a:t>
            </a:r>
            <a:endParaRPr lang="ar-JO" sz="7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8B818A-A0D8-48C8-920F-EB8907D8E700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5157192"/>
            <a:ext cx="118813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620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1905000" cy="374441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09696"/>
            <a:ext cx="5883884" cy="474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0401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5676" y="260648"/>
            <a:ext cx="61722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ar-JO" sz="7200" b="1" spc="-25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شكرًا لحسن </a:t>
            </a:r>
            <a:r>
              <a:rPr lang="ar-JO" sz="7200" b="1" spc="-25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المتابعة</a:t>
            </a:r>
            <a:endParaRPr lang="en-US" sz="7200" b="1" spc="-25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38590"/>
            <a:ext cx="3240360" cy="2938682"/>
          </a:xfrm>
          <a:noFill/>
        </p:spPr>
      </p:pic>
    </p:spTree>
    <p:extLst>
      <p:ext uri="{BB962C8B-B14F-4D97-AF65-F5344CB8AC3E}">
        <p14:creationId xmlns:p14="http://schemas.microsoft.com/office/powerpoint/2010/main" val="1029762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4945" y="1052736"/>
            <a:ext cx="8766974" cy="2592288"/>
          </a:xfrm>
        </p:spPr>
        <p:txBody>
          <a:bodyPr/>
          <a:lstStyle/>
          <a:p>
            <a:pPr algn="ctr" eaLnBrk="0" hangingPunct="0">
              <a:defRPr/>
            </a:pPr>
            <a:r>
              <a:rPr lang="ar-JO" sz="6600" b="1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الفصل </a:t>
            </a:r>
            <a:r>
              <a:rPr lang="ar-JO" sz="6600" b="1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العاشر: الحفز الإنساني</a:t>
            </a:r>
            <a:endParaRPr lang="ar-JO" sz="6600" b="1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1AEC4D7-F64D-442C-AA73-89C2C59B2CF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4" y="4941169"/>
            <a:ext cx="1028968" cy="172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688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5116016"/>
          </a:xfrm>
        </p:spPr>
        <p:txBody>
          <a:bodyPr>
            <a:normAutofit/>
          </a:bodyPr>
          <a:lstStyle/>
          <a:p>
            <a:pPr marL="742950" indent="-742950" algn="just" rtl="1"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10000"/>
              <a:buFont typeface="Wingdings 3" panose="05040102010807070707" pitchFamily="18" charset="2"/>
              <a:buAutoNum type="arabicParenR"/>
            </a:pPr>
            <a:r>
              <a:rPr lang="ar-JO" sz="3800" spc="-25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فهم أهمية وظيفة الحفز الإنساني في المنظمة</a:t>
            </a:r>
            <a:endParaRPr lang="ar-JO" sz="3800" spc="-25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 rtl="1"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10000"/>
              <a:buFont typeface="Wingdings 3" panose="05040102010807070707" pitchFamily="18" charset="2"/>
              <a:buAutoNum type="arabicParenR"/>
            </a:pPr>
            <a:r>
              <a:rPr lang="ar-JO" sz="3800" spc="-25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معرفة أهم نظريات الحفز الإنساني واستخدامها إداريًا</a:t>
            </a:r>
          </a:p>
          <a:p>
            <a:pPr marL="742950" indent="-742950" algn="just" rtl="1"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10000"/>
              <a:buFont typeface="Wingdings 3" panose="05040102010807070707" pitchFamily="18" charset="2"/>
              <a:buAutoNum type="arabicParenR"/>
            </a:pPr>
            <a:r>
              <a:rPr lang="ar-JO" sz="3800" spc="-25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فهم ومعرفة الأساليب الحديثة في الحفز وكيفية تطبيقها في الواقع الإداري</a:t>
            </a:r>
          </a:p>
          <a:p>
            <a:pPr marL="742950" indent="-742950" algn="just" rtl="1"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10000"/>
              <a:buFont typeface="Wingdings 3" panose="05040102010807070707" pitchFamily="18" charset="2"/>
              <a:buAutoNum type="arabicParenR"/>
            </a:pPr>
            <a:r>
              <a:rPr lang="ar-JO" sz="3800" spc="-25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معرفة العلاقة بين المكافآت والحفز وأداء الأفراد</a:t>
            </a:r>
            <a:endParaRPr lang="ar-JO" sz="3800" spc="-25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1"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10000"/>
              <a:buNone/>
            </a:pPr>
            <a:endParaRPr lang="ar-JO" sz="3500" spc="-25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 rtl="1">
              <a:spcBef>
                <a:spcPts val="0"/>
              </a:spcBef>
              <a:spcAft>
                <a:spcPts val="1800"/>
              </a:spcAft>
              <a:buAutoNum type="arabicParenR"/>
            </a:pPr>
            <a:endParaRPr lang="ar-JO" sz="3500" spc="-25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rtl="1">
              <a:spcBef>
                <a:spcPts val="0"/>
              </a:spcBef>
              <a:spcAft>
                <a:spcPts val="1800"/>
              </a:spcAft>
              <a:buNone/>
            </a:pPr>
            <a:endParaRPr lang="ar-JO" sz="3500" spc="-25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 rtl="1">
              <a:spcBef>
                <a:spcPts val="0"/>
              </a:spcBef>
              <a:spcAft>
                <a:spcPts val="1800"/>
              </a:spcAft>
              <a:buAutoNum type="arabicParenR"/>
            </a:pPr>
            <a:endParaRPr lang="en-US" sz="3500" spc="-25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35" y="332656"/>
            <a:ext cx="6966773" cy="1152128"/>
          </a:xfrm>
        </p:spPr>
        <p:txBody>
          <a:bodyPr>
            <a:noAutofit/>
          </a:bodyPr>
          <a:lstStyle/>
          <a:p>
            <a:pPr algn="ctr" rtl="1">
              <a:spcBef>
                <a:spcPts val="0"/>
              </a:spcBef>
            </a:pPr>
            <a:r>
              <a:rPr lang="ar-JO" altLang="en-US" sz="7200" b="1" spc="-25" dirty="0">
                <a:latin typeface="Arial" panose="020B0604020202020204" pitchFamily="34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الأهداف التعليمية </a:t>
            </a:r>
            <a:endParaRPr lang="en-US" sz="7200" b="1" spc="-25" dirty="0">
              <a:latin typeface="Arial" panose="020B0604020202020204" pitchFamily="34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B213B1-D7AC-4CE9-A15F-B7AE82D7F48C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648241" cy="11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833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00808"/>
            <a:ext cx="8649150" cy="4968552"/>
          </a:xfrm>
        </p:spPr>
        <p:txBody>
          <a:bodyPr>
            <a:normAutofit/>
          </a:bodyPr>
          <a:lstStyle/>
          <a:p>
            <a:pPr algn="r" rtl="1">
              <a:buClr>
                <a:srgbClr val="FFFF00"/>
              </a:buClr>
              <a:buSzPct val="100000"/>
              <a:buFont typeface="Wingdings" panose="05000000000000000000" pitchFamily="2" charset="2"/>
              <a:buChar char="v"/>
            </a:pPr>
            <a:r>
              <a:rPr lang="ar-JO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يفسر التحفيز أسباب </a:t>
            </a:r>
            <a:r>
              <a:rPr lang="en-GB" sz="3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ar-JO" sz="3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عدم</a:t>
            </a:r>
            <a:r>
              <a:rPr lang="en-GB" sz="3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ar-JO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قيام أفراد المنظمة </a:t>
            </a:r>
            <a:r>
              <a:rPr lang="en-GB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 rtl="1">
              <a:buClr>
                <a:srgbClr val="FFFF00"/>
              </a:buClr>
              <a:buSzPct val="100000"/>
              <a:buNone/>
            </a:pPr>
            <a:r>
              <a:rPr lang="en-GB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ar-JO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أعمالهم بحماس واندفاع</a:t>
            </a:r>
            <a:endParaRPr lang="en-GB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Clr>
                <a:srgbClr val="FFFF00"/>
              </a:buClr>
              <a:buSzPct val="100000"/>
              <a:buFont typeface="Wingdings" panose="05000000000000000000" pitchFamily="2" charset="2"/>
              <a:buChar char="v"/>
            </a:pPr>
            <a:r>
              <a:rPr lang="ar-JO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المدرسة السلوكية هي من أشارت إلى أهمية الحفز وعلاقته بالأداء</a:t>
            </a:r>
          </a:p>
          <a:p>
            <a:pPr algn="r" rtl="1">
              <a:buClr>
                <a:srgbClr val="FFFF00"/>
              </a:buClr>
              <a:buSzPct val="100000"/>
              <a:buFont typeface="Wingdings" panose="05000000000000000000" pitchFamily="2" charset="2"/>
              <a:buChar char="v"/>
            </a:pPr>
            <a:r>
              <a:rPr lang="ar-JO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المؤهلات والقدرات والكفايات العالية وحدها ليست الضمان الوحيد لإنجاز المهام في المنظمة</a:t>
            </a:r>
          </a:p>
          <a:p>
            <a:pPr marL="0" indent="0" algn="r" rtl="1">
              <a:buClr>
                <a:srgbClr val="FFFF00"/>
              </a:buClr>
              <a:buSzPct val="100000"/>
              <a:buNone/>
            </a:pPr>
            <a:r>
              <a:rPr lang="ar-JO" sz="3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sz="3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إنجاز الموظف = التحفيز </a:t>
            </a:r>
            <a:r>
              <a:rPr lang="ar-JO" sz="3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ar-JO" sz="3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قدرات الموظف</a:t>
            </a:r>
          </a:p>
          <a:p>
            <a:pPr marL="0" indent="0" algn="r" rtl="1">
              <a:buClr>
                <a:srgbClr val="FFFF00"/>
              </a:buClr>
              <a:buSzPct val="100000"/>
              <a:buNone/>
            </a:pPr>
            <a:endParaRPr lang="ar-JO" sz="39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574" y="274638"/>
            <a:ext cx="7776864" cy="778098"/>
          </a:xfrm>
        </p:spPr>
        <p:txBody>
          <a:bodyPr>
            <a:noAutofit/>
          </a:bodyPr>
          <a:lstStyle/>
          <a:p>
            <a:pPr algn="ctr" rtl="1"/>
            <a:r>
              <a:rPr lang="ar-JO" sz="60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أهمية الحفز أو التحفيز</a:t>
            </a:r>
            <a:endParaRPr lang="ar-JO" sz="60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8B818A-A0D8-48C8-920F-EB8907D8E700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7" y="5418584"/>
            <a:ext cx="1026114" cy="129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048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70" y="1628800"/>
            <a:ext cx="9000492" cy="4752532"/>
          </a:xfrm>
        </p:spPr>
        <p:txBody>
          <a:bodyPr>
            <a:normAutofit/>
          </a:bodyPr>
          <a:lstStyle/>
          <a:p>
            <a:pPr marL="0" indent="0" algn="r" rtl="1">
              <a:buClr>
                <a:srgbClr val="FFFF00"/>
              </a:buClr>
              <a:buSzPct val="100000"/>
              <a:buNone/>
            </a:pPr>
            <a:r>
              <a:rPr lang="ar-JO" sz="40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الحفز أو التحفيز هو: </a:t>
            </a:r>
          </a:p>
          <a:p>
            <a:pPr marL="0" indent="0" algn="r" rtl="1">
              <a:buClr>
                <a:srgbClr val="FFFF00"/>
              </a:buClr>
              <a:buSzPct val="100000"/>
              <a:buNone/>
            </a:pPr>
            <a:r>
              <a:rPr lang="ar-JO" sz="5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قوة داخلية عند الفرد والتي تفسّر المستوى والاتجاه والاستمرارية في بذل الجهود اللازمة لإنجاز المهام والأعمال.</a:t>
            </a:r>
          </a:p>
          <a:p>
            <a:pPr marL="0" indent="0" algn="ctr" rtl="1">
              <a:buClr>
                <a:srgbClr val="FFFF00"/>
              </a:buClr>
              <a:buSzPct val="100000"/>
              <a:buNone/>
            </a:pPr>
            <a:r>
              <a:rPr lang="ar-JO" sz="40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يعتبر الحفز عاملًا </a:t>
            </a:r>
            <a:r>
              <a:rPr lang="ar-JO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وسيطًا</a:t>
            </a:r>
            <a:r>
              <a:rPr lang="ar-JO" sz="40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في التأثير على السلوك</a:t>
            </a:r>
            <a:endParaRPr lang="ar-JO" sz="40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Clr>
                <a:srgbClr val="FFFF00"/>
              </a:buClr>
              <a:buSzPct val="100000"/>
              <a:buNone/>
            </a:pPr>
            <a:r>
              <a:rPr lang="ar-JO" sz="4000" dirty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algn="r" rtl="1">
              <a:buFont typeface="Wingdings" panose="05000000000000000000" pitchFamily="2" charset="2"/>
              <a:buChar char="Ø"/>
            </a:pPr>
            <a:endParaRPr lang="ar-JO" sz="5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574" y="274638"/>
            <a:ext cx="7776864" cy="1020762"/>
          </a:xfrm>
        </p:spPr>
        <p:txBody>
          <a:bodyPr>
            <a:noAutofit/>
          </a:bodyPr>
          <a:lstStyle/>
          <a:p>
            <a:pPr algn="ctr" rtl="1"/>
            <a:r>
              <a:rPr lang="ar-JO" sz="7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ماهيّة التحفيز</a:t>
            </a:r>
            <a:endParaRPr lang="ar-JO" sz="7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8B818A-A0D8-48C8-920F-EB8907D8E700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7" y="5418584"/>
            <a:ext cx="1026114" cy="129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150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6" y="1735088"/>
            <a:ext cx="8226914" cy="363812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574" y="274638"/>
            <a:ext cx="7776864" cy="1020762"/>
          </a:xfrm>
        </p:spPr>
        <p:txBody>
          <a:bodyPr>
            <a:noAutofit/>
          </a:bodyPr>
          <a:lstStyle/>
          <a:p>
            <a:pPr algn="ctr" rtl="1"/>
            <a:r>
              <a:rPr lang="ar-JO" sz="7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عملية الحفز</a:t>
            </a:r>
            <a:endParaRPr lang="ar-JO" sz="7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8B818A-A0D8-48C8-920F-EB8907D8E70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5589240"/>
            <a:ext cx="118813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520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686138"/>
            <a:ext cx="8370930" cy="4695191"/>
          </a:xfrm>
        </p:spPr>
        <p:txBody>
          <a:bodyPr>
            <a:normAutofit/>
          </a:bodyPr>
          <a:lstStyle/>
          <a:p>
            <a:pPr marL="0" indent="0" algn="r" rtl="1">
              <a:buClr>
                <a:srgbClr val="FFFF00"/>
              </a:buClr>
              <a:buSzPct val="100000"/>
              <a:buNone/>
            </a:pPr>
            <a:r>
              <a:rPr lang="ar-JO" sz="39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يمكن تقسيم نظريات الحفز إلى 3 مجموعات:</a:t>
            </a:r>
          </a:p>
          <a:p>
            <a:pPr marL="0" indent="0" algn="r" rtl="1">
              <a:buClr>
                <a:srgbClr val="FFFF00"/>
              </a:buClr>
              <a:buSzPct val="100000"/>
              <a:buNone/>
            </a:pPr>
            <a:endParaRPr lang="ar-JO" sz="39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742950" indent="-742950" algn="r" rtl="1">
              <a:buClr>
                <a:srgbClr val="FFFF00"/>
              </a:buClr>
              <a:buSzPct val="100000"/>
              <a:buFont typeface="+mj-lt"/>
              <a:buAutoNum type="arabicParenR"/>
            </a:pPr>
            <a:r>
              <a:rPr lang="ar-JO" sz="39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نظريات الحاجات</a:t>
            </a:r>
          </a:p>
          <a:p>
            <a:pPr marL="742950" indent="-742950" algn="r" rtl="1">
              <a:buClr>
                <a:srgbClr val="FFFF00"/>
              </a:buClr>
              <a:buSzPct val="100000"/>
              <a:buFont typeface="+mj-lt"/>
              <a:buAutoNum type="arabicParenR"/>
            </a:pPr>
            <a:r>
              <a:rPr lang="ar-JO" sz="39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نظريات عمليات الحفز</a:t>
            </a:r>
          </a:p>
          <a:p>
            <a:pPr marL="742950" indent="-742950" algn="r" rtl="1">
              <a:buClr>
                <a:srgbClr val="FFFF00"/>
              </a:buClr>
              <a:buSzPct val="100000"/>
              <a:buFont typeface="+mj-lt"/>
              <a:buAutoNum type="arabicParenR"/>
            </a:pPr>
            <a:r>
              <a:rPr lang="ar-JO" sz="39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نظرية التعزيز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574" y="274638"/>
            <a:ext cx="7776864" cy="1020762"/>
          </a:xfrm>
        </p:spPr>
        <p:txBody>
          <a:bodyPr>
            <a:noAutofit/>
          </a:bodyPr>
          <a:lstStyle/>
          <a:p>
            <a:pPr algn="ctr" rtl="1"/>
            <a:r>
              <a:rPr lang="ar-JO" sz="7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نظريات الحفز الإنساني</a:t>
            </a:r>
            <a:endParaRPr lang="ar-JO" sz="7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8B818A-A0D8-48C8-920F-EB8907D8E700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400"/>
            <a:ext cx="118813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87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8856984" cy="5260032"/>
          </a:xfrm>
        </p:spPr>
        <p:txBody>
          <a:bodyPr>
            <a:normAutofit/>
          </a:bodyPr>
          <a:lstStyle/>
          <a:p>
            <a:pPr algn="r"/>
            <a:r>
              <a:rPr lang="ar-JO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تركز هذه النظريات على فهم حاجات الأفراد وكيف يقومون بالتعامل فيما بينهم، في المنظمة، وفقًا لاختلاف حاجاتهم. وتتضمن:</a:t>
            </a:r>
          </a:p>
          <a:p>
            <a:pPr algn="r"/>
            <a:endParaRPr lang="ar-J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ar-JO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نظرية سلم الحاجات (نظرية ماسلو)</a:t>
            </a:r>
            <a:endParaRPr lang="en-GB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ar-JO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ar-JO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نظرية آلديرفر</a:t>
            </a:r>
          </a:p>
          <a:p>
            <a:pPr algn="r"/>
            <a:endParaRPr lang="ar-JO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ar-JO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نظرية المتغيريْن  (نظرية هيرزبيرغ)</a:t>
            </a:r>
          </a:p>
          <a:p>
            <a:pPr algn="r"/>
            <a:endParaRPr lang="ar-JO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ar-JO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نظرية مكليلاند 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23628" y="332656"/>
            <a:ext cx="6859786" cy="936104"/>
          </a:xfrm>
        </p:spPr>
        <p:txBody>
          <a:bodyPr>
            <a:noAutofit/>
          </a:bodyPr>
          <a:lstStyle/>
          <a:p>
            <a:pPr algn="ctr" rtl="1"/>
            <a:r>
              <a:rPr lang="ar-JO" sz="66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نظريات الحاجات</a:t>
            </a:r>
            <a:endParaRPr lang="ar-JO" sz="66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8B818A-A0D8-48C8-920F-EB8907D8E700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29200"/>
            <a:ext cx="97210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595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86138"/>
            <a:ext cx="8856984" cy="5055230"/>
          </a:xfrm>
        </p:spPr>
        <p:txBody>
          <a:bodyPr>
            <a:normAutofit/>
          </a:bodyPr>
          <a:lstStyle/>
          <a:p>
            <a:pPr marL="0" indent="0" algn="r" rtl="1">
              <a:buClr>
                <a:srgbClr val="FFFF00"/>
              </a:buClr>
              <a:buSzPct val="100000"/>
              <a:buNone/>
            </a:pPr>
            <a:r>
              <a:rPr lang="ar-JO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نظرية وضعها </a:t>
            </a:r>
            <a:r>
              <a:rPr lang="ar-JO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العالم إبراهام ماسلو وتنص على مبدأيْن اثنين:</a:t>
            </a:r>
          </a:p>
          <a:p>
            <a:pPr marL="914400" indent="-914400" algn="r" rtl="1">
              <a:buFont typeface="+mj-lt"/>
              <a:buAutoNum type="arabicPeriod"/>
            </a:pPr>
            <a:r>
              <a:rPr lang="ar-JO" sz="3600" b="1" dirty="0" smtClean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أن حاجات الفرد مرتبة تصاعديًا على شكل سلم وفقًا لأهميتها عند الفرد. </a:t>
            </a:r>
          </a:p>
          <a:p>
            <a:pPr marL="914400" indent="-914400" algn="r" rtl="1">
              <a:buFont typeface="+mj-lt"/>
              <a:buAutoNum type="arabicPeriod"/>
            </a:pPr>
            <a:r>
              <a:rPr lang="ar-JO" sz="3600" b="1" dirty="0" smtClean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الحاجات غير المشبعة عند الفرد هي المؤثرة على السلوك (</a:t>
            </a:r>
            <a:r>
              <a:rPr lang="ar-JO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والعكس صحيح</a:t>
            </a:r>
            <a:r>
              <a:rPr lang="ar-JO" sz="3600" b="1" dirty="0" smtClean="0">
                <a:solidFill>
                  <a:srgbClr val="00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574" y="274638"/>
            <a:ext cx="7776864" cy="1020762"/>
          </a:xfrm>
        </p:spPr>
        <p:txBody>
          <a:bodyPr>
            <a:noAutofit/>
          </a:bodyPr>
          <a:lstStyle/>
          <a:p>
            <a:pPr algn="ctr" rtl="1"/>
            <a:r>
              <a:rPr lang="ar-JO" sz="7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نظرية ماسلو</a:t>
            </a:r>
            <a:endParaRPr lang="ar-JO" sz="7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8B818A-A0D8-48C8-920F-EB8907D8E700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5153744"/>
            <a:ext cx="118813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182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Student presentation" id="{61936DD2-5F1E-4CE5-AB4B-725D35FC9179}" vid="{60FEA300-D151-4B21-9955-901AC34D04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</TotalTime>
  <Words>495</Words>
  <Application>Microsoft Office PowerPoint</Application>
  <PresentationFormat>On-screen Show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Student presentation</vt:lpstr>
      <vt:lpstr>مقدمة في الإدارة</vt:lpstr>
      <vt:lpstr>الفصل العاشر: الحفز الإنساني</vt:lpstr>
      <vt:lpstr>الأهداف التعليمية </vt:lpstr>
      <vt:lpstr>أهمية الحفز أو التحفيز</vt:lpstr>
      <vt:lpstr>ماهيّة التحفيز</vt:lpstr>
      <vt:lpstr>عملية الحفز</vt:lpstr>
      <vt:lpstr>نظريات الحفز الإنساني</vt:lpstr>
      <vt:lpstr>نظريات الحاجات</vt:lpstr>
      <vt:lpstr>نظرية ماسلو</vt:lpstr>
      <vt:lpstr>نظرية ماسلو - (تتمة)</vt:lpstr>
      <vt:lpstr>PowerPoint Presentation</vt:lpstr>
      <vt:lpstr>نظرية آلديرفر</vt:lpstr>
      <vt:lpstr>PowerPoint Presentation</vt:lpstr>
      <vt:lpstr>نظرية هيرزبيرغ</vt:lpstr>
      <vt:lpstr>نظرية هيرزبيرغ - تتمة</vt:lpstr>
      <vt:lpstr>PowerPoint Presentation</vt:lpstr>
      <vt:lpstr>نظرية مكليلاند</vt:lpstr>
      <vt:lpstr>PowerPoint Presentation</vt:lpstr>
      <vt:lpstr>شكرًا لحسن المتابعة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Haitham Jafar</cp:lastModifiedBy>
  <cp:revision>204</cp:revision>
  <dcterms:created xsi:type="dcterms:W3CDTF">2017-07-08T08:19:39Z</dcterms:created>
  <dcterms:modified xsi:type="dcterms:W3CDTF">2019-02-25T13:41:04Z</dcterms:modified>
</cp:coreProperties>
</file>