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83" r:id="rId2"/>
    <p:sldId id="384" r:id="rId3"/>
    <p:sldId id="385" r:id="rId4"/>
    <p:sldId id="407" r:id="rId5"/>
    <p:sldId id="408" r:id="rId6"/>
    <p:sldId id="409" r:id="rId7"/>
    <p:sldId id="410" r:id="rId8"/>
    <p:sldId id="411" r:id="rId9"/>
    <p:sldId id="412" r:id="rId10"/>
    <p:sldId id="413" r:id="rId11"/>
    <p:sldId id="414" r:id="rId12"/>
    <p:sldId id="415" r:id="rId13"/>
    <p:sldId id="416" r:id="rId14"/>
    <p:sldId id="417" r:id="rId15"/>
    <p:sldId id="395" r:id="rId16"/>
    <p:sldId id="397" r:id="rId17"/>
    <p:sldId id="396" r:id="rId18"/>
    <p:sldId id="38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6600"/>
    <a:srgbClr val="D99927"/>
    <a:srgbClr val="3D638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3/13/2019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3/13/2019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3/13/2019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3/13/2019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3/13/2019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3/13/2019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3/13/2019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3/13/2019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3/13/2019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3/13/2019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3/13/2019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01674" y="1628800"/>
            <a:ext cx="8618798" cy="5032804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6000" b="1" dirty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</a:t>
            </a:r>
            <a:r>
              <a:rPr lang="ar-JO" sz="60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الرابع: التوجيه والقيادة</a:t>
            </a:r>
          </a:p>
          <a:p>
            <a:pPr algn="ctr" eaLnBrk="0" hangingPunct="0">
              <a:defRPr/>
            </a:pPr>
            <a:r>
              <a:rPr lang="ar-JO" sz="36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والمشتمل على 3 فصول، هي: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التاسع: القيادة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00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العاشر: الحفز الإنساني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الحادي عشر: الاتصال</a:t>
            </a:r>
          </a:p>
          <a:p>
            <a:pPr algn="ctr" eaLnBrk="0" hangingPunct="0">
              <a:defRPr/>
            </a:pP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51397" y="116637"/>
            <a:ext cx="6750750" cy="1440160"/>
          </a:xfrm>
        </p:spPr>
        <p:txBody>
          <a:bodyPr/>
          <a:lstStyle/>
          <a:p>
            <a:pPr algn="ctr" rtl="1"/>
            <a:r>
              <a:rPr lang="ar-JO" sz="88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</a:t>
            </a:r>
            <a:endParaRPr lang="en-US" sz="88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7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11934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686138"/>
            <a:ext cx="9036496" cy="5171862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واضع هذه النظرية هو إدوين لوك ويبرز فيها أهمية ما دعاه (الخصائص الحافزة للأهداف) وبأن هذه الأهداف هي الموجّهة للإنجاز عند الأفراد. 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وهنا يبرز مفهوم التشاركية بين المرؤوسين ومدرائهم في عملية تحديد الأهداف المطلوبة. وإذا تعذر ذلك فعلى أقل تقدير، وفقًا للنظرية، فيجب أن يشارك المرؤوس في كيفية تنفيذ الأهداف.</a:t>
            </a:r>
            <a:endParaRPr lang="ar-JO" sz="3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7"/>
            <a:ext cx="7776864" cy="1126915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نظرية</a:t>
            </a:r>
            <a:r>
              <a:rPr lang="en-GB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تحديد الأهداف</a:t>
            </a:r>
            <a:endParaRPr lang="ar-JO" sz="8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5301208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63315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988840"/>
            <a:ext cx="4032448" cy="3456384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7"/>
            <a:ext cx="7776864" cy="1126915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نظرية</a:t>
            </a:r>
            <a:r>
              <a:rPr lang="en-GB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تحديد الأهداف</a:t>
            </a:r>
            <a:endParaRPr lang="ar-JO" sz="8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5301208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37998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86138"/>
            <a:ext cx="8370930" cy="4695191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يمكن تقسيم نظريات الحفز إلى 3 مجموعات: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نظريات الحاجات</a:t>
            </a: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3900" b="1" u="sng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نظريات عمليات الحفز</a:t>
            </a: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3900" b="1" u="sng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نظرية التعزيز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نظريات الحفز الإنساني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229200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99380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86138"/>
            <a:ext cx="8856984" cy="5055230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واضعها هو العالم فريدريك سكنر. وتركز النظرية بشكل أساسي على العلاقة العضوية ما بين السلوك ونتائج السلوك. فالأفراد يميلون إلى ملاحظة السلوكيات المرتبطة بنتيجة إيجابية أو مفرحة ويعمدون إلى تكرارها. 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التعزيز ترتكز على مبدئيْن رئيسيْن:</a:t>
            </a:r>
          </a:p>
          <a:p>
            <a:pPr marL="514350" indent="-5143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الفرد يسلك الطرق التي يرى أنها تؤدي لمكاسب شخصية</a:t>
            </a:r>
          </a:p>
          <a:p>
            <a:pPr marL="514350" indent="-514350" algn="r" rtl="1">
              <a:buClr>
                <a:srgbClr val="FFFF00"/>
              </a:buClr>
              <a:buSzPct val="100000"/>
              <a:buAutoNum type="arabicParenR"/>
            </a:pPr>
            <a:r>
              <a:rPr lang="ar-JO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يمكن تشكيل السلوك الإنساني من خلال التحكم بالمكاسب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التعزيز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373216"/>
            <a:ext cx="108012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9063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295400"/>
            <a:ext cx="8856984" cy="5445968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Clr>
                <a:srgbClr val="FFFF00"/>
              </a:buClr>
              <a:buSzPct val="100000"/>
              <a:buFont typeface="Arial" panose="020B0604020202020204" pitchFamily="34" charset="0"/>
              <a:buChar char="•"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العقاب                     لا يُستخدم كمعزز لإثارة أو تعزيز السلوك</a:t>
            </a:r>
          </a:p>
          <a:p>
            <a:pPr algn="r" rtl="1">
              <a:buClr>
                <a:srgbClr val="FFFF00"/>
              </a:buClr>
              <a:buSzPct val="100000"/>
              <a:buFont typeface="Arial" panose="020B0604020202020204" pitchFamily="34" charset="0"/>
              <a:buChar char="•"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التعزيز لسلوك إيجابي                     مباشرة بعد السلوك</a:t>
            </a:r>
          </a:p>
          <a:p>
            <a:pPr algn="r" rtl="1">
              <a:buClr>
                <a:srgbClr val="FFFF00"/>
              </a:buClr>
              <a:buSzPct val="100000"/>
              <a:buFont typeface="Arial" panose="020B0604020202020204" pitchFamily="34" charset="0"/>
              <a:buChar char="•"/>
            </a:pPr>
            <a:r>
              <a:rPr lang="ar-J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الانتقادات للنظرية                          اعتبارها أسلوبًا استغلاليًا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                          </a:t>
            </a:r>
            <a:r>
              <a:rPr lang="ar-J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إهمالها للحاجات الداخلية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التعزيز – تتمة 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805264"/>
            <a:ext cx="1080120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eft Arrow 5"/>
          <p:cNvSpPr/>
          <p:nvPr/>
        </p:nvSpPr>
        <p:spPr>
          <a:xfrm>
            <a:off x="3995936" y="4365104"/>
            <a:ext cx="1728192" cy="432048"/>
          </a:xfrm>
          <a:prstGeom prst="leftArrow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001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5940152" y="3688457"/>
            <a:ext cx="1728192" cy="432048"/>
          </a:xfrm>
          <a:prstGeom prst="leftArrow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001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/>
          <p:cNvSpPr/>
          <p:nvPr/>
        </p:nvSpPr>
        <p:spPr>
          <a:xfrm>
            <a:off x="4002211" y="5013176"/>
            <a:ext cx="1728192" cy="432048"/>
          </a:xfrm>
          <a:prstGeom prst="leftArrow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001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/>
          <p:cNvSpPr/>
          <p:nvPr/>
        </p:nvSpPr>
        <p:spPr>
          <a:xfrm>
            <a:off x="3995936" y="5661248"/>
            <a:ext cx="1728192" cy="432048"/>
          </a:xfrm>
          <a:prstGeom prst="leftArrow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001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00808"/>
            <a:ext cx="3096344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406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511" y="2060848"/>
            <a:ext cx="8910990" cy="4536504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توسيع العمل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إثراء العمل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العمل المرن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العمل المكثّف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9532" y="274638"/>
            <a:ext cx="8460940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الاتجاهات الحديثة في التحفيز</a:t>
            </a:r>
            <a:endParaRPr lang="ar-JO" sz="6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013176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96179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511" y="2060848"/>
            <a:ext cx="8910990" cy="4797152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دوائر أو مجموعات الجودة</a:t>
            </a:r>
            <a:endParaRPr lang="en-GB" sz="4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 بالأهداف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الاهتمام بالروح والجوانب المعنوية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تأهيل الموظف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9532" y="274638"/>
            <a:ext cx="8460940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الاتجاهات الحديثة في التحفيز</a:t>
            </a:r>
            <a:endParaRPr lang="ar-JO" sz="6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32" y="5369768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03772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511" y="1628800"/>
            <a:ext cx="8910990" cy="4968552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الأجر المعرفي </a:t>
            </a:r>
          </a:p>
          <a:p>
            <a:pPr marL="0" indent="0" algn="r" rtl="1">
              <a:buNone/>
            </a:pPr>
            <a:r>
              <a:rPr lang="ar-JO" sz="5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مكافأة نهاية السنة</a:t>
            </a:r>
          </a:p>
          <a:p>
            <a:pPr marL="0" indent="0" algn="r" rtl="1">
              <a:buNone/>
            </a:pPr>
            <a:r>
              <a:rPr lang="ar-JO" sz="54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*</a:t>
            </a: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المشاركة في الأرباح</a:t>
            </a:r>
          </a:p>
          <a:p>
            <a:pPr marL="0" indent="0" algn="r" rtl="1">
              <a:buNone/>
            </a:pPr>
            <a:r>
              <a:rPr lang="ar-JO" sz="5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المشاركة في المكاسب</a:t>
            </a:r>
            <a:endParaRPr lang="ar-JO" sz="5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5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5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ملكية أسهم المنظمة</a:t>
            </a:r>
          </a:p>
          <a:p>
            <a:pPr marL="0" indent="0" algn="r" rtl="1">
              <a:buNone/>
            </a:pPr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المكافآت والحفز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013176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00837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55676" y="260648"/>
            <a:ext cx="61722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لحسن </a:t>
            </a: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المتابعة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938590"/>
            <a:ext cx="3240360" cy="2938682"/>
          </a:xfrm>
          <a:noFill/>
        </p:spPr>
      </p:pic>
    </p:spTree>
    <p:extLst>
      <p:ext uri="{BB962C8B-B14F-4D97-AF65-F5344CB8AC3E}">
        <p14:creationId xmlns:p14="http://schemas.microsoft.com/office/powerpoint/2010/main" val="10297621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4945" y="1052736"/>
            <a:ext cx="8766974" cy="2592288"/>
          </a:xfrm>
        </p:spPr>
        <p:txBody>
          <a:bodyPr/>
          <a:lstStyle/>
          <a:p>
            <a:pPr algn="ctr" eaLnBrk="0" hangingPunct="0">
              <a:defRPr/>
            </a:pPr>
            <a:r>
              <a:rPr lang="ar-JO" sz="6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</a:t>
            </a:r>
            <a:r>
              <a:rPr lang="ar-JO" sz="6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العاشر: الحفز الإنساني</a:t>
            </a:r>
            <a:endParaRPr lang="ar-JO" sz="6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1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0688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5116016"/>
          </a:xfrm>
        </p:spPr>
        <p:txBody>
          <a:bodyPr>
            <a:normAutofit/>
          </a:bodyPr>
          <a:lstStyle/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فهم أهمية وظيفة الحفز الإنساني في المنظمة</a:t>
            </a:r>
            <a:endParaRPr lang="ar-JO" sz="38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معرفة أهم نظريات الحفز الإنساني واستخدامها إداريًا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فهم ومعرفة الأساليب الحديثة في الحفز وكيفية تطبيقها في الواقع الإداري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8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معرفة العلاقة بين المكافآت والحفز وأداء الأفراد</a:t>
            </a:r>
            <a:endParaRPr lang="ar-JO" sz="38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None/>
            </a:pPr>
            <a:endParaRPr lang="ar-JO" sz="35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spcBef>
                <a:spcPts val="0"/>
              </a:spcBef>
              <a:spcAft>
                <a:spcPts val="1800"/>
              </a:spcAft>
              <a:buNone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en-US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635" y="332656"/>
            <a:ext cx="6966773" cy="1152128"/>
          </a:xfrm>
        </p:spPr>
        <p:txBody>
          <a:bodyPr>
            <a:noAutofit/>
          </a:bodyPr>
          <a:lstStyle/>
          <a:p>
            <a:pPr algn="ctr" rtl="1">
              <a:spcBef>
                <a:spcPts val="0"/>
              </a:spcBef>
            </a:pPr>
            <a:r>
              <a:rPr lang="ar-JO" altLang="en-US" sz="72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التعليمية </a:t>
            </a:r>
            <a:endParaRPr lang="en-US" sz="72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2B213B1-D7AC-4CE9-A15F-B7AE82D7F48C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45224"/>
            <a:ext cx="648241" cy="115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08332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86138"/>
            <a:ext cx="8370930" cy="4695191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يمكن تقسيم نظريات الحفز إلى 3 مجموعات: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نظريات الحاجات</a:t>
            </a: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3900" b="1" u="sng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نظريات عمليات الحفز</a:t>
            </a: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3900" b="1" u="sng" dirty="0" smtClean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نظرية التعزيز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نظريات الحفز الإنساني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029126"/>
            <a:ext cx="1800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13330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686138"/>
            <a:ext cx="8586954" cy="4695191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يمكن تقسيم نظريات عمليات الحفز إلى 3 مجموعات: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التوقعات</a:t>
            </a: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المساواة</a:t>
            </a:r>
          </a:p>
          <a:p>
            <a:pPr marL="742950" indent="-742950" algn="r" rtl="1">
              <a:buClr>
                <a:srgbClr val="FFFF00"/>
              </a:buClr>
              <a:buSzPct val="100000"/>
              <a:buFont typeface="+mj-lt"/>
              <a:buAutoNum type="arabicParenR"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تحديد الأهداف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نظريات عمليات الحفز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25144"/>
            <a:ext cx="1728192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35677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686138"/>
            <a:ext cx="8838474" cy="5171862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طوّر فيكتور فروم هذه النظرية والتي جوهرها أن ميل الفرد نحو العمل أو الأداء بشكل عام يعتمد على قوة التوقع بأن ذلك العمل/الأداء سينبع عنه نتائج معينة.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وبالنسبة للنظرية، فهناك </a:t>
            </a:r>
            <a:r>
              <a:rPr lang="ar-JO" sz="3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أشكال من التوقعات: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 أن الجهد سيؤدي للإنجاز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2- أن الإنجاز سيؤدي لمكافأة/مكافآت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3- أن المكافآت المتوقعة هي المكافآت المطلوبة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7"/>
            <a:ext cx="7776864" cy="1126915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نظرية</a:t>
            </a:r>
            <a:r>
              <a:rPr lang="en-GB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8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التوقعات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32" y="5229200"/>
            <a:ext cx="1404156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87388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3508" y="836712"/>
            <a:ext cx="8820980" cy="5904656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    توقع 1            توقع 2           توقع 3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87833"/>
            <a:ext cx="7776864" cy="892895"/>
          </a:xfrm>
        </p:spPr>
        <p:txBody>
          <a:bodyPr>
            <a:noAutofit/>
          </a:bodyPr>
          <a:lstStyle/>
          <a:p>
            <a:pPr algn="ctr" rtl="1"/>
            <a:r>
              <a:rPr lang="ar-JO" sz="6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نظرية</a:t>
            </a:r>
            <a:r>
              <a:rPr lang="en-GB" sz="6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6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التوقعات – تتمة </a:t>
            </a:r>
            <a:endParaRPr lang="ar-JO" sz="6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68" y="5301208"/>
            <a:ext cx="1188132" cy="1290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092280" y="3056012"/>
            <a:ext cx="1656184" cy="93610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جهد الفرد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66865" y="3056012"/>
            <a:ext cx="1728192" cy="93610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إنجاز الفرد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83768" y="3005336"/>
            <a:ext cx="1867872" cy="93610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المكافأة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9868" y="3005336"/>
            <a:ext cx="1749844" cy="93610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الرضى من خلال المكافأة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6948264" y="4149080"/>
            <a:ext cx="0" cy="12241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267744" y="4077072"/>
            <a:ext cx="0" cy="12241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644008" y="4077072"/>
            <a:ext cx="0" cy="135057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20" y="1052736"/>
            <a:ext cx="2927620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8817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686138"/>
            <a:ext cx="9036496" cy="5171862"/>
          </a:xfrm>
        </p:spPr>
        <p:txBody>
          <a:bodyPr>
            <a:normAutofit lnSpcReduction="10000"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أنشأها جون </a:t>
            </a:r>
            <a:r>
              <a:rPr lang="ar-JO" sz="3900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ستايسي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آدامز ويقول فيها بأن التحفيز لدى الأفراد معتمد على شعورهم بالعدالة في توزيع المكافآت وفقًا للأداء ومقارنتهم ذلك مع أفراد آخرين (سواء داخل أو خارج المنظمة).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وفقًا للنظرية، فهناك </a:t>
            </a:r>
            <a:r>
              <a:rPr lang="ar-JO" sz="3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سيناريوهات إذا شعر الفرد بعدم المساواة: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تغيير مدخلات الأداء 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تغيير مخرجات الأداء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إعطاء قيمة معنوية للأداء (إذا فشل في 1 و/أو 2)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ترك العمل سعيًا نحو تحقيق المساواة في منظمة أخرى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7"/>
            <a:ext cx="7776864" cy="1126915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نظرية</a:t>
            </a:r>
            <a:r>
              <a:rPr lang="en-GB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المساواة</a:t>
            </a:r>
            <a:endParaRPr lang="ar-JO" sz="8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5301208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3362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686138"/>
            <a:ext cx="9036496" cy="5171862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8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8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8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   </a:t>
            </a:r>
            <a:r>
              <a:rPr lang="ar-JO" sz="3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نتائج الفرد            </a:t>
            </a:r>
            <a:r>
              <a:rPr lang="ar-JO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نتائج فرد آخر 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مدخلات الفرد         </a:t>
            </a:r>
            <a:r>
              <a:rPr lang="ar-JO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مدخلات فرد آخر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7"/>
            <a:ext cx="7776864" cy="1126915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نظرية</a:t>
            </a:r>
            <a:r>
              <a:rPr lang="en-GB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JO" sz="8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المساواة - تتمة</a:t>
            </a:r>
            <a:endParaRPr lang="ar-JO" sz="8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8B818A-A0D8-48C8-920F-EB8907D8E700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5301208"/>
            <a:ext cx="118813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300192" y="4221088"/>
            <a:ext cx="2448272" cy="0"/>
          </a:xfrm>
          <a:prstGeom prst="line">
            <a:avLst/>
          </a:prstGeom>
          <a:ln w="57150"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43808" y="4221088"/>
            <a:ext cx="2448272" cy="0"/>
          </a:xfrm>
          <a:prstGeom prst="line">
            <a:avLst/>
          </a:prstGeom>
          <a:ln w="57150"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31" y="1700808"/>
            <a:ext cx="1896889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910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2103</TotalTime>
  <Words>507</Words>
  <Application>Microsoft Office PowerPoint</Application>
  <PresentationFormat>On-screen Show (4:3)</PresentationFormat>
  <Paragraphs>102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Student presentation</vt:lpstr>
      <vt:lpstr>مقدمة في الإدارة</vt:lpstr>
      <vt:lpstr>الفصل العاشر: الحفز الإنساني</vt:lpstr>
      <vt:lpstr>الأهداف التعليمية </vt:lpstr>
      <vt:lpstr>نظريات الحفز الإنساني</vt:lpstr>
      <vt:lpstr>نظريات عمليات الحفز</vt:lpstr>
      <vt:lpstr>نظرية التوقعات</vt:lpstr>
      <vt:lpstr>نظرية التوقعات – تتمة </vt:lpstr>
      <vt:lpstr>نظرية المساواة</vt:lpstr>
      <vt:lpstr>نظرية المساواة - تتمة</vt:lpstr>
      <vt:lpstr>نظرية تحديد الأهداف</vt:lpstr>
      <vt:lpstr>نظرية تحديد الأهداف</vt:lpstr>
      <vt:lpstr>نظريات الحفز الإنساني</vt:lpstr>
      <vt:lpstr>نظرية التعزيز</vt:lpstr>
      <vt:lpstr>نظرية التعزيز – تتمة </vt:lpstr>
      <vt:lpstr>الاتجاهات الحديثة في التحفيز</vt:lpstr>
      <vt:lpstr>الاتجاهات الحديثة في التحفيز</vt:lpstr>
      <vt:lpstr>المكافآت والحفز</vt:lpstr>
      <vt:lpstr>شكرًا لحسن المتابعة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Philad</cp:lastModifiedBy>
  <cp:revision>214</cp:revision>
  <dcterms:created xsi:type="dcterms:W3CDTF">2017-07-08T08:19:39Z</dcterms:created>
  <dcterms:modified xsi:type="dcterms:W3CDTF">2019-03-13T13:02:41Z</dcterms:modified>
</cp:coreProperties>
</file>