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83" r:id="rId2"/>
    <p:sldId id="384" r:id="rId3"/>
    <p:sldId id="385" r:id="rId4"/>
    <p:sldId id="407" r:id="rId5"/>
    <p:sldId id="408" r:id="rId6"/>
    <p:sldId id="409" r:id="rId7"/>
    <p:sldId id="416" r:id="rId8"/>
    <p:sldId id="413" r:id="rId9"/>
    <p:sldId id="414" r:id="rId10"/>
    <p:sldId id="396" r:id="rId11"/>
    <p:sldId id="415" r:id="rId12"/>
    <p:sldId id="417" r:id="rId13"/>
    <p:sldId id="418" r:id="rId14"/>
    <p:sldId id="419" r:id="rId15"/>
    <p:sldId id="38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6600"/>
    <a:srgbClr val="D99927"/>
    <a:srgbClr val="3D638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01674" y="1628800"/>
            <a:ext cx="8618798" cy="5032804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6000" b="1" dirty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</a:t>
            </a:r>
            <a:r>
              <a:rPr lang="ar-JO" sz="60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الرابع: التوجيه والقيادة</a:t>
            </a:r>
          </a:p>
          <a:p>
            <a:pPr algn="ctr" eaLnBrk="0" hangingPunct="0">
              <a:defRPr/>
            </a:pPr>
            <a:r>
              <a:rPr lang="ar-JO" sz="36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والمشتمل على 3 فصول، هي: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التاسع: القيادة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العاشر: الحفز الإنساني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4400" b="1" dirty="0">
                <a:solidFill>
                  <a:srgbClr val="00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الحادي عشر: الاتصال</a:t>
            </a:r>
          </a:p>
          <a:p>
            <a:pPr algn="ctr" eaLnBrk="0" hangingPunct="0">
              <a:defRPr/>
            </a:pP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51397" y="116637"/>
            <a:ext cx="6750750" cy="1440160"/>
          </a:xfrm>
        </p:spPr>
        <p:txBody>
          <a:bodyPr/>
          <a:lstStyle/>
          <a:p>
            <a:pPr algn="ctr" rtl="1"/>
            <a:r>
              <a:rPr lang="ar-JO" sz="88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</a:t>
            </a:r>
            <a:endParaRPr lang="en-US" sz="88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11934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511" y="1628800"/>
            <a:ext cx="8910990" cy="4968552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الاتصال اللفظي </a:t>
            </a:r>
          </a:p>
          <a:p>
            <a:pPr marL="0" indent="0" algn="r" rtl="1">
              <a:buNone/>
            </a:pPr>
            <a:endParaRPr lang="ar-JO" sz="54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الاتصال المكتوب</a:t>
            </a:r>
          </a:p>
          <a:p>
            <a:pPr marL="0" indent="0" algn="r" rtl="1">
              <a:buNone/>
            </a:pPr>
            <a:endParaRPr lang="ar-JO" sz="54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54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*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الاتصال 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غير اللفظي</a:t>
            </a:r>
          </a:p>
          <a:p>
            <a:pPr marL="0" indent="0" algn="r" rtl="1">
              <a:buNone/>
            </a:pP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endParaRPr lang="ar-JO" sz="54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طرق الاتصال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013176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00837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511" y="1628800"/>
            <a:ext cx="8910990" cy="496855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3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الاختيار غير السليم لوسيلة الاتصال</a:t>
            </a:r>
          </a:p>
          <a:p>
            <a:pPr marL="0" indent="0" algn="r" rtl="1">
              <a:buNone/>
            </a:pPr>
            <a:r>
              <a:rPr lang="ar-JO" sz="53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3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3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3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استخدام تعابير ولغة ضعيفة أو معقدة</a:t>
            </a:r>
            <a:endParaRPr lang="ar-JO" sz="53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3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تجاهل الإشارات </a:t>
            </a:r>
            <a:r>
              <a:rPr lang="ar-JO" sz="53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غير </a:t>
            </a:r>
            <a:r>
              <a:rPr lang="ar-JO" sz="53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اللفظية</a:t>
            </a:r>
          </a:p>
          <a:p>
            <a:pPr marL="0" indent="0" algn="r" rtl="1">
              <a:buNone/>
            </a:pPr>
            <a:r>
              <a:rPr lang="ar-JO" sz="53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* </a:t>
            </a:r>
            <a:r>
              <a:rPr lang="ar-JO" sz="53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تصفية وترشيح المعلومات</a:t>
            </a:r>
          </a:p>
          <a:p>
            <a:pPr marL="0" indent="0" algn="r" rtl="1">
              <a:buNone/>
            </a:pPr>
            <a:r>
              <a:rPr lang="ar-JO" sz="53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*</a:t>
            </a:r>
            <a:r>
              <a:rPr lang="ar-JO" sz="53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الإلهاءات والتداخلات</a:t>
            </a:r>
          </a:p>
          <a:p>
            <a:pPr marL="0" indent="0" algn="r" rtl="1">
              <a:buNone/>
            </a:pPr>
            <a:endParaRPr lang="ar-JO" sz="53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معوقات عملية الاتصال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229200"/>
            <a:ext cx="1512168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9827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ntr" presetSubtype="1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511" y="1628800"/>
            <a:ext cx="8910990" cy="496855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5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الإصغاء وليس فقط الاستماع</a:t>
            </a:r>
            <a:endParaRPr lang="ar-JO" sz="55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55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5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5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5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إعطاء ردود أفعال بنّاءة</a:t>
            </a:r>
            <a:endParaRPr lang="ar-JO" sz="55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55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5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5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اختيار وسائل اتصال مناسبة</a:t>
            </a:r>
          </a:p>
          <a:p>
            <a:pPr marL="0" indent="0" algn="r" rtl="1">
              <a:buNone/>
            </a:pPr>
            <a:r>
              <a:rPr lang="ar-JO" sz="55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*</a:t>
            </a:r>
            <a:r>
              <a:rPr lang="ar-JO" sz="55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تخصيص ساعات معينة </a:t>
            </a:r>
            <a:r>
              <a:rPr lang="ar-JO" sz="55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للتحاور</a:t>
            </a:r>
            <a:endParaRPr lang="ar-JO" sz="55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لزيادة فعالية الاتصال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517232"/>
            <a:ext cx="1512168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28031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511" y="1628800"/>
            <a:ext cx="8910990" cy="496855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6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المكاتب المفتوحة</a:t>
            </a:r>
            <a:endParaRPr lang="ar-JO" sz="6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6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60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6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6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توظيف التكنولوجيا الحديثة</a:t>
            </a:r>
          </a:p>
          <a:p>
            <a:pPr marL="0" indent="0" algn="r" rtl="1">
              <a:buNone/>
            </a:pPr>
            <a:r>
              <a:rPr lang="ar-JO" sz="60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60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 </a:t>
            </a:r>
            <a:r>
              <a:rPr lang="ar-JO" sz="6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بالتجوال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لزيادة </a:t>
            </a:r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فعالية الاتصال (تتمة)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373216"/>
            <a:ext cx="1512168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98916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511" y="1628800"/>
            <a:ext cx="8910990" cy="4968552"/>
          </a:xfrm>
        </p:spPr>
        <p:txBody>
          <a:bodyPr>
            <a:normAutofit/>
          </a:bodyPr>
          <a:lstStyle/>
          <a:p>
            <a:pPr marL="914400" indent="-914400" algn="r" rtl="1">
              <a:buFont typeface="+mj-lt"/>
              <a:buAutoNum type="arabicPeriod"/>
            </a:pPr>
            <a:r>
              <a:rPr lang="ar-J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ما هي مصادر القيادة؟</a:t>
            </a:r>
          </a:p>
          <a:p>
            <a:pPr marL="914400" indent="-914400" algn="r" rtl="1">
              <a:buFont typeface="+mj-lt"/>
              <a:buAutoNum type="arabicPeriod"/>
            </a:pPr>
            <a:r>
              <a:rPr lang="ar-JO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اشرح/ي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نظرية الشبكة الإدارية</a:t>
            </a:r>
          </a:p>
          <a:p>
            <a:pPr marL="914400" indent="-914400" algn="r" rtl="1">
              <a:buFont typeface="+mj-lt"/>
              <a:buAutoNum type="arabicPeriod"/>
            </a:pP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تكلّم/ي عن نظرية سلم الحاجات لإبراهام ماسلو.</a:t>
            </a:r>
          </a:p>
          <a:p>
            <a:pPr marL="914400" indent="-914400" algn="r" rtl="1">
              <a:buFont typeface="+mj-lt"/>
              <a:buAutoNum type="arabicPeriod"/>
            </a:pP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ما الفرق بين المشاركة في الأرباح والمشاركة بالمكاسب؟</a:t>
            </a:r>
          </a:p>
          <a:p>
            <a:pPr marL="914400" indent="-914400" algn="r" rtl="1">
              <a:buFont typeface="+mj-lt"/>
              <a:buAutoNum type="arabicPeriod"/>
            </a:pP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أي عناصر عملية الاتصال هو الأهم؟</a:t>
            </a:r>
          </a:p>
          <a:p>
            <a:pPr marL="914400" indent="-914400" algn="r" rtl="1">
              <a:buFont typeface="+mj-lt"/>
              <a:buAutoNum type="arabicPeriod"/>
            </a:pP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لماذا يفشل الاتصال في منظمات الأعمال؟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أسئلة الباب </a:t>
            </a:r>
            <a:r>
              <a:rPr lang="ar-JO" sz="6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الرابع: التوجيه والقيادة</a:t>
            </a:r>
            <a:endParaRPr lang="ar-JO" sz="6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373216"/>
            <a:ext cx="1512168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0554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5676" y="260648"/>
            <a:ext cx="61722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لحسن </a:t>
            </a: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المتابعة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938590"/>
            <a:ext cx="3240360" cy="2938682"/>
          </a:xfrm>
          <a:noFill/>
        </p:spPr>
      </p:pic>
    </p:spTree>
    <p:extLst>
      <p:ext uri="{BB962C8B-B14F-4D97-AF65-F5344CB8AC3E}">
        <p14:creationId xmlns:p14="http://schemas.microsoft.com/office/powerpoint/2010/main" val="10297621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7514" y="260648"/>
            <a:ext cx="8766974" cy="2880320"/>
          </a:xfrm>
        </p:spPr>
        <p:txBody>
          <a:bodyPr/>
          <a:lstStyle/>
          <a:p>
            <a:pPr algn="ctr" eaLnBrk="0" hangingPunct="0">
              <a:defRPr/>
            </a:pPr>
            <a:r>
              <a:rPr lang="ar-JO" sz="8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الفصل </a:t>
            </a:r>
            <a:r>
              <a:rPr lang="ar-JO" sz="8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الحادي عشر:</a:t>
            </a:r>
            <a:br>
              <a:rPr lang="ar-JO" sz="8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8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8800" b="1" dirty="0" smtClean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الاتّصال</a:t>
            </a:r>
            <a:endParaRPr lang="ar-JO" sz="8000" b="1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97152"/>
            <a:ext cx="106211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G:\رموز وصور للباور بوينتس\business\communication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465005"/>
            <a:ext cx="727280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688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5116016"/>
          </a:xfrm>
        </p:spPr>
        <p:txBody>
          <a:bodyPr>
            <a:normAutofit lnSpcReduction="10000"/>
          </a:bodyPr>
          <a:lstStyle/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معرفة أهمية وظيفة الاتصال في منظمات الأعمال</a:t>
            </a:r>
            <a:endParaRPr lang="ar-JO" sz="3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تحديد أهداف عملية الاتصال 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فهم وتفسير عملية الاتصال من خلال إطارها العام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معرفة كيفية تدفق الاتصالات واتجاهاتها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تحديد طرق الاتصال المختلفة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معرفات معوقات الاتصال وكيفية التغلب عليها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كيفية زيادة فعالية الاتصال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endParaRPr lang="ar-JO" sz="3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None/>
            </a:pPr>
            <a:endParaRPr lang="ar-JO" sz="35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635" y="332656"/>
            <a:ext cx="6966773" cy="1152128"/>
          </a:xfrm>
        </p:spPr>
        <p:txBody>
          <a:bodyPr>
            <a:noAutofit/>
          </a:bodyPr>
          <a:lstStyle/>
          <a:p>
            <a:pPr algn="ctr" rtl="1">
              <a:spcBef>
                <a:spcPts val="0"/>
              </a:spcBef>
            </a:pPr>
            <a:r>
              <a:rPr lang="ar-JO" altLang="en-US" sz="72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التعليمية </a:t>
            </a:r>
            <a:endParaRPr lang="en-US" sz="72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45224"/>
            <a:ext cx="1008112" cy="115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08332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686138"/>
            <a:ext cx="8730970" cy="5055230"/>
          </a:xfrm>
        </p:spPr>
        <p:txBody>
          <a:bodyPr>
            <a:normAutofit/>
          </a:bodyPr>
          <a:lstStyle/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6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مصدر للمعلومات</a:t>
            </a: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6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تحليل الموقف وأخذ قرارات سليمة</a:t>
            </a: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6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نشر الحلول المترتبة على القرار</a:t>
            </a:r>
            <a:endParaRPr lang="ar-JO" sz="6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أهمية الاتصال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229200"/>
            <a:ext cx="1800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13330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686138"/>
            <a:ext cx="9036496" cy="5055230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يمكن تعريف الاتصال بالآتي: </a:t>
            </a:r>
          </a:p>
          <a:p>
            <a:pPr marL="0" indent="0" algn="ctr" rtl="1">
              <a:buClr>
                <a:srgbClr val="FFFF00"/>
              </a:buClr>
              <a:buSzPct val="100000"/>
              <a:buNone/>
            </a:pPr>
            <a:r>
              <a:rPr lang="ar-JO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عملية يتم فيها إرسال واستقبال رموز ومعلومات ذات معانٍ بين الأفراد بغرض التأثير على سلوك الآخرين وتحفيزهم </a:t>
            </a:r>
          </a:p>
          <a:p>
            <a:pPr marL="0" indent="0" algn="ctr" rtl="1">
              <a:buClr>
                <a:srgbClr val="FFFF00"/>
              </a:buClr>
              <a:buSzPct val="100000"/>
              <a:buNone/>
            </a:pPr>
            <a:endParaRPr lang="ar-JO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اتصال فعّال </a:t>
            </a: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اتصال كفؤ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188641"/>
            <a:ext cx="8784976" cy="1281474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طبيعة الاتصال وأهدافه</a:t>
            </a:r>
            <a:endParaRPr lang="ar-JO" sz="8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229200"/>
            <a:ext cx="1224136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35677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24744"/>
            <a:ext cx="8838474" cy="5733256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76864" cy="1296144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عملية الاتصال</a:t>
            </a:r>
            <a:endParaRPr lang="ar-JO" sz="6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77272"/>
            <a:ext cx="1080120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G:\رموز وصور للباور بوينتس\business\communicat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8352928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7388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96752"/>
            <a:ext cx="9036496" cy="5661248"/>
          </a:xfrm>
        </p:spPr>
        <p:txBody>
          <a:bodyPr/>
          <a:lstStyle/>
          <a:p>
            <a:pPr marL="0" indent="0" algn="r">
              <a:buNone/>
            </a:pPr>
            <a:r>
              <a:rPr lang="ar-J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إن عملية الاتصال طريق ذو اتجاهيْن بالضرورة، وتتضمن </a:t>
            </a:r>
            <a:r>
              <a:rPr lang="ar-JO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العناصر الموضحة في الشكل التالي:</a:t>
            </a:r>
            <a:endParaRPr lang="ar-J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JO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1142108" y="0"/>
            <a:ext cx="6859785" cy="1052736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عملية الاتصال</a:t>
            </a:r>
            <a:endParaRPr lang="ar-JO" sz="6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hjafar\Desktop\مفهوم التواص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51645"/>
            <a:ext cx="7632848" cy="476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1080120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54069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86138"/>
            <a:ext cx="9036496" cy="5171862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هناك قنوات كثيرة لتدفق الاتصالات في المنظمات، منها: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الاتصالات من أسفل إلى أعلى</a:t>
            </a:r>
          </a:p>
          <a:p>
            <a:pPr marL="514350" indent="-5143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الاتصالات من أعلى إلى أسفل </a:t>
            </a:r>
          </a:p>
          <a:p>
            <a:pPr marL="514350" indent="-5143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الاتصالات الأفقية</a:t>
            </a:r>
          </a:p>
          <a:p>
            <a:pPr marL="514350" indent="-5143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الاتصالات القطرية</a:t>
            </a:r>
          </a:p>
          <a:p>
            <a:pPr marL="514350" indent="-514350" algn="r" rtl="1">
              <a:buClr>
                <a:srgbClr val="FFFF00"/>
              </a:buClr>
              <a:buSzPct val="100000"/>
              <a:buAutoNum type="arabicParenR"/>
            </a:pPr>
            <a:endParaRPr lang="ar-JO" sz="3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7"/>
            <a:ext cx="7776864" cy="1126915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تدفق الاتصال</a:t>
            </a:r>
            <a:endParaRPr lang="ar-JO" sz="8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32" y="5157192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63315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86138"/>
            <a:ext cx="8856984" cy="5171862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هناك أيضًا قنوات اتصال غير رسمية في منظمات الأعمال وينبغي على الإدارة التنبّه لها والاستفادة منها في:</a:t>
            </a: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رفد وتدعيم قنوات الاتصال الرسمية</a:t>
            </a: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زيادة سرعة التنفيذ والتنسيق و حل المشكلات</a:t>
            </a:r>
            <a:endParaRPr lang="ar-JO" sz="36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7"/>
            <a:ext cx="7776864" cy="1126915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تدفق الاتصال (تتمة)</a:t>
            </a:r>
            <a:endParaRPr lang="ar-JO" sz="8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32" y="5297760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28275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2307</TotalTime>
  <Words>341</Words>
  <Application>Microsoft Office PowerPoint</Application>
  <PresentationFormat>On-screen Show (4:3)</PresentationFormat>
  <Paragraphs>76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Student presentation</vt:lpstr>
      <vt:lpstr>مقدمة في الإدارة</vt:lpstr>
      <vt:lpstr>الفصل الحادي عشر:  الاتّصال</vt:lpstr>
      <vt:lpstr>الأهداف التعليمية </vt:lpstr>
      <vt:lpstr>أهمية الاتصال</vt:lpstr>
      <vt:lpstr>طبيعة الاتصال وأهدافه</vt:lpstr>
      <vt:lpstr>عملية الاتصال</vt:lpstr>
      <vt:lpstr>عملية الاتصال</vt:lpstr>
      <vt:lpstr>تدفق الاتصال</vt:lpstr>
      <vt:lpstr>تدفق الاتصال (تتمة)</vt:lpstr>
      <vt:lpstr>طرق الاتصال</vt:lpstr>
      <vt:lpstr>معوقات عملية الاتصال</vt:lpstr>
      <vt:lpstr>لزيادة فعالية الاتصال</vt:lpstr>
      <vt:lpstr>لزيادة فعالية الاتصال (تتمة)</vt:lpstr>
      <vt:lpstr>أسئلة الباب الرابع: التوجيه والقيادة</vt:lpstr>
      <vt:lpstr>شكرًا لحسن المتابعة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Haitham Jafar</cp:lastModifiedBy>
  <cp:revision>224</cp:revision>
  <dcterms:created xsi:type="dcterms:W3CDTF">2017-07-08T08:19:39Z</dcterms:created>
  <dcterms:modified xsi:type="dcterms:W3CDTF">2019-03-25T14:03:44Z</dcterms:modified>
</cp:coreProperties>
</file>