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333" r:id="rId2"/>
    <p:sldId id="370" r:id="rId3"/>
    <p:sldId id="371" r:id="rId4"/>
    <p:sldId id="372" r:id="rId5"/>
    <p:sldId id="373" r:id="rId6"/>
    <p:sldId id="374" r:id="rId7"/>
    <p:sldId id="375" r:id="rId8"/>
    <p:sldId id="376" r:id="rId9"/>
    <p:sldId id="377" r:id="rId10"/>
    <p:sldId id="378" r:id="rId11"/>
    <p:sldId id="379" r:id="rId12"/>
    <p:sldId id="380" r:id="rId13"/>
    <p:sldId id="381" r:id="rId14"/>
    <p:sldId id="382"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D99927"/>
    <a:srgbClr val="3D638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63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61"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188982" y="4724400"/>
            <a:ext cx="6475638"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Subtitle 2"/>
          <p:cNvSpPr>
            <a:spLocks noGrp="1"/>
          </p:cNvSpPr>
          <p:nvPr>
            <p:ph type="subTitle" idx="1"/>
          </p:nvPr>
        </p:nvSpPr>
        <p:spPr>
          <a:xfrm>
            <a:off x="1142107" y="5105400"/>
            <a:ext cx="6859786"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142107" y="1905000"/>
            <a:ext cx="6859786"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165868819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142108" y="1514475"/>
            <a:ext cx="7929246"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3259637980"/>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4338754" y="3480593"/>
            <a:ext cx="6492240" cy="48019"/>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456128" y="277814"/>
            <a:ext cx="6859787"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7773233" y="274640"/>
            <a:ext cx="1028968" cy="5901747"/>
          </a:xfrm>
        </p:spPr>
        <p:txBody>
          <a:bodyPr vert="eaVert"/>
          <a:lstStyle/>
          <a:p>
            <a:r>
              <a:rPr lang="en-US"/>
              <a:t>Click to edit Master title style</a:t>
            </a:r>
            <a:endParaRPr/>
          </a:p>
        </p:txBody>
      </p:sp>
    </p:spTree>
    <p:extLst>
      <p:ext uri="{BB962C8B-B14F-4D97-AF65-F5344CB8AC3E}">
        <p14:creationId xmlns:p14="http://schemas.microsoft.com/office/powerpoint/2010/main" val="150977551"/>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142108" y="1514475"/>
            <a:ext cx="7929246"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208727331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188982" y="4724400"/>
            <a:ext cx="6475638"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7" y="5102526"/>
            <a:ext cx="6859786"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142107" y="1905000"/>
            <a:ext cx="6859786"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349269591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142108" y="1514475"/>
            <a:ext cx="7929246"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4686332" y="1905000"/>
            <a:ext cx="3315562"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142107" y="1905000"/>
            <a:ext cx="3315563"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1613450960"/>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142108" y="1514475"/>
            <a:ext cx="7929246"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4688616" y="2819400"/>
            <a:ext cx="3313277"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8616"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2107" y="2819400"/>
            <a:ext cx="3313277"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142107"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114898237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142108" y="1514475"/>
            <a:ext cx="7929246"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69835988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2893185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3314242" y="1630822"/>
            <a:ext cx="4719500"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3533436" y="1905000"/>
            <a:ext cx="4253068"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142107" y="3429000"/>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306886613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085908" y="1630822"/>
            <a:ext cx="4719500"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12/3/2018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309719" y="1884311"/>
            <a:ext cx="4253068"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5931014" y="3411748"/>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88449668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a:defRPr sz="1000">
                <a:solidFill>
                  <a:schemeClr val="bg1"/>
                </a:solidFill>
              </a:defRPr>
            </a:lvl1pPr>
          </a:lstStyle>
          <a:p>
            <a:pPr defTabSz="914400"/>
            <a:fld id="{9AFE8FB1-0A7A-443E-AAF7-31D4FA1AA312}" type="datetimeFigureOut">
              <a:rPr lang="en-US" smtClean="0">
                <a:solidFill>
                  <a:prstClr val="white"/>
                </a:solidFill>
              </a:rPr>
              <a:pPr defTabSz="914400"/>
              <a:t>12/3/2018</a:t>
            </a:fld>
            <a:endParaRPr lang="en-US" dirty="0">
              <a:solidFill>
                <a:prstClr val="white"/>
              </a:solidFill>
            </a:endParaRPr>
          </a:p>
        </p:txBody>
      </p:sp>
      <p:sp>
        <p:nvSpPr>
          <p:cNvPr id="5" name="Footer Placeholder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a:defRPr sz="1000">
                <a:solidFill>
                  <a:schemeClr val="bg1"/>
                </a:solidFill>
              </a:defRPr>
            </a:lvl1pPr>
          </a:lstStyle>
          <a:p>
            <a:pPr defTabSz="914400"/>
            <a:endParaRPr lang="en-US" dirty="0">
              <a:solidFill>
                <a:prstClr val="white"/>
              </a:solidFill>
            </a:endParaRPr>
          </a:p>
        </p:txBody>
      </p:sp>
      <p:sp>
        <p:nvSpPr>
          <p:cNvPr id="6" name="Slide Number Placeholder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a:defRPr sz="1000">
                <a:solidFill>
                  <a:schemeClr val="bg1"/>
                </a:solidFill>
              </a:defRPr>
            </a:lvl1pPr>
          </a:lstStyle>
          <a:p>
            <a:pPr defTabSz="914400"/>
            <a:fld id="{25BA54BD-C84D-46CE-8B72-31BFB26ABA43}" type="slidenum">
              <a:rPr lang="en-US" smtClean="0">
                <a:solidFill>
                  <a:prstClr val="white"/>
                </a:solidFill>
              </a:rPr>
              <a:pPr defTabSz="914400"/>
              <a:t>‹#›</a:t>
            </a:fld>
            <a:endParaRPr lang="en-US" dirty="0">
              <a:solidFill>
                <a:prstClr val="white"/>
              </a:solidFill>
            </a:endParaRPr>
          </a:p>
        </p:txBody>
      </p:sp>
      <p:sp>
        <p:nvSpPr>
          <p:cNvPr id="3" name="Text Placeholder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31394097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251520" y="1772816"/>
            <a:ext cx="8280921" cy="4464496"/>
          </a:xfrm>
        </p:spPr>
        <p:txBody>
          <a:bodyPr>
            <a:noAutofit/>
          </a:bodyPr>
          <a:lstStyle/>
          <a:p>
            <a:pPr algn="r" eaLnBrk="0" hangingPunct="0">
              <a:defRPr/>
            </a:pPr>
            <a:r>
              <a:rPr lang="ar-JO" sz="6000" b="1" dirty="0">
                <a:solidFill>
                  <a:srgbClr val="FFC000"/>
                </a:solidFill>
                <a:latin typeface="Simplified Arabic" panose="02020603050405020304" pitchFamily="18" charset="-78"/>
                <a:cs typeface="Simplified Arabic" panose="02020603050405020304" pitchFamily="18" charset="-78"/>
              </a:rPr>
              <a:t>الباب الأول: </a:t>
            </a:r>
            <a:r>
              <a:rPr lang="ar-JO" sz="4800" dirty="0">
                <a:solidFill>
                  <a:srgbClr val="FFC000"/>
                </a:solidFill>
                <a:latin typeface="Simplified Arabic" panose="02020603050405020304" pitchFamily="18" charset="-78"/>
                <a:cs typeface="Simplified Arabic" panose="02020603050405020304" pitchFamily="18" charset="-78"/>
              </a:rPr>
              <a:t>مدخل إلى علم الإدارة</a:t>
            </a:r>
          </a:p>
          <a:p>
            <a:pPr algn="ctr" eaLnBrk="0" hangingPunct="0">
              <a:defRPr/>
            </a:pPr>
            <a:endParaRPr lang="ar-JO" sz="6600" b="1" dirty="0">
              <a:solidFill>
                <a:srgbClr val="FFC000"/>
              </a:solidFill>
              <a:latin typeface="Simplified Arabic" panose="02020603050405020304" pitchFamily="18" charset="-78"/>
              <a:cs typeface="Simplified Arabic" panose="02020603050405020304" pitchFamily="18" charset="-78"/>
            </a:endParaRPr>
          </a:p>
          <a:p>
            <a:pPr algn="r" eaLnBrk="0" hangingPunct="0">
              <a:defRPr/>
            </a:pPr>
            <a:r>
              <a:rPr lang="ar-JO" sz="6000" b="1" dirty="0">
                <a:solidFill>
                  <a:srgbClr val="FFC000"/>
                </a:solidFill>
                <a:latin typeface="Simplified Arabic" panose="02020603050405020304" pitchFamily="18" charset="-78"/>
                <a:cs typeface="Simplified Arabic" panose="02020603050405020304" pitchFamily="18" charset="-78"/>
              </a:rPr>
              <a:t>الباب الثاني: </a:t>
            </a:r>
            <a:r>
              <a:rPr lang="ar-JO" sz="4800" dirty="0">
                <a:solidFill>
                  <a:srgbClr val="FFC000"/>
                </a:solidFill>
                <a:latin typeface="Simplified Arabic" panose="02020603050405020304" pitchFamily="18" charset="-78"/>
                <a:cs typeface="Simplified Arabic" panose="02020603050405020304" pitchFamily="18" charset="-78"/>
              </a:rPr>
              <a:t>التخطيط واتخاذ القرار</a:t>
            </a:r>
          </a:p>
          <a:p>
            <a:pPr algn="r" eaLnBrk="0" hangingPunct="0">
              <a:defRPr/>
            </a:pPr>
            <a:endParaRPr lang="ar-JO" sz="6000" dirty="0">
              <a:solidFill>
                <a:srgbClr val="FFC000"/>
              </a:solidFill>
              <a:latin typeface="Simplified Arabic" panose="02020603050405020304" pitchFamily="18" charset="-78"/>
              <a:cs typeface="Simplified Arabic" panose="02020603050405020304" pitchFamily="18" charset="-78"/>
            </a:endParaRPr>
          </a:p>
          <a:p>
            <a:pPr algn="r" eaLnBrk="0" hangingPunct="0">
              <a:defRPr/>
            </a:pPr>
            <a:r>
              <a:rPr lang="ar-JO" sz="6000" b="1" i="1" u="sng" dirty="0">
                <a:solidFill>
                  <a:srgbClr val="FFC000"/>
                </a:solidFill>
                <a:latin typeface="Simplified Arabic" panose="02020603050405020304" pitchFamily="18" charset="-78"/>
                <a:cs typeface="Simplified Arabic" panose="02020603050405020304" pitchFamily="18" charset="-78"/>
              </a:rPr>
              <a:t>الباب الثالث: </a:t>
            </a:r>
            <a:r>
              <a:rPr lang="ar-JO" sz="4800" i="1" u="sng" dirty="0">
                <a:solidFill>
                  <a:srgbClr val="FFC000"/>
                </a:solidFill>
                <a:latin typeface="Simplified Arabic" panose="02020603050405020304" pitchFamily="18" charset="-78"/>
                <a:cs typeface="Simplified Arabic" panose="02020603050405020304" pitchFamily="18" charset="-78"/>
              </a:rPr>
              <a:t>التنظيم الإداري</a:t>
            </a:r>
          </a:p>
          <a:p>
            <a:pPr algn="ctr" eaLnBrk="0" hangingPunct="0">
              <a:defRPr/>
            </a:pPr>
            <a:endParaRPr lang="ar-JO" sz="3200" b="1" dirty="0">
              <a:solidFill>
                <a:srgbClr val="FFFF00"/>
              </a:solidFill>
              <a:latin typeface="Times New Roman" panose="02020603050405020304" pitchFamily="18" charset="0"/>
              <a:cs typeface="Times New Roman" panose="02020603050405020304" pitchFamily="18" charset="0"/>
            </a:endParaRPr>
          </a:p>
        </p:txBody>
      </p:sp>
      <p:sp>
        <p:nvSpPr>
          <p:cNvPr id="4" name="Title 3"/>
          <p:cNvSpPr>
            <a:spLocks noGrp="1"/>
          </p:cNvSpPr>
          <p:nvPr>
            <p:ph type="ctrTitle"/>
          </p:nvPr>
        </p:nvSpPr>
        <p:spPr>
          <a:xfrm>
            <a:off x="1220540" y="332656"/>
            <a:ext cx="6750750" cy="1224136"/>
          </a:xfrm>
        </p:spPr>
        <p:txBody>
          <a:bodyPr/>
          <a:lstStyle/>
          <a:p>
            <a:pPr algn="ctr" rtl="1"/>
            <a:r>
              <a:rPr lang="ar-JO" sz="8000" b="1" spc="-19"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مقدمة في الإدارة</a:t>
            </a:r>
            <a:endParaRPr lang="en-US" sz="8000" b="1" spc="-19"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 xmlns:a16="http://schemas.microsoft.com/office/drawing/2014/main" id="{01AEC4D7-F64D-442C-AA73-89C2C59B2CF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5445224"/>
            <a:ext cx="1028968" cy="1290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2135712"/>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9652" y="1772817"/>
            <a:ext cx="6491606" cy="4680524"/>
          </a:xfrm>
        </p:spPr>
        <p:txBody>
          <a:bodyPr>
            <a:normAutofit fontScale="85000" lnSpcReduction="20000"/>
          </a:bodyPr>
          <a:lstStyle/>
          <a:p>
            <a:pPr algn="r" rtl="1">
              <a:buClr>
                <a:srgbClr val="FFFF00"/>
              </a:buClr>
              <a:buSzPct val="100000"/>
              <a:buFont typeface="Wingdings" panose="05000000000000000000" pitchFamily="2" charset="2"/>
              <a:buChar char="ü"/>
            </a:pPr>
            <a:r>
              <a:rPr lang="ar-JO" sz="4400" dirty="0" smtClean="0">
                <a:latin typeface="Simplified Arabic" panose="02020603050405020304" pitchFamily="18" charset="-78"/>
                <a:cs typeface="Simplified Arabic" panose="02020603050405020304" pitchFamily="18" charset="-78"/>
              </a:rPr>
              <a:t> المصدر الرسمي: متعلق بالوظيفة والمنصب</a:t>
            </a:r>
          </a:p>
          <a:p>
            <a:pPr lvl="4" algn="r" rtl="1">
              <a:buClr>
                <a:srgbClr val="FFFF00"/>
              </a:buClr>
              <a:buFont typeface="Wingdings" panose="05000000000000000000" pitchFamily="2" charset="2"/>
              <a:buChar char="§"/>
            </a:pPr>
            <a:r>
              <a:rPr lang="ar-JO" sz="3600" dirty="0" smtClean="0">
                <a:latin typeface="Simplified Arabic" panose="02020603050405020304" pitchFamily="18" charset="-78"/>
                <a:cs typeface="Simplified Arabic" panose="02020603050405020304" pitchFamily="18" charset="-78"/>
              </a:rPr>
              <a:t> </a:t>
            </a:r>
            <a:r>
              <a:rPr lang="ar-JO" sz="3600" dirty="0" smtClean="0">
                <a:solidFill>
                  <a:srgbClr val="FFFF00"/>
                </a:solidFill>
                <a:latin typeface="Simplified Arabic" panose="02020603050405020304" pitchFamily="18" charset="-78"/>
                <a:cs typeface="Simplified Arabic" panose="02020603050405020304" pitchFamily="18" charset="-78"/>
              </a:rPr>
              <a:t>قوة المكافأة</a:t>
            </a:r>
          </a:p>
          <a:p>
            <a:pPr lvl="4" algn="r" rtl="1">
              <a:buClr>
                <a:srgbClr val="FFFF00"/>
              </a:buClr>
              <a:buFont typeface="Wingdings" panose="05000000000000000000" pitchFamily="2" charset="2"/>
              <a:buChar char="§"/>
            </a:pPr>
            <a:r>
              <a:rPr lang="ar-JO" sz="3600" dirty="0">
                <a:solidFill>
                  <a:srgbClr val="FFFF00"/>
                </a:solidFill>
                <a:latin typeface="Simplified Arabic" panose="02020603050405020304" pitchFamily="18" charset="-78"/>
                <a:cs typeface="Simplified Arabic" panose="02020603050405020304" pitchFamily="18" charset="-78"/>
              </a:rPr>
              <a:t> </a:t>
            </a:r>
            <a:r>
              <a:rPr lang="ar-JO" sz="3600" dirty="0" smtClean="0">
                <a:solidFill>
                  <a:srgbClr val="FFFF00"/>
                </a:solidFill>
                <a:latin typeface="Simplified Arabic" panose="02020603050405020304" pitchFamily="18" charset="-78"/>
                <a:cs typeface="Simplified Arabic" panose="02020603050405020304" pitchFamily="18" charset="-78"/>
              </a:rPr>
              <a:t>قوة الإكراه (أو العقاب)</a:t>
            </a:r>
          </a:p>
          <a:p>
            <a:pPr lvl="4" algn="r" rtl="1">
              <a:buClr>
                <a:srgbClr val="FFFF00"/>
              </a:buClr>
              <a:buFont typeface="Wingdings" panose="05000000000000000000" pitchFamily="2" charset="2"/>
              <a:buChar char="§"/>
            </a:pPr>
            <a:r>
              <a:rPr lang="ar-JO" sz="3600" dirty="0">
                <a:solidFill>
                  <a:srgbClr val="FFFF00"/>
                </a:solidFill>
                <a:latin typeface="Simplified Arabic" panose="02020603050405020304" pitchFamily="18" charset="-78"/>
                <a:cs typeface="Simplified Arabic" panose="02020603050405020304" pitchFamily="18" charset="-78"/>
              </a:rPr>
              <a:t> </a:t>
            </a:r>
            <a:r>
              <a:rPr lang="ar-JO" sz="3600" dirty="0" smtClean="0">
                <a:solidFill>
                  <a:srgbClr val="FFFF00"/>
                </a:solidFill>
                <a:latin typeface="Simplified Arabic" panose="02020603050405020304" pitchFamily="18" charset="-78"/>
                <a:cs typeface="Simplified Arabic" panose="02020603050405020304" pitchFamily="18" charset="-78"/>
              </a:rPr>
              <a:t>القوة القانونية</a:t>
            </a:r>
          </a:p>
          <a:p>
            <a:pPr marL="274320" lvl="4" indent="-274320" algn="r" rtl="1">
              <a:spcBef>
                <a:spcPts val="1800"/>
              </a:spcBef>
              <a:buClr>
                <a:srgbClr val="FFFF00"/>
              </a:buClr>
              <a:buFont typeface="Wingdings" panose="05000000000000000000" pitchFamily="2" charset="2"/>
              <a:buChar char="ü"/>
            </a:pPr>
            <a:r>
              <a:rPr lang="ar-JO" sz="4400" dirty="0" smtClean="0">
                <a:latin typeface="Simplified Arabic" panose="02020603050405020304" pitchFamily="18" charset="-78"/>
                <a:cs typeface="Simplified Arabic" panose="02020603050405020304" pitchFamily="18" charset="-78"/>
              </a:rPr>
              <a:t> المصدر الشخصي: متعلق بالشخص</a:t>
            </a:r>
          </a:p>
          <a:p>
            <a:pPr lvl="4" algn="r" rtl="1">
              <a:buClr>
                <a:srgbClr val="FFFF00"/>
              </a:buClr>
              <a:buFont typeface="Wingdings" panose="05000000000000000000" pitchFamily="2" charset="2"/>
              <a:buChar char="§"/>
            </a:pPr>
            <a:r>
              <a:rPr lang="ar-JO" sz="4400" dirty="0">
                <a:latin typeface="Simplified Arabic" panose="02020603050405020304" pitchFamily="18" charset="-78"/>
                <a:cs typeface="Simplified Arabic" panose="02020603050405020304" pitchFamily="18" charset="-78"/>
              </a:rPr>
              <a:t> </a:t>
            </a:r>
            <a:r>
              <a:rPr lang="ar-JO" sz="3600" dirty="0">
                <a:solidFill>
                  <a:srgbClr val="FFFF00"/>
                </a:solidFill>
                <a:latin typeface="Simplified Arabic" panose="02020603050405020304" pitchFamily="18" charset="-78"/>
                <a:cs typeface="Simplified Arabic" panose="02020603050405020304" pitchFamily="18" charset="-78"/>
              </a:rPr>
              <a:t>القوة الفنية (قوة المعرفة والتخصص)</a:t>
            </a:r>
          </a:p>
          <a:p>
            <a:pPr lvl="4" algn="r" rtl="1">
              <a:buClr>
                <a:srgbClr val="FFFF00"/>
              </a:buClr>
              <a:buFont typeface="Wingdings" panose="05000000000000000000" pitchFamily="2" charset="2"/>
              <a:buChar char="§"/>
            </a:pPr>
            <a:r>
              <a:rPr lang="ar-JO" sz="3600" dirty="0">
                <a:solidFill>
                  <a:srgbClr val="FFFF00"/>
                </a:solidFill>
                <a:latin typeface="Simplified Arabic" panose="02020603050405020304" pitchFamily="18" charset="-78"/>
                <a:cs typeface="Simplified Arabic" panose="02020603050405020304" pitchFamily="18" charset="-78"/>
              </a:rPr>
              <a:t> قوة الإعجاب </a:t>
            </a:r>
          </a:p>
          <a:p>
            <a:pPr marL="0" indent="0" algn="r" rtl="1">
              <a:buClr>
                <a:srgbClr val="FFFF00"/>
              </a:buClr>
              <a:buSzPct val="100000"/>
              <a:buNone/>
            </a:pP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Wingdings" panose="05000000000000000000" pitchFamily="2" charset="2"/>
              <a:buChar char="ü"/>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061610" y="332656"/>
            <a:ext cx="7020780" cy="1224136"/>
          </a:xfrm>
        </p:spPr>
        <p:txBody>
          <a:bodyPr>
            <a:noAutofit/>
          </a:bodyPr>
          <a:lstStyle/>
          <a:p>
            <a:pPr algn="ctr" rtl="1"/>
            <a:r>
              <a:rPr lang="ar-JO" sz="8000" dirty="0" smtClean="0">
                <a:solidFill>
                  <a:srgbClr val="FFFF00"/>
                </a:solidFill>
                <a:latin typeface="Simplified Arabic" panose="02020603050405020304" pitchFamily="18" charset="-78"/>
                <a:cs typeface="Simplified Arabic" panose="02020603050405020304" pitchFamily="18" charset="-78"/>
              </a:rPr>
              <a:t>مصادر قوة القيادة</a:t>
            </a:r>
            <a:endParaRPr lang="ar-JO" sz="80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508" y="5157192"/>
            <a:ext cx="1188132" cy="149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2048684"/>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05081" y="1948121"/>
            <a:ext cx="8015391" cy="3353088"/>
          </a:xfrm>
        </p:spPr>
        <p:txBody>
          <a:bodyPr>
            <a:normAutofit fontScale="92500" lnSpcReduction="20000"/>
          </a:bodyPr>
          <a:lstStyle/>
          <a:p>
            <a:pPr marL="742950" indent="-742950" algn="r" rtl="1">
              <a:lnSpc>
                <a:spcPct val="100000"/>
              </a:lnSpc>
              <a:buClr>
                <a:srgbClr val="FFFF00"/>
              </a:buClr>
              <a:buSzPct val="100000"/>
              <a:buAutoNum type="arabicParenR"/>
            </a:pPr>
            <a:r>
              <a:rPr lang="ar-JO" sz="4800" dirty="0" smtClean="0">
                <a:latin typeface="Simplified Arabic" panose="02020603050405020304" pitchFamily="18" charset="-78"/>
                <a:cs typeface="Simplified Arabic" panose="02020603050405020304" pitchFamily="18" charset="-78"/>
              </a:rPr>
              <a:t>القيادة الديكتاتورية  </a:t>
            </a:r>
            <a:r>
              <a:rPr lang="ar-JO" sz="4000" dirty="0" smtClean="0">
                <a:solidFill>
                  <a:srgbClr val="FFFF00"/>
                </a:solidFill>
                <a:latin typeface="Simplified Arabic" panose="02020603050405020304" pitchFamily="18" charset="-78"/>
                <a:cs typeface="Simplified Arabic" panose="02020603050405020304" pitchFamily="18" charset="-78"/>
              </a:rPr>
              <a:t>(مركزية </a:t>
            </a:r>
            <a:r>
              <a:rPr lang="ar-JO" sz="4000" dirty="0" smtClean="0">
                <a:solidFill>
                  <a:srgbClr val="FFFF00"/>
                </a:solidFill>
                <a:latin typeface="Simplified Arabic" panose="02020603050405020304" pitchFamily="18" charset="-78"/>
                <a:cs typeface="Simplified Arabic" panose="02020603050405020304" pitchFamily="18" charset="-78"/>
              </a:rPr>
              <a:t>مفرطة تسلّطية</a:t>
            </a:r>
            <a:r>
              <a:rPr lang="ar-JO" sz="4000" dirty="0" smtClean="0">
                <a:solidFill>
                  <a:srgbClr val="FFFF00"/>
                </a:solidFill>
                <a:latin typeface="Simplified Arabic" panose="02020603050405020304" pitchFamily="18" charset="-78"/>
                <a:cs typeface="Simplified Arabic" panose="02020603050405020304" pitchFamily="18" charset="-78"/>
              </a:rPr>
              <a:t>)</a:t>
            </a:r>
          </a:p>
          <a:p>
            <a:pPr marL="742950" indent="-742950" algn="r" rtl="1">
              <a:lnSpc>
                <a:spcPct val="100000"/>
              </a:lnSpc>
              <a:buClr>
                <a:srgbClr val="FFFF00"/>
              </a:buClr>
              <a:buSzPct val="100000"/>
              <a:buFont typeface="Wingdings 3" panose="05040102010807070707" pitchFamily="18" charset="2"/>
              <a:buAutoNum type="arabicParenR"/>
            </a:pPr>
            <a:r>
              <a:rPr lang="ar-JO" sz="4800" dirty="0" smtClean="0">
                <a:latin typeface="Simplified Arabic" panose="02020603050405020304" pitchFamily="18" charset="-78"/>
                <a:cs typeface="Simplified Arabic" panose="02020603050405020304" pitchFamily="18" charset="-78"/>
              </a:rPr>
              <a:t>القيادة الأتوقراطية  </a:t>
            </a:r>
            <a:r>
              <a:rPr lang="ar-JO" sz="4000" dirty="0" smtClean="0">
                <a:solidFill>
                  <a:srgbClr val="FFFF00"/>
                </a:solidFill>
                <a:latin typeface="Simplified Arabic" panose="02020603050405020304" pitchFamily="18" charset="-78"/>
                <a:cs typeface="Simplified Arabic" panose="02020603050405020304" pitchFamily="18" charset="-78"/>
              </a:rPr>
              <a:t>(</a:t>
            </a:r>
            <a:r>
              <a:rPr lang="ar-JO" sz="4000" dirty="0">
                <a:solidFill>
                  <a:srgbClr val="FFFF00"/>
                </a:solidFill>
                <a:latin typeface="Simplified Arabic" panose="02020603050405020304" pitchFamily="18" charset="-78"/>
                <a:cs typeface="Simplified Arabic" panose="02020603050405020304" pitchFamily="18" charset="-78"/>
              </a:rPr>
              <a:t>مركزية مفرطة فعّالة)</a:t>
            </a:r>
          </a:p>
          <a:p>
            <a:pPr marL="742950" indent="-742950" algn="r" rtl="1">
              <a:lnSpc>
                <a:spcPct val="100000"/>
              </a:lnSpc>
              <a:buClr>
                <a:srgbClr val="FFFF00"/>
              </a:buClr>
              <a:buSzPct val="100000"/>
              <a:buFont typeface="Wingdings 3" panose="05040102010807070707" pitchFamily="18" charset="2"/>
              <a:buAutoNum type="arabicParenR"/>
            </a:pPr>
            <a:r>
              <a:rPr lang="ar-JO" sz="4800" dirty="0" smtClean="0">
                <a:latin typeface="Simplified Arabic" panose="02020603050405020304" pitchFamily="18" charset="-78"/>
                <a:cs typeface="Simplified Arabic" panose="02020603050405020304" pitchFamily="18" charset="-78"/>
              </a:rPr>
              <a:t>القيادة الديمقراطية  </a:t>
            </a:r>
            <a:r>
              <a:rPr lang="ar-JO" sz="4000" dirty="0" smtClean="0">
                <a:solidFill>
                  <a:srgbClr val="FFFF00"/>
                </a:solidFill>
                <a:latin typeface="Simplified Arabic" panose="02020603050405020304" pitchFamily="18" charset="-78"/>
                <a:cs typeface="Simplified Arabic" panose="02020603050405020304" pitchFamily="18" charset="-78"/>
              </a:rPr>
              <a:t>(</a:t>
            </a:r>
            <a:r>
              <a:rPr lang="ar-JO" sz="4000" dirty="0">
                <a:solidFill>
                  <a:srgbClr val="FFFF00"/>
                </a:solidFill>
                <a:latin typeface="Simplified Arabic" panose="02020603050405020304" pitchFamily="18" charset="-78"/>
                <a:cs typeface="Simplified Arabic" panose="02020603050405020304" pitchFamily="18" charset="-78"/>
              </a:rPr>
              <a:t>لا مركزية تشاركية)</a:t>
            </a:r>
          </a:p>
          <a:p>
            <a:pPr marL="742950" indent="-742950" algn="r" rtl="1">
              <a:lnSpc>
                <a:spcPct val="100000"/>
              </a:lnSpc>
              <a:buClr>
                <a:srgbClr val="FFFF00"/>
              </a:buClr>
              <a:buSzPct val="100000"/>
              <a:buFont typeface="Wingdings 3" panose="05040102010807070707" pitchFamily="18" charset="2"/>
              <a:buAutoNum type="arabicParenR"/>
            </a:pPr>
            <a:r>
              <a:rPr lang="ar-JO" sz="4800" dirty="0" smtClean="0">
                <a:latin typeface="Simplified Arabic" panose="02020603050405020304" pitchFamily="18" charset="-78"/>
                <a:cs typeface="Simplified Arabic" panose="02020603050405020304" pitchFamily="18" charset="-78"/>
              </a:rPr>
              <a:t>قيادة عدم التدخل  </a:t>
            </a:r>
            <a:r>
              <a:rPr lang="ar-JO" sz="4000" dirty="0" smtClean="0">
                <a:solidFill>
                  <a:srgbClr val="FFFF00"/>
                </a:solidFill>
                <a:latin typeface="Simplified Arabic" panose="02020603050405020304" pitchFamily="18" charset="-78"/>
                <a:cs typeface="Simplified Arabic" panose="02020603050405020304" pitchFamily="18" charset="-78"/>
              </a:rPr>
              <a:t>(</a:t>
            </a:r>
            <a:r>
              <a:rPr lang="ar-JO" sz="4000" dirty="0">
                <a:solidFill>
                  <a:srgbClr val="FFFF00"/>
                </a:solidFill>
                <a:latin typeface="Simplified Arabic" panose="02020603050405020304" pitchFamily="18" charset="-78"/>
                <a:cs typeface="Simplified Arabic" panose="02020603050405020304" pitchFamily="18" charset="-78"/>
              </a:rPr>
              <a:t>لا مركزية عالية جدًا)</a:t>
            </a:r>
            <a:r>
              <a:rPr lang="ar-JO" sz="3200" dirty="0" smtClean="0">
                <a:latin typeface="Simplified Arabic" panose="02020603050405020304" pitchFamily="18" charset="-78"/>
                <a:cs typeface="Simplified Arabic" panose="02020603050405020304" pitchFamily="18" charset="-78"/>
              </a:rPr>
              <a:t/>
            </a:r>
            <a:br>
              <a:rPr lang="ar-JO" sz="3200" dirty="0" smtClean="0">
                <a:latin typeface="Simplified Arabic" panose="02020603050405020304" pitchFamily="18" charset="-78"/>
                <a:cs typeface="Simplified Arabic" panose="02020603050405020304" pitchFamily="18" charset="-78"/>
              </a:rPr>
            </a:br>
            <a:endParaRPr lang="ar-JO" sz="3200" dirty="0" smtClean="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899592" y="274638"/>
            <a:ext cx="6750750" cy="1138138"/>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أساليب القيادة الإدارية</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99" y="5301208"/>
            <a:ext cx="148516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2474230"/>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502" y="1392954"/>
            <a:ext cx="8964996" cy="5636446"/>
          </a:xfrm>
        </p:spPr>
        <p:txBody>
          <a:bodyPr>
            <a:normAutofit fontScale="77500" lnSpcReduction="20000"/>
          </a:bodyPr>
          <a:lstStyle/>
          <a:p>
            <a:pPr marL="742950" indent="-742950" algn="r" rtl="1">
              <a:buClr>
                <a:srgbClr val="FFFF00"/>
              </a:buClr>
              <a:buSzPct val="100000"/>
              <a:buFont typeface="Wingdings 3" panose="05040102010807070707" pitchFamily="18" charset="2"/>
              <a:buAutoNum type="arabicParenR"/>
            </a:pPr>
            <a:r>
              <a:rPr lang="ar-JO" sz="5200" dirty="0" smtClean="0">
                <a:latin typeface="Simplified Arabic" panose="02020603050405020304" pitchFamily="18" charset="-78"/>
                <a:cs typeface="Simplified Arabic" panose="02020603050405020304" pitchFamily="18" charset="-78"/>
              </a:rPr>
              <a:t>نظرية </a:t>
            </a:r>
            <a:r>
              <a:rPr lang="ar-JO" sz="5200" dirty="0">
                <a:latin typeface="Simplified Arabic" panose="02020603050405020304" pitchFamily="18" charset="-78"/>
                <a:cs typeface="Simplified Arabic" panose="02020603050405020304" pitchFamily="18" charset="-78"/>
              </a:rPr>
              <a:t>السمات</a:t>
            </a:r>
          </a:p>
          <a:p>
            <a:pPr marL="742950" indent="-742950" algn="r" rtl="1">
              <a:buClr>
                <a:srgbClr val="FFFF00"/>
              </a:buClr>
              <a:buSzPct val="100000"/>
              <a:buFont typeface="Wingdings 3" panose="05040102010807070707" pitchFamily="18" charset="2"/>
              <a:buAutoNum type="arabicParenR"/>
            </a:pPr>
            <a:r>
              <a:rPr lang="ar-JO" sz="5200" dirty="0">
                <a:latin typeface="Simplified Arabic" panose="02020603050405020304" pitchFamily="18" charset="-78"/>
                <a:cs typeface="Simplified Arabic" panose="02020603050405020304" pitchFamily="18" charset="-78"/>
              </a:rPr>
              <a:t>نظريات</a:t>
            </a:r>
            <a:r>
              <a:rPr lang="ar-JO" sz="5200" dirty="0" smtClean="0">
                <a:latin typeface="Simplified Arabic" panose="02020603050405020304" pitchFamily="18" charset="-78"/>
                <a:cs typeface="Simplified Arabic" panose="02020603050405020304" pitchFamily="18" charset="-78"/>
              </a:rPr>
              <a:t> سلوكيات القائد</a:t>
            </a:r>
          </a:p>
          <a:p>
            <a:pPr algn="r" rtl="1">
              <a:buClr>
                <a:srgbClr val="FFFF00"/>
              </a:buClr>
              <a:buSzPct val="100000"/>
              <a:buFont typeface="Wingdings" panose="05000000000000000000" pitchFamily="2" charset="2"/>
              <a:buChar char="§"/>
            </a:pPr>
            <a:r>
              <a:rPr lang="ar-JO" sz="4300" dirty="0" smtClean="0">
                <a:solidFill>
                  <a:srgbClr val="FFFF00"/>
                </a:solidFill>
                <a:latin typeface="Simplified Arabic" panose="02020603050405020304" pitchFamily="18" charset="-78"/>
                <a:cs typeface="Simplified Arabic" panose="02020603050405020304" pitchFamily="18" charset="-78"/>
              </a:rPr>
              <a:t>نظرية الخط المستمر</a:t>
            </a:r>
          </a:p>
          <a:p>
            <a:pPr algn="r" rtl="1">
              <a:buClr>
                <a:srgbClr val="FFFF00"/>
              </a:buClr>
              <a:buSzPct val="100000"/>
              <a:buFont typeface="Wingdings" panose="05000000000000000000" pitchFamily="2" charset="2"/>
              <a:buChar char="§"/>
            </a:pPr>
            <a:r>
              <a:rPr lang="ar-JO" sz="4300" dirty="0" smtClean="0">
                <a:solidFill>
                  <a:srgbClr val="FFFF00"/>
                </a:solidFill>
                <a:latin typeface="Simplified Arabic" panose="02020603050405020304" pitchFamily="18" charset="-78"/>
                <a:cs typeface="Simplified Arabic" panose="02020603050405020304" pitchFamily="18" charset="-78"/>
              </a:rPr>
              <a:t>نظرية ليكرت</a:t>
            </a:r>
          </a:p>
          <a:p>
            <a:pPr algn="r" rtl="1">
              <a:buClr>
                <a:srgbClr val="FFFF00"/>
              </a:buClr>
              <a:buSzPct val="100000"/>
              <a:buFont typeface="Wingdings" panose="05000000000000000000" pitchFamily="2" charset="2"/>
              <a:buChar char="§"/>
            </a:pPr>
            <a:r>
              <a:rPr lang="ar-JO" sz="4300" dirty="0" smtClean="0">
                <a:solidFill>
                  <a:srgbClr val="FFFF00"/>
                </a:solidFill>
                <a:latin typeface="Simplified Arabic" panose="02020603050405020304" pitchFamily="18" charset="-78"/>
                <a:cs typeface="Simplified Arabic" panose="02020603050405020304" pitchFamily="18" charset="-78"/>
              </a:rPr>
              <a:t>نظرية البعديْن (أو نظرية جامعة أوهاويو)</a:t>
            </a:r>
          </a:p>
          <a:p>
            <a:pPr algn="r" rtl="1">
              <a:buClr>
                <a:srgbClr val="FFFF00"/>
              </a:buClr>
              <a:buSzPct val="100000"/>
              <a:buFont typeface="Wingdings" panose="05000000000000000000" pitchFamily="2" charset="2"/>
              <a:buChar char="§"/>
            </a:pPr>
            <a:r>
              <a:rPr lang="ar-JO" sz="4300" dirty="0">
                <a:solidFill>
                  <a:srgbClr val="FFFF00"/>
                </a:solidFill>
                <a:latin typeface="Simplified Arabic" panose="02020603050405020304" pitchFamily="18" charset="-78"/>
                <a:cs typeface="Simplified Arabic" panose="02020603050405020304" pitchFamily="18" charset="-78"/>
              </a:rPr>
              <a:t> </a:t>
            </a:r>
            <a:r>
              <a:rPr lang="ar-JO" sz="4300" dirty="0" smtClean="0">
                <a:solidFill>
                  <a:srgbClr val="FFFF00"/>
                </a:solidFill>
                <a:latin typeface="Simplified Arabic" panose="02020603050405020304" pitchFamily="18" charset="-78"/>
                <a:cs typeface="Simplified Arabic" panose="02020603050405020304" pitchFamily="18" charset="-78"/>
              </a:rPr>
              <a:t>نظرية الشبكة الإدارية</a:t>
            </a:r>
          </a:p>
          <a:p>
            <a:pPr marL="536575" indent="-536575" algn="r" rtl="1">
              <a:buClr>
                <a:srgbClr val="FFFF00"/>
              </a:buClr>
              <a:buSzPct val="100000"/>
              <a:buFont typeface="+mj-lt"/>
              <a:buAutoNum type="arabicParenR" startAt="3"/>
              <a:tabLst>
                <a:tab pos="536575" algn="l"/>
              </a:tabLst>
            </a:pPr>
            <a:r>
              <a:rPr lang="ar-JO" sz="5200" dirty="0">
                <a:latin typeface="Simplified Arabic" panose="02020603050405020304" pitchFamily="18" charset="-78"/>
                <a:cs typeface="Simplified Arabic" panose="02020603050405020304" pitchFamily="18" charset="-78"/>
              </a:rPr>
              <a:t>النظرية </a:t>
            </a:r>
            <a:r>
              <a:rPr lang="ar-JO" sz="5200" dirty="0" smtClean="0">
                <a:latin typeface="Simplified Arabic" panose="02020603050405020304" pitchFamily="18" charset="-78"/>
                <a:cs typeface="Simplified Arabic" panose="02020603050405020304" pitchFamily="18" charset="-78"/>
              </a:rPr>
              <a:t>الظرفية </a:t>
            </a:r>
            <a:r>
              <a:rPr lang="ar-JO" sz="4300" dirty="0">
                <a:solidFill>
                  <a:srgbClr val="FFFF00"/>
                </a:solidFill>
                <a:latin typeface="Simplified Arabic" panose="02020603050405020304" pitchFamily="18" charset="-78"/>
                <a:cs typeface="Simplified Arabic" panose="02020603050405020304" pitchFamily="18" charset="-78"/>
              </a:rPr>
              <a:t>(نظرية فيدلر، نظرية هيرسي و </a:t>
            </a:r>
            <a:r>
              <a:rPr lang="ar-JO" sz="4300" dirty="0" smtClean="0">
                <a:solidFill>
                  <a:srgbClr val="FFFF00"/>
                </a:solidFill>
                <a:latin typeface="Simplified Arabic" panose="02020603050405020304" pitchFamily="18" charset="-78"/>
                <a:cs typeface="Simplified Arabic" panose="02020603050405020304" pitchFamily="18" charset="-78"/>
              </a:rPr>
              <a:t>بلانكهارد، ونظرية المسار-الهدف)</a:t>
            </a:r>
            <a:endParaRPr lang="ar-JO" sz="4300" dirty="0">
              <a:solidFill>
                <a:srgbClr val="FFFF00"/>
              </a:solidFill>
              <a:latin typeface="Simplified Arabic" panose="02020603050405020304" pitchFamily="18" charset="-78"/>
              <a:cs typeface="Simplified Arabic" panose="02020603050405020304" pitchFamily="18" charset="-78"/>
            </a:endParaRPr>
          </a:p>
          <a:p>
            <a:pPr marL="0" indent="0" algn="ctr" rtl="1">
              <a:buClr>
                <a:srgbClr val="FFFF00"/>
              </a:buClr>
              <a:buSzPct val="100000"/>
              <a:buNone/>
            </a:pPr>
            <a:r>
              <a:rPr lang="ar-JO" sz="3900" dirty="0" smtClean="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521550" y="260648"/>
            <a:ext cx="8208912" cy="1132307"/>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نظريات القيادة</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7515" y="5733256"/>
            <a:ext cx="1238132" cy="1124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4501866"/>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948120"/>
            <a:ext cx="8748972" cy="4505221"/>
          </a:xfrm>
        </p:spPr>
        <p:txBody>
          <a:bodyPr>
            <a:normAutofit/>
          </a:bodyPr>
          <a:lstStyle/>
          <a:p>
            <a:pPr marL="0" indent="0" algn="ctr" rtl="1">
              <a:buClr>
                <a:srgbClr val="FFFF00"/>
              </a:buClr>
              <a:buSzPct val="100000"/>
              <a:buNone/>
            </a:pPr>
            <a:r>
              <a:rPr lang="ar-JO" sz="4800" dirty="0" smtClean="0">
                <a:latin typeface="Simplified Arabic" panose="02020603050405020304" pitchFamily="18" charset="-78"/>
                <a:cs typeface="Simplified Arabic" panose="02020603050405020304" pitchFamily="18" charset="-78"/>
              </a:rPr>
              <a:t>القائد يولد ولا يُصنع؟</a:t>
            </a:r>
          </a:p>
          <a:p>
            <a:pPr marL="0" indent="0" algn="r" rtl="1">
              <a:buClr>
                <a:srgbClr val="FFFF00"/>
              </a:buClr>
              <a:buSzPct val="100000"/>
              <a:buNone/>
            </a:pPr>
            <a:r>
              <a:rPr lang="ar-JO" sz="4000" dirty="0" smtClean="0">
                <a:solidFill>
                  <a:srgbClr val="FFFF00"/>
                </a:solidFill>
                <a:latin typeface="Simplified Arabic" panose="02020603050405020304" pitchFamily="18" charset="-78"/>
                <a:cs typeface="Simplified Arabic" panose="02020603050405020304" pitchFamily="18" charset="-78"/>
              </a:rPr>
              <a:t>تستند </a:t>
            </a:r>
            <a:r>
              <a:rPr lang="ar-JO" sz="4000" dirty="0" smtClean="0">
                <a:solidFill>
                  <a:srgbClr val="FFFF00"/>
                </a:solidFill>
                <a:latin typeface="Simplified Arabic" panose="02020603050405020304" pitchFamily="18" charset="-78"/>
                <a:cs typeface="Simplified Arabic" panose="02020603050405020304" pitchFamily="18" charset="-78"/>
              </a:rPr>
              <a:t>إلى نظرية الرجل العظيم ولكنها قاصرة عن تحديد السمات القيادية. وهي تهمل دور المرؤوسين ومن الصعب جدًا تعميم نتائجها بشكل علمي.</a:t>
            </a:r>
            <a:r>
              <a:rPr lang="ar-JO" sz="4800" dirty="0">
                <a:latin typeface="Simplified Arabic" panose="02020603050405020304" pitchFamily="18" charset="-78"/>
                <a:cs typeface="Simplified Arabic" panose="02020603050405020304" pitchFamily="18" charset="-78"/>
              </a:rPr>
              <a:t/>
            </a:r>
            <a:br>
              <a:rPr lang="ar-JO" sz="4800" dirty="0">
                <a:latin typeface="Simplified Arabic" panose="02020603050405020304" pitchFamily="18" charset="-78"/>
                <a:cs typeface="Simplified Arabic" panose="02020603050405020304" pitchFamily="18" charset="-78"/>
              </a:rPr>
            </a:br>
            <a:endParaRPr lang="ar-JO" sz="48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737574" y="274638"/>
            <a:ext cx="7776864"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نظرية السمات</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518" y="5013176"/>
            <a:ext cx="1927212" cy="144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7713112"/>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55676" y="260648"/>
            <a:ext cx="6172200" cy="1143000"/>
          </a:xfrm>
        </p:spPr>
        <p:txBody>
          <a:bodyPr>
            <a:normAutofit/>
          </a:bodyPr>
          <a:lstStyle/>
          <a:p>
            <a:pPr algn="ctr">
              <a:defRPr/>
            </a:pPr>
            <a:r>
              <a:rPr lang="ar-JO" sz="7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شكرًا لحسن </a:t>
            </a:r>
            <a:r>
              <a:rPr lang="ar-JO" sz="72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المتابعة</a:t>
            </a:r>
            <a:endParaRPr lang="en-US" sz="7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33795"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59832" y="2938590"/>
            <a:ext cx="3240360" cy="2938682"/>
          </a:xfrm>
          <a:noFill/>
        </p:spPr>
      </p:pic>
    </p:spTree>
    <p:extLst>
      <p:ext uri="{BB962C8B-B14F-4D97-AF65-F5344CB8AC3E}">
        <p14:creationId xmlns:p14="http://schemas.microsoft.com/office/powerpoint/2010/main" val="1029762183"/>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502" y="1772817"/>
            <a:ext cx="8910990" cy="4680524"/>
          </a:xfrm>
        </p:spPr>
        <p:txBody>
          <a:bodyPr>
            <a:normAutofit fontScale="62500" lnSpcReduction="20000"/>
          </a:bodyPr>
          <a:lstStyle/>
          <a:p>
            <a:pPr marL="0" indent="0" algn="r" rtl="1">
              <a:buClr>
                <a:srgbClr val="FFFF00"/>
              </a:buClr>
              <a:buSzPct val="100000"/>
              <a:buNone/>
            </a:pPr>
            <a:r>
              <a:rPr lang="ar-JO" sz="6600" b="1" dirty="0" smtClean="0">
                <a:latin typeface="Simplified Arabic" panose="02020603050405020304" pitchFamily="18" charset="-78"/>
                <a:cs typeface="Simplified Arabic" panose="02020603050405020304" pitchFamily="18" charset="-78"/>
              </a:rPr>
              <a:t>س</a:t>
            </a:r>
            <a:r>
              <a:rPr lang="ar-JO" sz="4800" b="1" dirty="0" smtClean="0">
                <a:latin typeface="Simplified Arabic" panose="02020603050405020304" pitchFamily="18" charset="-78"/>
                <a:cs typeface="Simplified Arabic" panose="02020603050405020304" pitchFamily="18" charset="-78"/>
              </a:rPr>
              <a:t>1</a:t>
            </a:r>
            <a:r>
              <a:rPr lang="ar-JO" sz="4800" dirty="0" smtClean="0">
                <a:latin typeface="Simplified Arabic" panose="02020603050405020304" pitchFamily="18" charset="-78"/>
                <a:cs typeface="Simplified Arabic" panose="02020603050405020304" pitchFamily="18" charset="-78"/>
              </a:rPr>
              <a:t>: </a:t>
            </a:r>
            <a:r>
              <a:rPr lang="ar-JO" sz="5400" dirty="0">
                <a:latin typeface="Simplified Arabic" panose="02020603050405020304" pitchFamily="18" charset="-78"/>
                <a:cs typeface="Simplified Arabic" panose="02020603050405020304" pitchFamily="18" charset="-78"/>
              </a:rPr>
              <a:t>ما هي الحاجة إلى التنظيم الإداري؟</a:t>
            </a:r>
            <a:r>
              <a:rPr lang="ar-JO" sz="4800" dirty="0" smtClean="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smtClean="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6600" b="1" dirty="0" smtClean="0">
                <a:latin typeface="Simplified Arabic" panose="02020603050405020304" pitchFamily="18" charset="-78"/>
                <a:cs typeface="Simplified Arabic" panose="02020603050405020304" pitchFamily="18" charset="-78"/>
              </a:rPr>
              <a:t>س</a:t>
            </a:r>
            <a:r>
              <a:rPr lang="ar-JO" sz="4800" b="1" dirty="0" smtClean="0">
                <a:latin typeface="Simplified Arabic" panose="02020603050405020304" pitchFamily="18" charset="-78"/>
                <a:cs typeface="Simplified Arabic" panose="02020603050405020304" pitchFamily="18" charset="-78"/>
              </a:rPr>
              <a:t>2</a:t>
            </a:r>
            <a:r>
              <a:rPr lang="ar-JO" sz="6600" b="1" dirty="0" smtClean="0">
                <a:latin typeface="Simplified Arabic" panose="02020603050405020304" pitchFamily="18" charset="-78"/>
                <a:cs typeface="Simplified Arabic" panose="02020603050405020304" pitchFamily="18" charset="-78"/>
              </a:rPr>
              <a:t>: </a:t>
            </a:r>
            <a:r>
              <a:rPr lang="ar-JO" sz="5400" dirty="0">
                <a:latin typeface="Simplified Arabic" panose="02020603050405020304" pitchFamily="18" charset="-78"/>
                <a:cs typeface="Simplified Arabic" panose="02020603050405020304" pitchFamily="18" charset="-78"/>
              </a:rPr>
              <a:t>ما هي أنواع التنظيم الإداري؟</a:t>
            </a:r>
            <a:r>
              <a:rPr lang="ar-JO" sz="6600" b="1" dirty="0">
                <a:latin typeface="Simplified Arabic" panose="02020603050405020304" pitchFamily="18" charset="-78"/>
                <a:cs typeface="Simplified Arabic" panose="02020603050405020304" pitchFamily="18" charset="-78"/>
              </a:rPr>
              <a:t/>
            </a:r>
            <a:br>
              <a:rPr lang="ar-JO" sz="6600" b="1" dirty="0">
                <a:latin typeface="Simplified Arabic" panose="02020603050405020304" pitchFamily="18" charset="-78"/>
                <a:cs typeface="Simplified Arabic" panose="02020603050405020304" pitchFamily="18" charset="-78"/>
              </a:rPr>
            </a:br>
            <a:endParaRPr lang="ar-JO" sz="6600" b="1"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6600" b="1" dirty="0" smtClean="0">
                <a:latin typeface="Simplified Arabic" panose="02020603050405020304" pitchFamily="18" charset="-78"/>
                <a:cs typeface="Simplified Arabic" panose="02020603050405020304" pitchFamily="18" charset="-78"/>
              </a:rPr>
              <a:t>س</a:t>
            </a:r>
            <a:r>
              <a:rPr lang="ar-JO" sz="4800" b="1" dirty="0" smtClean="0">
                <a:latin typeface="Simplified Arabic" panose="02020603050405020304" pitchFamily="18" charset="-78"/>
                <a:cs typeface="Simplified Arabic" panose="02020603050405020304" pitchFamily="18" charset="-78"/>
              </a:rPr>
              <a:t>3</a:t>
            </a:r>
            <a:r>
              <a:rPr lang="ar-JO" sz="6600" b="1" dirty="0" smtClean="0">
                <a:latin typeface="Simplified Arabic" panose="02020603050405020304" pitchFamily="18" charset="-78"/>
                <a:cs typeface="Simplified Arabic" panose="02020603050405020304" pitchFamily="18" charset="-78"/>
              </a:rPr>
              <a:t>: </a:t>
            </a:r>
            <a:r>
              <a:rPr lang="ar-JO" sz="5400" dirty="0">
                <a:latin typeface="Simplified Arabic" panose="02020603050405020304" pitchFamily="18" charset="-78"/>
                <a:cs typeface="Simplified Arabic" panose="02020603050405020304" pitchFamily="18" charset="-78"/>
              </a:rPr>
              <a:t>ما هي </a:t>
            </a:r>
            <a:r>
              <a:rPr lang="ar-JO" sz="5400" dirty="0" smtClean="0">
                <a:latin typeface="Simplified Arabic" panose="02020603050405020304" pitchFamily="18" charset="-78"/>
                <a:cs typeface="Simplified Arabic" panose="02020603050405020304" pitchFamily="18" charset="-78"/>
              </a:rPr>
              <a:t>التحليلات </a:t>
            </a:r>
            <a:r>
              <a:rPr lang="ar-JO" sz="5400" dirty="0">
                <a:latin typeface="Simplified Arabic" panose="02020603050405020304" pitchFamily="18" charset="-78"/>
                <a:cs typeface="Simplified Arabic" panose="02020603050405020304" pitchFamily="18" charset="-78"/>
              </a:rPr>
              <a:t>المطلوبة لاختيار الهيكل التنظيمي المناسب للمنظمة؟</a:t>
            </a:r>
            <a:r>
              <a:rPr lang="ar-JO" sz="6600" b="1" dirty="0">
                <a:latin typeface="Simplified Arabic" panose="02020603050405020304" pitchFamily="18" charset="-78"/>
                <a:cs typeface="Simplified Arabic" panose="02020603050405020304" pitchFamily="18" charset="-78"/>
              </a:rPr>
              <a:t/>
            </a:r>
            <a:br>
              <a:rPr lang="ar-JO" sz="6600" b="1" dirty="0">
                <a:latin typeface="Simplified Arabic" panose="02020603050405020304" pitchFamily="18" charset="-78"/>
                <a:cs typeface="Simplified Arabic" panose="02020603050405020304" pitchFamily="18" charset="-78"/>
              </a:rPr>
            </a:br>
            <a:endParaRPr lang="ar-JO" sz="6600" b="1"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6600" b="1" dirty="0" smtClean="0">
                <a:latin typeface="Simplified Arabic" panose="02020603050405020304" pitchFamily="18" charset="-78"/>
                <a:cs typeface="Simplified Arabic" panose="02020603050405020304" pitchFamily="18" charset="-78"/>
              </a:rPr>
              <a:t>س</a:t>
            </a:r>
            <a:r>
              <a:rPr lang="ar-JO" sz="4800" b="1" dirty="0" smtClean="0">
                <a:latin typeface="Simplified Arabic" panose="02020603050405020304" pitchFamily="18" charset="-78"/>
                <a:cs typeface="Simplified Arabic" panose="02020603050405020304" pitchFamily="18" charset="-78"/>
              </a:rPr>
              <a:t>4</a:t>
            </a:r>
            <a:r>
              <a:rPr lang="ar-JO" sz="6600" b="1" dirty="0" smtClean="0">
                <a:latin typeface="Simplified Arabic" panose="02020603050405020304" pitchFamily="18" charset="-78"/>
                <a:cs typeface="Simplified Arabic" panose="02020603050405020304" pitchFamily="18" charset="-78"/>
              </a:rPr>
              <a:t>: </a:t>
            </a:r>
            <a:r>
              <a:rPr lang="ar-JO" sz="5400" dirty="0">
                <a:latin typeface="Simplified Arabic" panose="02020603050405020304" pitchFamily="18" charset="-78"/>
                <a:cs typeface="Simplified Arabic" panose="02020603050405020304" pitchFamily="18" charset="-78"/>
              </a:rPr>
              <a:t>ما هي مزايا تطبيق اللامركزية؟ </a:t>
            </a:r>
            <a:r>
              <a:rPr lang="ar-JO" sz="6600" b="1" dirty="0">
                <a:latin typeface="Simplified Arabic" panose="02020603050405020304" pitchFamily="18" charset="-78"/>
                <a:cs typeface="Simplified Arabic" panose="02020603050405020304" pitchFamily="18" charset="-78"/>
              </a:rPr>
              <a:t/>
            </a:r>
            <a:br>
              <a:rPr lang="ar-JO" sz="6600" b="1" dirty="0">
                <a:latin typeface="Simplified Arabic" panose="02020603050405020304" pitchFamily="18" charset="-78"/>
                <a:cs typeface="Simplified Arabic" panose="02020603050405020304" pitchFamily="18" charset="-78"/>
              </a:rPr>
            </a:br>
            <a:r>
              <a:rPr lang="ar-JO" sz="6600" b="1" dirty="0" smtClean="0">
                <a:latin typeface="Simplified Arabic" panose="02020603050405020304" pitchFamily="18" charset="-78"/>
                <a:cs typeface="Simplified Arabic" panose="02020603050405020304" pitchFamily="18" charset="-78"/>
              </a:rPr>
              <a:t> </a:t>
            </a:r>
            <a:r>
              <a:rPr lang="ar-JO" sz="1800" dirty="0">
                <a:latin typeface="Simplified Arabic" panose="02020603050405020304" pitchFamily="18" charset="-78"/>
                <a:cs typeface="Simplified Arabic" panose="02020603050405020304" pitchFamily="18" charset="-78"/>
              </a:rPr>
              <a:t/>
            </a:r>
            <a:br>
              <a:rPr lang="ar-JO" sz="1800" dirty="0">
                <a:latin typeface="Simplified Arabic" panose="02020603050405020304" pitchFamily="18" charset="-78"/>
                <a:cs typeface="Simplified Arabic" panose="02020603050405020304" pitchFamily="18" charset="-78"/>
              </a:rPr>
            </a:br>
            <a:endParaRPr lang="ar-JO" sz="1800" dirty="0">
              <a:solidFill>
                <a:schemeClr val="accent5"/>
              </a:solidFill>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683568" y="274638"/>
            <a:ext cx="8046894" cy="1020762"/>
          </a:xfrm>
        </p:spPr>
        <p:txBody>
          <a:bodyPr>
            <a:noAutofit/>
          </a:bodyPr>
          <a:lstStyle/>
          <a:p>
            <a:pPr algn="ctr" rtl="1"/>
            <a:r>
              <a:rPr lang="ar-JO" sz="5400" dirty="0" smtClean="0">
                <a:solidFill>
                  <a:srgbClr val="FFFF00"/>
                </a:solidFill>
                <a:latin typeface="Simplified Arabic" panose="02020603050405020304" pitchFamily="18" charset="-78"/>
                <a:cs typeface="Simplified Arabic" panose="02020603050405020304" pitchFamily="18" charset="-78"/>
              </a:rPr>
              <a:t>أسئلة الباب الثالث: التنظيم الإداري</a:t>
            </a:r>
            <a:endParaRPr lang="ar-JO" sz="54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1550" y="5157192"/>
            <a:ext cx="1836204" cy="129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0587906"/>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5661" y="1515886"/>
            <a:ext cx="8910990" cy="5225482"/>
          </a:xfrm>
        </p:spPr>
        <p:txBody>
          <a:bodyPr>
            <a:noAutofit/>
          </a:bodyPr>
          <a:lstStyle/>
          <a:p>
            <a:pPr marL="0" indent="0" algn="r" rtl="1">
              <a:buClr>
                <a:srgbClr val="FFFF00"/>
              </a:buClr>
              <a:buSzPct val="100000"/>
              <a:buNone/>
            </a:pPr>
            <a:r>
              <a:rPr lang="ar-JO" sz="3200" b="1" dirty="0" smtClean="0">
                <a:latin typeface="Simplified Arabic" panose="02020603050405020304" pitchFamily="18" charset="-78"/>
                <a:cs typeface="Simplified Arabic" panose="02020603050405020304" pitchFamily="18" charset="-78"/>
              </a:rPr>
              <a:t>س</a:t>
            </a:r>
            <a:r>
              <a:rPr lang="ar-JO" sz="2800" b="1" dirty="0" smtClean="0">
                <a:latin typeface="Simplified Arabic" panose="02020603050405020304" pitchFamily="18" charset="-78"/>
                <a:cs typeface="Simplified Arabic" panose="02020603050405020304" pitchFamily="18" charset="-78"/>
              </a:rPr>
              <a:t>1</a:t>
            </a:r>
            <a:r>
              <a:rPr lang="ar-JO" sz="2800" dirty="0" smtClean="0">
                <a:latin typeface="Simplified Arabic" panose="02020603050405020304" pitchFamily="18" charset="-78"/>
                <a:cs typeface="Simplified Arabic" panose="02020603050405020304" pitchFamily="18" charset="-78"/>
              </a:rPr>
              <a:t>: </a:t>
            </a:r>
            <a:r>
              <a:rPr lang="ar-JO" sz="2800" dirty="0">
                <a:latin typeface="Simplified Arabic" panose="02020603050405020304" pitchFamily="18" charset="-78"/>
                <a:cs typeface="Simplified Arabic" panose="02020603050405020304" pitchFamily="18" charset="-78"/>
              </a:rPr>
              <a:t>ما هي الحاجة إلى التنظيم الإداري؟</a:t>
            </a:r>
            <a:r>
              <a:rPr lang="ar-JO" sz="2800" dirty="0" smtClean="0">
                <a:latin typeface="Simplified Arabic" panose="02020603050405020304" pitchFamily="18" charset="-78"/>
                <a:cs typeface="Simplified Arabic" panose="02020603050405020304" pitchFamily="18" charset="-78"/>
              </a:rPr>
              <a:t> </a:t>
            </a:r>
            <a:r>
              <a:rPr lang="ar-JO" sz="1600" dirty="0">
                <a:latin typeface="Simplified Arabic" panose="02020603050405020304" pitchFamily="18" charset="-78"/>
                <a:cs typeface="Simplified Arabic" panose="02020603050405020304" pitchFamily="18" charset="-78"/>
              </a:rPr>
              <a:t/>
            </a:r>
            <a:br>
              <a:rPr lang="ar-JO" sz="1600" dirty="0">
                <a:latin typeface="Simplified Arabic" panose="02020603050405020304" pitchFamily="18" charset="-78"/>
                <a:cs typeface="Simplified Arabic" panose="02020603050405020304" pitchFamily="18" charset="-78"/>
              </a:rPr>
            </a:br>
            <a:r>
              <a:rPr lang="ar-JO" sz="2800" dirty="0" smtClean="0">
                <a:solidFill>
                  <a:srgbClr val="FFFF00"/>
                </a:solidFill>
                <a:latin typeface="Simplified Arabic" panose="02020603050405020304" pitchFamily="18" charset="-78"/>
                <a:cs typeface="Simplified Arabic" panose="02020603050405020304" pitchFamily="18" charset="-78"/>
              </a:rPr>
              <a:t>درءًا </a:t>
            </a:r>
            <a:r>
              <a:rPr lang="ar-JO" sz="2800" dirty="0">
                <a:solidFill>
                  <a:srgbClr val="FFFF00"/>
                </a:solidFill>
                <a:latin typeface="Simplified Arabic" panose="02020603050405020304" pitchFamily="18" charset="-78"/>
                <a:cs typeface="Simplified Arabic" panose="02020603050405020304" pitchFamily="18" charset="-78"/>
              </a:rPr>
              <a:t>للفوضى </a:t>
            </a:r>
            <a:r>
              <a:rPr lang="ar-JO" sz="2800" dirty="0" smtClean="0">
                <a:solidFill>
                  <a:srgbClr val="FFFF00"/>
                </a:solidFill>
                <a:latin typeface="Simplified Arabic" panose="02020603050405020304" pitchFamily="18" charset="-78"/>
                <a:cs typeface="Simplified Arabic" panose="02020603050405020304" pitchFamily="18" charset="-78"/>
              </a:rPr>
              <a:t>والارتباك، تخصيص الأولويات وتحديدها، </a:t>
            </a:r>
            <a:r>
              <a:rPr lang="ar-JO" sz="2800" dirty="0">
                <a:solidFill>
                  <a:srgbClr val="FFFF00"/>
                </a:solidFill>
                <a:latin typeface="Simplified Arabic" panose="02020603050405020304" pitchFamily="18" charset="-78"/>
                <a:cs typeface="Simplified Arabic" panose="02020603050405020304" pitchFamily="18" charset="-78"/>
              </a:rPr>
              <a:t>وضمان توزيع الموارد، وبخاصة البشرية، بشكل </a:t>
            </a:r>
            <a:r>
              <a:rPr lang="ar-JO" sz="2800" dirty="0" smtClean="0">
                <a:solidFill>
                  <a:srgbClr val="FFFF00"/>
                </a:solidFill>
                <a:latin typeface="Simplified Arabic" panose="02020603050405020304" pitchFamily="18" charset="-78"/>
                <a:cs typeface="Simplified Arabic" panose="02020603050405020304" pitchFamily="18" charset="-78"/>
              </a:rPr>
              <a:t>سليم.</a:t>
            </a:r>
            <a:endParaRPr lang="ar-JO" sz="2800" dirty="0">
              <a:solidFill>
                <a:srgbClr val="FFFF00"/>
              </a:solidFill>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3200" b="1" dirty="0" smtClean="0">
                <a:latin typeface="Simplified Arabic" panose="02020603050405020304" pitchFamily="18" charset="-78"/>
                <a:cs typeface="Simplified Arabic" panose="02020603050405020304" pitchFamily="18" charset="-78"/>
              </a:rPr>
              <a:t>س</a:t>
            </a:r>
            <a:r>
              <a:rPr lang="ar-JO" sz="2800" b="1" dirty="0" smtClean="0">
                <a:latin typeface="Simplified Arabic" panose="02020603050405020304" pitchFamily="18" charset="-78"/>
                <a:cs typeface="Simplified Arabic" panose="02020603050405020304" pitchFamily="18" charset="-78"/>
              </a:rPr>
              <a:t>2</a:t>
            </a:r>
            <a:r>
              <a:rPr lang="ar-JO" sz="3200" b="1" dirty="0" smtClean="0">
                <a:latin typeface="Simplified Arabic" panose="02020603050405020304" pitchFamily="18" charset="-78"/>
                <a:cs typeface="Simplified Arabic" panose="02020603050405020304" pitchFamily="18" charset="-78"/>
              </a:rPr>
              <a:t>: </a:t>
            </a:r>
            <a:r>
              <a:rPr lang="ar-JO" sz="2800" dirty="0">
                <a:latin typeface="Simplified Arabic" panose="02020603050405020304" pitchFamily="18" charset="-78"/>
                <a:cs typeface="Simplified Arabic" panose="02020603050405020304" pitchFamily="18" charset="-78"/>
              </a:rPr>
              <a:t>ما هي أنواع التنظيم الإداري؟</a:t>
            </a:r>
            <a:r>
              <a:rPr lang="ar-JO" sz="3200" b="1" dirty="0">
                <a:latin typeface="Simplified Arabic" panose="02020603050405020304" pitchFamily="18" charset="-78"/>
                <a:cs typeface="Simplified Arabic" panose="02020603050405020304" pitchFamily="18" charset="-78"/>
              </a:rPr>
              <a:t/>
            </a:r>
            <a:br>
              <a:rPr lang="ar-JO" sz="3200" b="1" dirty="0">
                <a:latin typeface="Simplified Arabic" panose="02020603050405020304" pitchFamily="18" charset="-78"/>
                <a:cs typeface="Simplified Arabic" panose="02020603050405020304" pitchFamily="18" charset="-78"/>
              </a:rPr>
            </a:br>
            <a:r>
              <a:rPr lang="ar-JO" sz="2800" dirty="0" smtClean="0">
                <a:solidFill>
                  <a:srgbClr val="FFFF00"/>
                </a:solidFill>
                <a:latin typeface="Simplified Arabic" panose="02020603050405020304" pitchFamily="18" charset="-78"/>
                <a:cs typeface="Simplified Arabic" panose="02020603050405020304" pitchFamily="18" charset="-78"/>
              </a:rPr>
              <a:t>التنظيم </a:t>
            </a:r>
            <a:r>
              <a:rPr lang="ar-JO" sz="2800" dirty="0">
                <a:solidFill>
                  <a:srgbClr val="FFFF00"/>
                </a:solidFill>
                <a:latin typeface="Simplified Arabic" panose="02020603050405020304" pitchFamily="18" charset="-78"/>
                <a:cs typeface="Simplified Arabic" panose="02020603050405020304" pitchFamily="18" charset="-78"/>
              </a:rPr>
              <a:t>الرسمي و التنظيم غير </a:t>
            </a:r>
            <a:r>
              <a:rPr lang="ar-JO" sz="2800" dirty="0" smtClean="0">
                <a:solidFill>
                  <a:srgbClr val="FFFF00"/>
                </a:solidFill>
                <a:latin typeface="Simplified Arabic" panose="02020603050405020304" pitchFamily="18" charset="-78"/>
                <a:cs typeface="Simplified Arabic" panose="02020603050405020304" pitchFamily="18" charset="-78"/>
              </a:rPr>
              <a:t>الرسمي.</a:t>
            </a:r>
            <a:endParaRPr lang="ar-JO" sz="2800" dirty="0">
              <a:solidFill>
                <a:srgbClr val="FFFF00"/>
              </a:solidFill>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3200" b="1" dirty="0" smtClean="0">
                <a:latin typeface="Simplified Arabic" panose="02020603050405020304" pitchFamily="18" charset="-78"/>
                <a:cs typeface="Simplified Arabic" panose="02020603050405020304" pitchFamily="18" charset="-78"/>
              </a:rPr>
              <a:t>س</a:t>
            </a:r>
            <a:r>
              <a:rPr lang="ar-JO" sz="2800" b="1" dirty="0" smtClean="0">
                <a:latin typeface="Simplified Arabic" panose="02020603050405020304" pitchFamily="18" charset="-78"/>
                <a:cs typeface="Simplified Arabic" panose="02020603050405020304" pitchFamily="18" charset="-78"/>
              </a:rPr>
              <a:t>3</a:t>
            </a:r>
            <a:r>
              <a:rPr lang="ar-JO" sz="3200" b="1" dirty="0" smtClean="0">
                <a:latin typeface="Simplified Arabic" panose="02020603050405020304" pitchFamily="18" charset="-78"/>
                <a:cs typeface="Simplified Arabic" panose="02020603050405020304" pitchFamily="18" charset="-78"/>
              </a:rPr>
              <a:t>: </a:t>
            </a:r>
            <a:r>
              <a:rPr lang="ar-JO" sz="2800" dirty="0">
                <a:latin typeface="Simplified Arabic" panose="02020603050405020304" pitchFamily="18" charset="-78"/>
                <a:cs typeface="Simplified Arabic" panose="02020603050405020304" pitchFamily="18" charset="-78"/>
              </a:rPr>
              <a:t>ما هي </a:t>
            </a:r>
            <a:r>
              <a:rPr lang="ar-JO" sz="2800" dirty="0" smtClean="0">
                <a:latin typeface="Simplified Arabic" panose="02020603050405020304" pitchFamily="18" charset="-78"/>
                <a:cs typeface="Simplified Arabic" panose="02020603050405020304" pitchFamily="18" charset="-78"/>
              </a:rPr>
              <a:t>التحليلات </a:t>
            </a:r>
            <a:r>
              <a:rPr lang="ar-JO" sz="2800" dirty="0">
                <a:latin typeface="Simplified Arabic" panose="02020603050405020304" pitchFamily="18" charset="-78"/>
                <a:cs typeface="Simplified Arabic" panose="02020603050405020304" pitchFamily="18" charset="-78"/>
              </a:rPr>
              <a:t>المطلوبة لاختيار الهيكل التنظيمي المناسب للمنظمة؟</a:t>
            </a:r>
            <a:r>
              <a:rPr lang="ar-JO" sz="3200" b="1" dirty="0">
                <a:latin typeface="Simplified Arabic" panose="02020603050405020304" pitchFamily="18" charset="-78"/>
                <a:cs typeface="Simplified Arabic" panose="02020603050405020304" pitchFamily="18" charset="-78"/>
              </a:rPr>
              <a:t/>
            </a:r>
            <a:br>
              <a:rPr lang="ar-JO" sz="3200" b="1" dirty="0">
                <a:latin typeface="Simplified Arabic" panose="02020603050405020304" pitchFamily="18" charset="-78"/>
                <a:cs typeface="Simplified Arabic" panose="02020603050405020304" pitchFamily="18" charset="-78"/>
              </a:rPr>
            </a:br>
            <a:r>
              <a:rPr lang="ar-JO" sz="2800" dirty="0" smtClean="0">
                <a:solidFill>
                  <a:srgbClr val="FFFF00"/>
                </a:solidFill>
                <a:latin typeface="Simplified Arabic" panose="02020603050405020304" pitchFamily="18" charset="-78"/>
                <a:cs typeface="Simplified Arabic" panose="02020603050405020304" pitchFamily="18" charset="-78"/>
              </a:rPr>
              <a:t>تحليل </a:t>
            </a:r>
            <a:r>
              <a:rPr lang="ar-JO" sz="2800" dirty="0">
                <a:solidFill>
                  <a:srgbClr val="FFFF00"/>
                </a:solidFill>
                <a:latin typeface="Simplified Arabic" panose="02020603050405020304" pitchFamily="18" charset="-78"/>
                <a:cs typeface="Simplified Arabic" panose="02020603050405020304" pitchFamily="18" charset="-78"/>
              </a:rPr>
              <a:t>للأنشطة، للقرارات، للعلاقات الإنسانية، وتحليل للبيئة.</a:t>
            </a:r>
          </a:p>
          <a:p>
            <a:pPr marL="0" indent="0" algn="r" rtl="1">
              <a:buClr>
                <a:srgbClr val="FFFF00"/>
              </a:buClr>
              <a:buSzPct val="100000"/>
              <a:buNone/>
            </a:pPr>
            <a:r>
              <a:rPr lang="ar-JO" sz="3200" b="1" dirty="0" smtClean="0">
                <a:latin typeface="Simplified Arabic" panose="02020603050405020304" pitchFamily="18" charset="-78"/>
                <a:cs typeface="Simplified Arabic" panose="02020603050405020304" pitchFamily="18" charset="-78"/>
              </a:rPr>
              <a:t>س</a:t>
            </a:r>
            <a:r>
              <a:rPr lang="ar-JO" sz="2800" b="1" dirty="0" smtClean="0">
                <a:latin typeface="Simplified Arabic" panose="02020603050405020304" pitchFamily="18" charset="-78"/>
                <a:cs typeface="Simplified Arabic" panose="02020603050405020304" pitchFamily="18" charset="-78"/>
              </a:rPr>
              <a:t>4</a:t>
            </a:r>
            <a:r>
              <a:rPr lang="ar-JO" sz="3200" b="1" dirty="0" smtClean="0">
                <a:latin typeface="Simplified Arabic" panose="02020603050405020304" pitchFamily="18" charset="-78"/>
                <a:cs typeface="Simplified Arabic" panose="02020603050405020304" pitchFamily="18" charset="-78"/>
              </a:rPr>
              <a:t>: </a:t>
            </a:r>
            <a:r>
              <a:rPr lang="ar-JO" sz="2800" dirty="0">
                <a:latin typeface="Simplified Arabic" panose="02020603050405020304" pitchFamily="18" charset="-78"/>
                <a:cs typeface="Simplified Arabic" panose="02020603050405020304" pitchFamily="18" charset="-78"/>
              </a:rPr>
              <a:t>ما هي مزايا تطبيق اللامركزية؟ </a:t>
            </a:r>
            <a:endParaRPr lang="ar-JO" sz="2800" dirty="0" smtClean="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2800" dirty="0">
                <a:solidFill>
                  <a:srgbClr val="FFFF00"/>
                </a:solidFill>
                <a:latin typeface="Simplified Arabic" panose="02020603050405020304" pitchFamily="18" charset="-78"/>
                <a:cs typeface="Simplified Arabic" panose="02020603050405020304" pitchFamily="18" charset="-78"/>
              </a:rPr>
              <a:t>السرعة في القرارات، تنمية القدرات، زيادة الحافزية والرضى، </a:t>
            </a:r>
            <a:r>
              <a:rPr lang="ar-JO" sz="2800" dirty="0" smtClean="0">
                <a:solidFill>
                  <a:srgbClr val="FFFF00"/>
                </a:solidFill>
                <a:latin typeface="Simplified Arabic" panose="02020603050405020304" pitchFamily="18" charset="-78"/>
                <a:cs typeface="Simplified Arabic" panose="02020603050405020304" pitchFamily="18" charset="-78"/>
              </a:rPr>
              <a:t>واتخاذ</a:t>
            </a:r>
          </a:p>
          <a:p>
            <a:pPr marL="0" indent="0" algn="r" rtl="1">
              <a:buClr>
                <a:srgbClr val="FFFF00"/>
              </a:buClr>
              <a:buSzPct val="100000"/>
              <a:buNone/>
            </a:pPr>
            <a:r>
              <a:rPr lang="ar-JO" sz="2800" dirty="0" smtClean="0">
                <a:solidFill>
                  <a:srgbClr val="FFFF00"/>
                </a:solidFill>
                <a:latin typeface="Simplified Arabic" panose="02020603050405020304" pitchFamily="18" charset="-78"/>
                <a:cs typeface="Simplified Arabic" panose="02020603050405020304" pitchFamily="18" charset="-78"/>
              </a:rPr>
              <a:t> </a:t>
            </a:r>
            <a:r>
              <a:rPr lang="ar-JO" sz="2800" dirty="0">
                <a:solidFill>
                  <a:srgbClr val="FFFF00"/>
                </a:solidFill>
                <a:latin typeface="Simplified Arabic" panose="02020603050405020304" pitchFamily="18" charset="-78"/>
                <a:cs typeface="Simplified Arabic" panose="02020603050405020304" pitchFamily="18" charset="-78"/>
              </a:rPr>
              <a:t>قرارات محلية الطابع</a:t>
            </a:r>
            <a:r>
              <a:rPr lang="ar-JO" sz="2800" b="1" dirty="0">
                <a:latin typeface="Simplified Arabic" panose="02020603050405020304" pitchFamily="18" charset="-78"/>
                <a:cs typeface="Simplified Arabic" panose="02020603050405020304" pitchFamily="18" charset="-78"/>
              </a:rPr>
              <a:t/>
            </a:r>
            <a:br>
              <a:rPr lang="ar-JO" sz="2800" b="1" dirty="0">
                <a:latin typeface="Simplified Arabic" panose="02020603050405020304" pitchFamily="18" charset="-78"/>
                <a:cs typeface="Simplified Arabic" panose="02020603050405020304" pitchFamily="18" charset="-78"/>
              </a:rPr>
            </a:br>
            <a:r>
              <a:rPr lang="ar-JO" sz="2800" b="1" dirty="0" smtClean="0">
                <a:latin typeface="Simplified Arabic" panose="02020603050405020304" pitchFamily="18" charset="-78"/>
                <a:cs typeface="Simplified Arabic" panose="02020603050405020304" pitchFamily="18" charset="-78"/>
              </a:rPr>
              <a:t> </a:t>
            </a:r>
            <a:r>
              <a:rPr lang="ar-JO" sz="800" dirty="0">
                <a:latin typeface="Simplified Arabic" panose="02020603050405020304" pitchFamily="18" charset="-78"/>
                <a:cs typeface="Simplified Arabic" panose="02020603050405020304" pitchFamily="18" charset="-78"/>
              </a:rPr>
              <a:t/>
            </a:r>
            <a:br>
              <a:rPr lang="ar-JO" sz="800" dirty="0">
                <a:latin typeface="Simplified Arabic" panose="02020603050405020304" pitchFamily="18" charset="-78"/>
                <a:cs typeface="Simplified Arabic" panose="02020603050405020304" pitchFamily="18" charset="-78"/>
              </a:rPr>
            </a:br>
            <a:endParaRPr lang="ar-JO" sz="800" dirty="0">
              <a:solidFill>
                <a:schemeClr val="accent5"/>
              </a:solidFill>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endParaRPr lang="ar-JO" sz="1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14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683568" y="274638"/>
            <a:ext cx="8046894" cy="1020762"/>
          </a:xfrm>
        </p:spPr>
        <p:txBody>
          <a:bodyPr>
            <a:noAutofit/>
          </a:bodyPr>
          <a:lstStyle/>
          <a:p>
            <a:pPr algn="ctr" rtl="1"/>
            <a:r>
              <a:rPr lang="ar-JO" sz="5400" dirty="0" smtClean="0">
                <a:solidFill>
                  <a:srgbClr val="FFFF00"/>
                </a:solidFill>
                <a:latin typeface="Simplified Arabic" panose="02020603050405020304" pitchFamily="18" charset="-78"/>
                <a:cs typeface="Simplified Arabic" panose="02020603050405020304" pitchFamily="18" charset="-78"/>
              </a:rPr>
              <a:t>أسئلة الباب الثالث: التنظيم الإداري</a:t>
            </a:r>
            <a:endParaRPr lang="ar-JO" sz="54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5229202"/>
            <a:ext cx="864096" cy="129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5233874"/>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86412" y="1628800"/>
            <a:ext cx="6480720" cy="4176464"/>
          </a:xfrm>
        </p:spPr>
        <p:txBody>
          <a:bodyPr>
            <a:noAutofit/>
          </a:bodyPr>
          <a:lstStyle/>
          <a:p>
            <a:pPr algn="ctr" eaLnBrk="0" hangingPunct="0">
              <a:defRPr/>
            </a:pPr>
            <a:r>
              <a:rPr lang="ar-JO" sz="6000" b="1" dirty="0">
                <a:solidFill>
                  <a:srgbClr val="FFC000"/>
                </a:solidFill>
                <a:latin typeface="Simplified Arabic" panose="02020603050405020304" pitchFamily="18" charset="-78"/>
                <a:cs typeface="Simplified Arabic" panose="02020603050405020304" pitchFamily="18" charset="-78"/>
              </a:rPr>
              <a:t>الباب </a:t>
            </a:r>
            <a:r>
              <a:rPr lang="ar-JO" sz="6000" b="1" dirty="0" smtClean="0">
                <a:solidFill>
                  <a:srgbClr val="FFC000"/>
                </a:solidFill>
                <a:latin typeface="Simplified Arabic" panose="02020603050405020304" pitchFamily="18" charset="-78"/>
                <a:cs typeface="Simplified Arabic" panose="02020603050405020304" pitchFamily="18" charset="-78"/>
              </a:rPr>
              <a:t>الرابع: التوجيه والقيادة</a:t>
            </a:r>
          </a:p>
          <a:p>
            <a:pPr algn="ctr" eaLnBrk="0" hangingPunct="0">
              <a:defRPr/>
            </a:pPr>
            <a:r>
              <a:rPr lang="ar-JO" sz="3600" b="1" dirty="0" smtClean="0">
                <a:solidFill>
                  <a:srgbClr val="FFC000"/>
                </a:solidFill>
                <a:latin typeface="Simplified Arabic" panose="02020603050405020304" pitchFamily="18" charset="-78"/>
                <a:cs typeface="Simplified Arabic" panose="02020603050405020304" pitchFamily="18" charset="-78"/>
              </a:rPr>
              <a:t>والمشتمل على 3 فصول، هي:</a:t>
            </a:r>
          </a:p>
          <a:p>
            <a:pPr algn="ctr" eaLnBrk="0" hangingPunct="0">
              <a:defRPr/>
            </a:pPr>
            <a:endParaRPr lang="ar-JO" sz="3200" b="1" dirty="0" smtClean="0">
              <a:solidFill>
                <a:srgbClr val="FFFF00"/>
              </a:solidFill>
              <a:latin typeface="Simplified Arabic" panose="02020603050405020304" pitchFamily="18" charset="-78"/>
              <a:cs typeface="Simplified Arabic" panose="02020603050405020304" pitchFamily="18" charset="-78"/>
            </a:endParaRPr>
          </a:p>
          <a:p>
            <a:pPr algn="ctr" eaLnBrk="0" hangingPunct="0">
              <a:defRPr/>
            </a:pPr>
            <a:r>
              <a:rPr lang="ar-JO" sz="3200" b="1" dirty="0" smtClean="0">
                <a:solidFill>
                  <a:srgbClr val="FFFF00"/>
                </a:solidFill>
                <a:latin typeface="Simplified Arabic" panose="02020603050405020304" pitchFamily="18" charset="-78"/>
                <a:cs typeface="Simplified Arabic" panose="02020603050405020304" pitchFamily="18" charset="-78"/>
              </a:rPr>
              <a:t>الفصل التاسع: القيادة</a:t>
            </a:r>
          </a:p>
          <a:p>
            <a:pPr algn="ctr" eaLnBrk="0" hangingPunct="0">
              <a:defRPr/>
            </a:pPr>
            <a:endParaRPr lang="ar-JO" sz="3200" b="1" dirty="0" smtClean="0">
              <a:solidFill>
                <a:srgbClr val="FFFF00"/>
              </a:solidFill>
              <a:latin typeface="Simplified Arabic" panose="02020603050405020304" pitchFamily="18" charset="-78"/>
              <a:cs typeface="Simplified Arabic" panose="02020603050405020304" pitchFamily="18" charset="-78"/>
            </a:endParaRPr>
          </a:p>
          <a:p>
            <a:pPr algn="ctr" eaLnBrk="0" hangingPunct="0">
              <a:defRPr/>
            </a:pPr>
            <a:r>
              <a:rPr lang="ar-JO" sz="3200" b="1" dirty="0" smtClean="0">
                <a:solidFill>
                  <a:srgbClr val="FFFF00"/>
                </a:solidFill>
                <a:latin typeface="Simplified Arabic" panose="02020603050405020304" pitchFamily="18" charset="-78"/>
                <a:cs typeface="Simplified Arabic" panose="02020603050405020304" pitchFamily="18" charset="-78"/>
              </a:rPr>
              <a:t>الفصل العاشر: الحفز الإنساني</a:t>
            </a:r>
          </a:p>
          <a:p>
            <a:pPr algn="ctr" eaLnBrk="0" hangingPunct="0">
              <a:defRPr/>
            </a:pPr>
            <a:endParaRPr lang="ar-JO" sz="3200" b="1" dirty="0" smtClean="0">
              <a:solidFill>
                <a:srgbClr val="FFFF00"/>
              </a:solidFill>
              <a:latin typeface="Simplified Arabic" panose="02020603050405020304" pitchFamily="18" charset="-78"/>
              <a:cs typeface="Simplified Arabic" panose="02020603050405020304" pitchFamily="18" charset="-78"/>
            </a:endParaRPr>
          </a:p>
          <a:p>
            <a:pPr algn="ctr" eaLnBrk="0" hangingPunct="0">
              <a:defRPr/>
            </a:pPr>
            <a:r>
              <a:rPr lang="ar-JO" sz="3200" b="1" dirty="0" smtClean="0">
                <a:solidFill>
                  <a:srgbClr val="FFFF00"/>
                </a:solidFill>
                <a:latin typeface="Simplified Arabic" panose="02020603050405020304" pitchFamily="18" charset="-78"/>
                <a:cs typeface="Simplified Arabic" panose="02020603050405020304" pitchFamily="18" charset="-78"/>
              </a:rPr>
              <a:t>الفصل الحادي عشر: الاتصال</a:t>
            </a:r>
          </a:p>
          <a:p>
            <a:pPr algn="ctr" eaLnBrk="0" hangingPunct="0">
              <a:defRPr/>
            </a:pPr>
            <a:endParaRPr lang="ar-JO" sz="3600" b="1" dirty="0">
              <a:solidFill>
                <a:srgbClr val="FFFF00"/>
              </a:solidFill>
              <a:latin typeface="Simplified Arabic" panose="02020603050405020304" pitchFamily="18" charset="-78"/>
              <a:cs typeface="Simplified Arabic" panose="02020603050405020304" pitchFamily="18" charset="-78"/>
            </a:endParaRPr>
          </a:p>
        </p:txBody>
      </p:sp>
      <p:sp>
        <p:nvSpPr>
          <p:cNvPr id="4" name="Title 3"/>
          <p:cNvSpPr>
            <a:spLocks noGrp="1"/>
          </p:cNvSpPr>
          <p:nvPr>
            <p:ph type="ctrTitle"/>
          </p:nvPr>
        </p:nvSpPr>
        <p:spPr>
          <a:xfrm>
            <a:off x="1251397" y="116637"/>
            <a:ext cx="6750750" cy="1440160"/>
          </a:xfrm>
        </p:spPr>
        <p:txBody>
          <a:bodyPr/>
          <a:lstStyle/>
          <a:p>
            <a:pPr algn="ctr" rtl="1"/>
            <a:r>
              <a:rPr lang="ar-JO" sz="88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مقدمة في الإدارة</a:t>
            </a:r>
            <a:endParaRPr lang="en-US" sz="88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6" name="Picture 5">
            <a:extLst>
              <a:ext uri="{FF2B5EF4-FFF2-40B4-BE49-F238E27FC236}">
                <a16:creationId xmlns="" xmlns:a16="http://schemas.microsoft.com/office/drawing/2014/main" id="{01AEC4D7-F64D-442C-AA73-89C2C59B2CF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674" y="4941169"/>
            <a:ext cx="1028968" cy="1720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719250"/>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75556" y="1484784"/>
            <a:ext cx="8100900" cy="1440160"/>
          </a:xfrm>
        </p:spPr>
        <p:txBody>
          <a:bodyPr/>
          <a:lstStyle/>
          <a:p>
            <a:pPr algn="ctr" eaLnBrk="0" hangingPunct="0">
              <a:defRPr/>
            </a:pPr>
            <a:r>
              <a:rPr lang="ar-JO" sz="6600" b="1" dirty="0">
                <a:solidFill>
                  <a:srgbClr val="FFFF00"/>
                </a:solidFill>
                <a:latin typeface="Simplified Arabic" panose="02020603050405020304" pitchFamily="18" charset="-78"/>
                <a:cs typeface="Simplified Arabic" panose="02020603050405020304" pitchFamily="18" charset="-78"/>
              </a:rPr>
              <a:t>الفصل </a:t>
            </a:r>
            <a:r>
              <a:rPr lang="ar-JO" sz="6600" b="1" dirty="0" smtClean="0">
                <a:solidFill>
                  <a:srgbClr val="FFFF00"/>
                </a:solidFill>
                <a:latin typeface="Simplified Arabic" panose="02020603050405020304" pitchFamily="18" charset="-78"/>
                <a:cs typeface="Simplified Arabic" panose="02020603050405020304" pitchFamily="18" charset="-78"/>
              </a:rPr>
              <a:t>التاسع: القيادة</a:t>
            </a:r>
            <a:endParaRPr lang="ar-JO" sz="6600" b="1" dirty="0">
              <a:solidFill>
                <a:srgbClr val="FFFF00"/>
              </a:solidFill>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01AEC4D7-F64D-442C-AA73-89C2C59B2CF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7514" y="4941169"/>
            <a:ext cx="1028968" cy="1720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7157215"/>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1550" y="1628800"/>
            <a:ext cx="8262918" cy="5116016"/>
          </a:xfrm>
        </p:spPr>
        <p:txBody>
          <a:bodyPr>
            <a:normAutofit fontScale="85000" lnSpcReduction="20000"/>
          </a:bodyPr>
          <a:lstStyle/>
          <a:p>
            <a:pPr marL="742950" indent="-742950" algn="just" rtl="1">
              <a:spcBef>
                <a:spcPts val="0"/>
              </a:spcBef>
              <a:spcAft>
                <a:spcPts val="1800"/>
              </a:spcAft>
              <a:buClr>
                <a:srgbClr val="FFFF00"/>
              </a:buClr>
              <a:buSzPct val="110000"/>
              <a:buFont typeface="Wingdings 3" panose="05040102010807070707" pitchFamily="18" charset="2"/>
              <a:buAutoNum type="arabicParenR"/>
            </a:pPr>
            <a:endParaRPr lang="ar-JO" sz="3500" spc="-25"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4400" u="sng" spc="-25"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التعّرف </a:t>
            </a:r>
            <a:r>
              <a:rPr lang="ar-JO" sz="4400" u="sng"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على مفهوم </a:t>
            </a:r>
            <a:r>
              <a:rPr lang="ar-JO" sz="4400" u="sng" spc="-25"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القيادة وأهميتها في المنظمة</a:t>
            </a:r>
            <a:endParaRPr lang="ar-JO" sz="4400" u="sng"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4400" u="sng" spc="-25"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معرفة الفرق بين المدير والقائد</a:t>
            </a:r>
            <a:endParaRPr lang="ar-JO" sz="4400" u="sng"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4400" u="sng" spc="-25"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تحديد مصادر قوة القيادة</a:t>
            </a:r>
            <a:endParaRPr lang="ar-JO" sz="4400" u="sng"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4400" u="sng" spc="-25"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فهم أساليب القيادة المختلفة</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4400" spc="-25"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معرفة نظريات القيادة المختلفة</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4400" spc="-25"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صفات القائد</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4400" spc="-25" dirty="0" smtClean="0">
                <a:solidFill>
                  <a:srgbClr val="FFFF00"/>
                </a:solidFill>
                <a:latin typeface="Arial" panose="020B0604020202020204" pitchFamily="34" charset="0"/>
                <a:ea typeface="Times New Roman" panose="02020603050405020304" pitchFamily="18" charset="0"/>
                <a:cs typeface="Times New Roman" panose="02020603050405020304" pitchFamily="18" charset="0"/>
              </a:rPr>
              <a:t>تحديد أنواع القادة</a:t>
            </a:r>
            <a:endParaRPr lang="ar-JO" sz="44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0" indent="0" algn="just" rtl="1">
              <a:spcBef>
                <a:spcPts val="0"/>
              </a:spcBef>
              <a:spcAft>
                <a:spcPts val="1800"/>
              </a:spcAft>
              <a:buClr>
                <a:srgbClr val="FFFF00"/>
              </a:buClr>
              <a:buSzPct val="110000"/>
              <a:buNone/>
            </a:pPr>
            <a:endPar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AutoNum type="arabicParenR"/>
            </a:pPr>
            <a:endParaRPr lang="ar-JO" sz="3500" spc="-25" dirty="0">
              <a:latin typeface="Arial" panose="020B0604020202020204" pitchFamily="34" charset="0"/>
              <a:ea typeface="Times New Roman" panose="02020603050405020304" pitchFamily="18" charset="0"/>
              <a:cs typeface="Times New Roman" panose="02020603050405020304" pitchFamily="18" charset="0"/>
            </a:endParaRPr>
          </a:p>
          <a:p>
            <a:pPr marL="0" indent="0" algn="just" rtl="1">
              <a:spcBef>
                <a:spcPts val="0"/>
              </a:spcBef>
              <a:spcAft>
                <a:spcPts val="1800"/>
              </a:spcAft>
              <a:buNone/>
            </a:pPr>
            <a:endParaRPr lang="ar-JO" sz="3500" spc="-25" dirty="0">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AutoNum type="arabicParenR"/>
            </a:pPr>
            <a:endParaRPr lang="en-US" sz="3500" spc="-25"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277635" y="332656"/>
            <a:ext cx="6966773" cy="1152128"/>
          </a:xfrm>
        </p:spPr>
        <p:txBody>
          <a:bodyPr>
            <a:noAutofit/>
          </a:bodyPr>
          <a:lstStyle/>
          <a:p>
            <a:pPr algn="ctr" rtl="1">
              <a:spcBef>
                <a:spcPts val="0"/>
              </a:spcBef>
            </a:pPr>
            <a:r>
              <a:rPr lang="ar-JO" altLang="en-US" sz="7200" b="1" spc="-25" dirty="0">
                <a:latin typeface="Arial" panose="020B0604020202020204" pitchFamily="34" charset="0"/>
                <a:ea typeface="Times New Roman" panose="02020603050405020304" pitchFamily="18" charset="0"/>
                <a:cs typeface="Simplified Arabic" panose="02020603050405020304" pitchFamily="18" charset="-78"/>
              </a:rPr>
              <a:t>الأهداف التعليمية </a:t>
            </a:r>
            <a:endParaRPr lang="en-US" sz="7200" b="1" spc="-25" dirty="0">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3514" y="5445224"/>
            <a:ext cx="648241" cy="1155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777982"/>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2862E63E-EBF2-4406-BDFB-EBC4CF0A0170}"/>
              </a:ext>
            </a:extLst>
          </p:cNvPr>
          <p:cNvSpPr>
            <a:spLocks noGrp="1"/>
          </p:cNvSpPr>
          <p:nvPr>
            <p:ph idx="1"/>
          </p:nvPr>
        </p:nvSpPr>
        <p:spPr>
          <a:xfrm>
            <a:off x="359532" y="1628801"/>
            <a:ext cx="8532948" cy="5116020"/>
          </a:xfrm>
        </p:spPr>
        <p:txBody>
          <a:bodyPr>
            <a:normAutofit/>
          </a:bodyPr>
          <a:lstStyle/>
          <a:p>
            <a:pPr marL="0" indent="0" algn="r" rtl="1">
              <a:buClr>
                <a:schemeClr val="tx2">
                  <a:lumMod val="75000"/>
                </a:schemeClr>
              </a:buClr>
              <a:buSzPct val="119000"/>
              <a:buNone/>
            </a:pPr>
            <a:endParaRPr lang="ar-JO" sz="2600" dirty="0" smtClean="0">
              <a:latin typeface="Simplified Arabic" panose="02020603050405020304" pitchFamily="18" charset="-78"/>
              <a:ea typeface="+mj-ea"/>
              <a:cs typeface="Simplified Arabic" panose="02020603050405020304" pitchFamily="18" charset="-78"/>
            </a:endParaRPr>
          </a:p>
          <a:p>
            <a:pPr marL="0" indent="0" algn="r" rtl="1">
              <a:buClr>
                <a:schemeClr val="tx2">
                  <a:lumMod val="75000"/>
                </a:schemeClr>
              </a:buClr>
              <a:buSzPct val="119000"/>
              <a:buNone/>
            </a:pPr>
            <a:r>
              <a:rPr lang="ar-JO" sz="3000" dirty="0" smtClean="0">
                <a:latin typeface="Simplified Arabic" panose="02020603050405020304" pitchFamily="18" charset="-78"/>
                <a:ea typeface="+mj-ea"/>
                <a:cs typeface="Simplified Arabic" panose="02020603050405020304" pitchFamily="18" charset="-78"/>
              </a:rPr>
              <a:t> </a:t>
            </a:r>
            <a:r>
              <a:rPr lang="ar-JO" sz="3600" dirty="0" smtClean="0">
                <a:solidFill>
                  <a:srgbClr val="FFFF00"/>
                </a:solidFill>
                <a:latin typeface="Simplified Arabic" panose="02020603050405020304" pitchFamily="18" charset="-78"/>
                <a:ea typeface="+mj-ea"/>
                <a:cs typeface="Simplified Arabic" panose="02020603050405020304" pitchFamily="18" charset="-78"/>
              </a:rPr>
              <a:t>القيادة</a:t>
            </a:r>
            <a:r>
              <a:rPr lang="ar-JO" sz="3000" dirty="0" smtClean="0">
                <a:latin typeface="Simplified Arabic" panose="02020603050405020304" pitchFamily="18" charset="-78"/>
                <a:ea typeface="+mj-ea"/>
                <a:cs typeface="Simplified Arabic" panose="02020603050405020304" pitchFamily="18" charset="-78"/>
              </a:rPr>
              <a:t>: العملية التي من خلالها يتم التأثير على سلوك أفراد المنظمة وذلك بدفعهم نحو العمل برغبة واضحة لإنجاز أهداف محدّدة.</a:t>
            </a:r>
          </a:p>
          <a:p>
            <a:pPr marL="0" indent="0" algn="r" rtl="1">
              <a:lnSpc>
                <a:spcPct val="100000"/>
              </a:lnSpc>
              <a:buClr>
                <a:schemeClr val="tx2">
                  <a:lumMod val="75000"/>
                </a:schemeClr>
              </a:buClr>
              <a:buSzPct val="119000"/>
              <a:buNone/>
            </a:pPr>
            <a:r>
              <a:rPr lang="ar-JO" sz="3600" dirty="0" smtClean="0">
                <a:solidFill>
                  <a:srgbClr val="FFFF00"/>
                </a:solidFill>
                <a:latin typeface="Simplified Arabic" panose="02020603050405020304" pitchFamily="18" charset="-78"/>
                <a:ea typeface="+mj-ea"/>
                <a:cs typeface="Simplified Arabic" panose="02020603050405020304" pitchFamily="18" charset="-78"/>
              </a:rPr>
              <a:t>أهمية </a:t>
            </a:r>
            <a:r>
              <a:rPr lang="ar-JO" sz="3600" dirty="0" smtClean="0">
                <a:solidFill>
                  <a:srgbClr val="FFFF00"/>
                </a:solidFill>
                <a:latin typeface="Simplified Arabic" panose="02020603050405020304" pitchFamily="18" charset="-78"/>
                <a:ea typeface="+mj-ea"/>
                <a:cs typeface="Simplified Arabic" panose="02020603050405020304" pitchFamily="18" charset="-78"/>
              </a:rPr>
              <a:t>القيادة</a:t>
            </a:r>
            <a:r>
              <a:rPr lang="ar-JO" sz="3000" dirty="0" smtClean="0">
                <a:latin typeface="Simplified Arabic" panose="02020603050405020304" pitchFamily="18" charset="-78"/>
                <a:ea typeface="+mj-ea"/>
                <a:cs typeface="Simplified Arabic" panose="02020603050405020304" pitchFamily="18" charset="-78"/>
              </a:rPr>
              <a:t>: تتلخص أهمية وظيفة القيادة في علم الإدارة في كون العنصر البشري أهم مكونات أي منظمة أعمال وتوجيه سلوك هذا العنصر نحو تحقيق أهداف المنظمة أمر في غاية الأهمية. والقيادة السليمة توحّد جهود الأفراد وتسيّرها نحو الوجهة المطلوبة.</a:t>
            </a:r>
            <a:endParaRPr lang="ar-JO" sz="3000" dirty="0">
              <a:latin typeface="Simplified Arabic" panose="02020603050405020304" pitchFamily="18" charset="-78"/>
              <a:ea typeface="+mj-ea"/>
              <a:cs typeface="Simplified Arabic" panose="02020603050405020304" pitchFamily="18" charset="-78"/>
            </a:endParaRPr>
          </a:p>
        </p:txBody>
      </p:sp>
      <p:sp>
        <p:nvSpPr>
          <p:cNvPr id="3" name="Title 2">
            <a:extLst>
              <a:ext uri="{FF2B5EF4-FFF2-40B4-BE49-F238E27FC236}">
                <a16:creationId xmlns="" xmlns:a16="http://schemas.microsoft.com/office/drawing/2014/main" id="{FCD29149-468C-4668-AA5C-666A6CC2B5FB}"/>
              </a:ext>
            </a:extLst>
          </p:cNvPr>
          <p:cNvSpPr>
            <a:spLocks noGrp="1"/>
          </p:cNvSpPr>
          <p:nvPr>
            <p:ph type="title"/>
          </p:nvPr>
        </p:nvSpPr>
        <p:spPr>
          <a:xfrm>
            <a:off x="1143000" y="116632"/>
            <a:ext cx="6777372" cy="1178768"/>
          </a:xfrm>
        </p:spPr>
        <p:txBody>
          <a:bodyPr>
            <a:noAutofit/>
          </a:bodyPr>
          <a:lstStyle/>
          <a:p>
            <a:pPr algn="ctr" rtl="1"/>
            <a:r>
              <a:rPr lang="ar-JO" sz="7200" b="1" spc="-25" dirty="0" smtClean="0">
                <a:solidFill>
                  <a:srgbClr val="FFFF00"/>
                </a:solidFill>
                <a:latin typeface="Simplified Arabic" panose="02020603050405020304" pitchFamily="18" charset="-78"/>
                <a:ea typeface="Times New Roman" panose="02020603050405020304" pitchFamily="18" charset="0"/>
                <a:cs typeface="Simplified Arabic" panose="02020603050405020304" pitchFamily="18" charset="-78"/>
              </a:rPr>
              <a:t>ماهية القيادة وأهميتها</a:t>
            </a:r>
            <a:endParaRPr lang="en-US" sz="7200" b="1" spc="-25" dirty="0">
              <a:solidFill>
                <a:srgbClr val="FFFF00"/>
              </a:solidFill>
              <a:latin typeface="Simplified Arabic" panose="02020603050405020304" pitchFamily="18" charset="-78"/>
              <a:ea typeface="Times New Roman" panose="02020603050405020304" pitchFamily="18" charset="0"/>
              <a:cs typeface="Simplified Arabic" panose="02020603050405020304" pitchFamily="18" charset="-78"/>
            </a:endParaRPr>
          </a:p>
        </p:txBody>
      </p:sp>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0738" y="5517232"/>
            <a:ext cx="1674186" cy="1011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0876852"/>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7514" y="1628801"/>
            <a:ext cx="8640960" cy="4824540"/>
          </a:xfrm>
        </p:spPr>
        <p:txBody>
          <a:bodyPr>
            <a:normAutofit/>
          </a:bodyPr>
          <a:lstStyle/>
          <a:p>
            <a:pPr marL="0" indent="0" algn="ctr" rtl="1">
              <a:buClr>
                <a:srgbClr val="FFFF00"/>
              </a:buClr>
              <a:buSzPct val="100000"/>
              <a:buNone/>
            </a:pPr>
            <a:r>
              <a:rPr lang="ar-JO" sz="3900" dirty="0" smtClean="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67544" y="116632"/>
            <a:ext cx="8424936" cy="1178768"/>
          </a:xfrm>
        </p:spPr>
        <p:txBody>
          <a:bodyPr>
            <a:noAutofit/>
          </a:bodyPr>
          <a:lstStyle/>
          <a:p>
            <a:pPr algn="ctr" rtl="1"/>
            <a:r>
              <a:rPr lang="ar-JO" sz="6600" dirty="0" smtClean="0">
                <a:solidFill>
                  <a:srgbClr val="FFFF00"/>
                </a:solidFill>
                <a:latin typeface="Simplified Arabic" panose="02020603050405020304" pitchFamily="18" charset="-78"/>
                <a:cs typeface="Simplified Arabic" panose="02020603050405020304" pitchFamily="18" charset="-78"/>
              </a:rPr>
              <a:t>المدير / القائد</a:t>
            </a:r>
            <a:r>
              <a:rPr lang="en-GB" sz="6600" dirty="0" smtClean="0">
                <a:solidFill>
                  <a:srgbClr val="FFFF00"/>
                </a:solidFill>
                <a:latin typeface="Simplified Arabic" panose="02020603050405020304" pitchFamily="18" charset="-78"/>
                <a:cs typeface="Simplified Arabic" panose="02020603050405020304" pitchFamily="18" charset="-78"/>
              </a:rPr>
              <a:t>…</a:t>
            </a:r>
            <a:r>
              <a:rPr lang="ar-JO" sz="6600" dirty="0" smtClean="0">
                <a:solidFill>
                  <a:srgbClr val="FFFF00"/>
                </a:solidFill>
                <a:latin typeface="Simplified Arabic" panose="02020603050405020304" pitchFamily="18" charset="-78"/>
                <a:cs typeface="Simplified Arabic" panose="02020603050405020304" pitchFamily="18" charset="-78"/>
              </a:rPr>
              <a:t> إما أو؟؟</a:t>
            </a:r>
            <a:endParaRPr lang="ar-JO" sz="6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6" name="Table 5"/>
          <p:cNvGraphicFramePr>
            <a:graphicFrameLocks noGrp="1"/>
          </p:cNvGraphicFramePr>
          <p:nvPr>
            <p:extLst>
              <p:ext uri="{D42A27DB-BD31-4B8C-83A1-F6EECF244321}">
                <p14:modId xmlns:p14="http://schemas.microsoft.com/office/powerpoint/2010/main" val="4220739786"/>
              </p:ext>
            </p:extLst>
          </p:nvPr>
        </p:nvGraphicFramePr>
        <p:xfrm>
          <a:off x="1709682" y="1484784"/>
          <a:ext cx="7344816" cy="5301960"/>
        </p:xfrm>
        <a:graphic>
          <a:graphicData uri="http://schemas.openxmlformats.org/drawingml/2006/table">
            <a:tbl>
              <a:tblPr firstRow="1" bandRow="1">
                <a:tableStyleId>{5C22544A-7EE6-4342-B048-85BDC9FD1C3A}</a:tableStyleId>
              </a:tblPr>
              <a:tblGrid>
                <a:gridCol w="3672408"/>
                <a:gridCol w="3672408"/>
              </a:tblGrid>
              <a:tr h="883660">
                <a:tc>
                  <a:txBody>
                    <a:bodyPr/>
                    <a:lstStyle/>
                    <a:p>
                      <a:pPr algn="ctr"/>
                      <a:r>
                        <a:rPr lang="ar-JO" sz="2800" b="1" dirty="0" smtClean="0">
                          <a:latin typeface="Times New Roman" panose="02020603050405020304" pitchFamily="18" charset="0"/>
                          <a:cs typeface="Times New Roman" panose="02020603050405020304" pitchFamily="18" charset="0"/>
                        </a:rPr>
                        <a:t>القائد</a:t>
                      </a:r>
                      <a:endParaRPr lang="en-US" sz="2800"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ar-JO" sz="2800" b="1" dirty="0" smtClean="0">
                          <a:latin typeface="Times New Roman" panose="02020603050405020304" pitchFamily="18" charset="0"/>
                          <a:cs typeface="Times New Roman" panose="02020603050405020304" pitchFamily="18" charset="0"/>
                        </a:rPr>
                        <a:t>المدير</a:t>
                      </a:r>
                      <a:endParaRPr lang="en-US" sz="2800" b="1" dirty="0">
                        <a:latin typeface="Times New Roman" panose="02020603050405020304" pitchFamily="18" charset="0"/>
                        <a:cs typeface="Times New Roman" panose="02020603050405020304" pitchFamily="18" charset="0"/>
                      </a:endParaRPr>
                    </a:p>
                  </a:txBody>
                  <a:tcPr marL="68580" marR="68580"/>
                </a:tc>
              </a:tr>
              <a:tr h="883660">
                <a:tc>
                  <a:txBody>
                    <a:bodyPr/>
                    <a:lstStyle/>
                    <a:p>
                      <a:pPr algn="ctr"/>
                      <a:r>
                        <a:rPr lang="ar-JO" sz="2800" b="1" dirty="0" smtClean="0">
                          <a:latin typeface="Times New Roman" panose="02020603050405020304" pitchFamily="18" charset="0"/>
                          <a:cs typeface="Times New Roman" panose="02020603050405020304" pitchFamily="18" charset="0"/>
                        </a:rPr>
                        <a:t>نشاطه إبداعيّ</a:t>
                      </a:r>
                      <a:endParaRPr lang="en-US" sz="2800"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ar-JO" sz="2800" b="1" dirty="0" smtClean="0">
                          <a:latin typeface="Times New Roman" panose="02020603050405020304" pitchFamily="18" charset="0"/>
                          <a:cs typeface="Times New Roman" panose="02020603050405020304" pitchFamily="18" charset="0"/>
                        </a:rPr>
                        <a:t>نشاطه إداريّ</a:t>
                      </a:r>
                      <a:endParaRPr lang="en-US" sz="2800" b="1" dirty="0">
                        <a:latin typeface="Times New Roman" panose="02020603050405020304" pitchFamily="18" charset="0"/>
                        <a:cs typeface="Times New Roman" panose="02020603050405020304" pitchFamily="18" charset="0"/>
                      </a:endParaRPr>
                    </a:p>
                  </a:txBody>
                  <a:tcPr marL="68580" marR="68580"/>
                </a:tc>
              </a:tr>
              <a:tr h="883660">
                <a:tc>
                  <a:txBody>
                    <a:bodyPr/>
                    <a:lstStyle/>
                    <a:p>
                      <a:pPr algn="ctr"/>
                      <a:r>
                        <a:rPr lang="ar-JO" sz="2800" b="1" dirty="0" smtClean="0">
                          <a:latin typeface="Times New Roman" panose="02020603050405020304" pitchFamily="18" charset="0"/>
                          <a:cs typeface="Times New Roman" panose="02020603050405020304" pitchFamily="18" charset="0"/>
                        </a:rPr>
                        <a:t>يغيّر ما هو كائن</a:t>
                      </a:r>
                      <a:endParaRPr lang="en-US" sz="2800"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ar-JO" sz="2800" b="1" dirty="0" smtClean="0">
                          <a:latin typeface="Times New Roman" panose="02020603050405020304" pitchFamily="18" charset="0"/>
                          <a:cs typeface="Times New Roman" panose="02020603050405020304" pitchFamily="18" charset="0"/>
                        </a:rPr>
                        <a:t>يحافظ على ما هو موجود</a:t>
                      </a:r>
                      <a:endParaRPr lang="en-US" sz="2800" b="1" dirty="0">
                        <a:latin typeface="Times New Roman" panose="02020603050405020304" pitchFamily="18" charset="0"/>
                        <a:cs typeface="Times New Roman" panose="02020603050405020304" pitchFamily="18" charset="0"/>
                      </a:endParaRPr>
                    </a:p>
                  </a:txBody>
                  <a:tcPr marL="68580" marR="68580"/>
                </a:tc>
              </a:tr>
              <a:tr h="883660">
                <a:tc>
                  <a:txBody>
                    <a:bodyPr/>
                    <a:lstStyle/>
                    <a:p>
                      <a:pPr algn="ctr"/>
                      <a:r>
                        <a:rPr lang="ar-JO" sz="2800" b="1" dirty="0" smtClean="0">
                          <a:latin typeface="Times New Roman" panose="02020603050405020304" pitchFamily="18" charset="0"/>
                          <a:cs typeface="Times New Roman" panose="02020603050405020304" pitchFamily="18" charset="0"/>
                        </a:rPr>
                        <a:t>يميل إلى الإثارة</a:t>
                      </a:r>
                      <a:endParaRPr lang="en-US" sz="2800"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ar-JO" sz="2800" b="1" dirty="0" smtClean="0">
                          <a:latin typeface="Times New Roman" panose="02020603050405020304" pitchFamily="18" charset="0"/>
                          <a:cs typeface="Times New Roman" panose="02020603050405020304" pitchFamily="18" charset="0"/>
                        </a:rPr>
                        <a:t>يميل إلى السيطرة</a:t>
                      </a:r>
                      <a:endParaRPr lang="en-US" sz="2800" b="1" dirty="0">
                        <a:latin typeface="Times New Roman" panose="02020603050405020304" pitchFamily="18" charset="0"/>
                        <a:cs typeface="Times New Roman" panose="02020603050405020304" pitchFamily="18" charset="0"/>
                      </a:endParaRPr>
                    </a:p>
                  </a:txBody>
                  <a:tcPr marL="68580" marR="68580"/>
                </a:tc>
              </a:tr>
              <a:tr h="883660">
                <a:tc>
                  <a:txBody>
                    <a:bodyPr/>
                    <a:lstStyle/>
                    <a:p>
                      <a:pPr algn="ctr"/>
                      <a:r>
                        <a:rPr lang="ar-JO" sz="2800" b="1" dirty="0" smtClean="0">
                          <a:latin typeface="Times New Roman" panose="02020603050405020304" pitchFamily="18" charset="0"/>
                          <a:cs typeface="Times New Roman" panose="02020603050405020304" pitchFamily="18" charset="0"/>
                        </a:rPr>
                        <a:t>تفكير طويل الأمد</a:t>
                      </a:r>
                      <a:endParaRPr lang="en-US" sz="2800"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ar-JO" sz="2800" b="1" dirty="0" smtClean="0">
                          <a:latin typeface="Times New Roman" panose="02020603050405020304" pitchFamily="18" charset="0"/>
                          <a:cs typeface="Times New Roman" panose="02020603050405020304" pitchFamily="18" charset="0"/>
                        </a:rPr>
                        <a:t>تفكير قصير الأمد</a:t>
                      </a:r>
                      <a:endParaRPr lang="en-US" sz="2800" b="1" dirty="0">
                        <a:latin typeface="Times New Roman" panose="02020603050405020304" pitchFamily="18" charset="0"/>
                        <a:cs typeface="Times New Roman" panose="02020603050405020304" pitchFamily="18" charset="0"/>
                      </a:endParaRPr>
                    </a:p>
                  </a:txBody>
                  <a:tcPr marL="68580" marR="68580"/>
                </a:tc>
              </a:tr>
              <a:tr h="883660">
                <a:tc>
                  <a:txBody>
                    <a:bodyPr/>
                    <a:lstStyle/>
                    <a:p>
                      <a:pPr algn="ctr"/>
                      <a:r>
                        <a:rPr lang="ar-JO" sz="2800" b="1" dirty="0" smtClean="0">
                          <a:latin typeface="Times New Roman" panose="02020603050405020304" pitchFamily="18" charset="0"/>
                          <a:cs typeface="Times New Roman" panose="02020603050405020304" pitchFamily="18" charset="0"/>
                        </a:rPr>
                        <a:t>منبع</a:t>
                      </a:r>
                      <a:r>
                        <a:rPr lang="ar-JO" sz="2800" b="1" baseline="0" dirty="0" smtClean="0">
                          <a:latin typeface="Times New Roman" panose="02020603050405020304" pitchFamily="18" charset="0"/>
                          <a:cs typeface="Times New Roman" panose="02020603050405020304" pitchFamily="18" charset="0"/>
                        </a:rPr>
                        <a:t> القوة: شخصي</a:t>
                      </a:r>
                      <a:endParaRPr lang="en-US" sz="2800" b="1" dirty="0">
                        <a:latin typeface="Times New Roman" panose="02020603050405020304" pitchFamily="18" charset="0"/>
                        <a:cs typeface="Times New Roman" panose="02020603050405020304" pitchFamily="18" charset="0"/>
                      </a:endParaRPr>
                    </a:p>
                  </a:txBody>
                  <a:tcPr marL="68580" marR="68580"/>
                </a:tc>
                <a:tc>
                  <a:txBody>
                    <a:bodyPr/>
                    <a:lstStyle/>
                    <a:p>
                      <a:pPr algn="ctr"/>
                      <a:r>
                        <a:rPr lang="ar-JO" sz="2800" b="1" dirty="0" smtClean="0">
                          <a:latin typeface="Times New Roman" panose="02020603050405020304" pitchFamily="18" charset="0"/>
                          <a:cs typeface="Times New Roman" panose="02020603050405020304" pitchFamily="18" charset="0"/>
                        </a:rPr>
                        <a:t>منبع القوة: رسمي</a:t>
                      </a:r>
                      <a:endParaRPr lang="en-US" sz="2800" b="1" dirty="0">
                        <a:latin typeface="Times New Roman" panose="02020603050405020304" pitchFamily="18" charset="0"/>
                        <a:cs typeface="Times New Roman" panose="02020603050405020304" pitchFamily="18" charset="0"/>
                      </a:endParaRPr>
                    </a:p>
                  </a:txBody>
                  <a:tcPr marL="68580" marR="68580"/>
                </a:tc>
              </a:tr>
            </a:tbl>
          </a:graphicData>
        </a:graphic>
      </p:graphicFrame>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695" y="5445224"/>
            <a:ext cx="1512168" cy="117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3167918"/>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1610" y="332656"/>
            <a:ext cx="7020780" cy="1224136"/>
          </a:xfrm>
        </p:spPr>
        <p:txBody>
          <a:bodyPr>
            <a:noAutofit/>
          </a:bodyPr>
          <a:lstStyle/>
          <a:p>
            <a:pPr algn="ctr" rtl="1"/>
            <a:r>
              <a:rPr lang="ar-JO" sz="8000" dirty="0" smtClean="0">
                <a:solidFill>
                  <a:srgbClr val="FFFF00"/>
                </a:solidFill>
                <a:latin typeface="Simplified Arabic" panose="02020603050405020304" pitchFamily="18" charset="-78"/>
                <a:cs typeface="Simplified Arabic" panose="02020603050405020304" pitchFamily="18" charset="-78"/>
              </a:rPr>
              <a:t>مصادر قوة القيادة</a:t>
            </a:r>
            <a:endParaRPr lang="ar-JO" sz="80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575" y="1799245"/>
            <a:ext cx="7668851" cy="4210050"/>
          </a:xfrm>
          <a:prstGeom prst="rect">
            <a:avLst/>
          </a:prstGeom>
          <a:ln>
            <a:solidFill>
              <a:srgbClr val="416783"/>
            </a:solidFill>
          </a:ln>
        </p:spPr>
      </p:pic>
      <p:pic>
        <p:nvPicPr>
          <p:cNvPr id="4" name="Picture 3">
            <a:extLst>
              <a:ext uri="{FF2B5EF4-FFF2-40B4-BE49-F238E27FC236}">
                <a16:creationId xmlns="" xmlns:a16="http://schemas.microsoft.com/office/drawing/2014/main" id="{2B8B818A-A0D8-48C8-920F-EB8907D8E700}"/>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9532" y="5264250"/>
            <a:ext cx="1188132" cy="149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1136115"/>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 xmlns:thm15="http://schemas.microsoft.com/office/thememl/2012/main"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emplate/>
  <TotalTime>1767</TotalTime>
  <Words>375</Words>
  <Application>Microsoft Office PowerPoint</Application>
  <PresentationFormat>On-screen Show (4:3)</PresentationFormat>
  <Paragraphs>85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Student presentation</vt:lpstr>
      <vt:lpstr>مقدمة في الإدارة</vt:lpstr>
      <vt:lpstr>أسئلة الباب الثالث: التنظيم الإداري</vt:lpstr>
      <vt:lpstr>أسئلة الباب الثالث: التنظيم الإداري</vt:lpstr>
      <vt:lpstr>مقدمة في الإدارة</vt:lpstr>
      <vt:lpstr>الفصل التاسع: القيادة</vt:lpstr>
      <vt:lpstr>الأهداف التعليمية </vt:lpstr>
      <vt:lpstr>ماهية القيادة وأهميتها</vt:lpstr>
      <vt:lpstr>المدير / القائد… إما أو؟؟</vt:lpstr>
      <vt:lpstr>مصادر قوة القيادة</vt:lpstr>
      <vt:lpstr>مصادر قوة القيادة</vt:lpstr>
      <vt:lpstr>أساليب القيادة الإدارية</vt:lpstr>
      <vt:lpstr>نظريات القيادة</vt:lpstr>
      <vt:lpstr>نظرية السمات</vt:lpstr>
      <vt:lpstr>شكرًا لحسن المتابعة</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Haitham Jafar</cp:lastModifiedBy>
  <cp:revision>177</cp:revision>
  <dcterms:created xsi:type="dcterms:W3CDTF">2017-07-08T08:19:39Z</dcterms:created>
  <dcterms:modified xsi:type="dcterms:W3CDTF">2018-12-03T09:28:43Z</dcterms:modified>
</cp:coreProperties>
</file>