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383" r:id="rId2"/>
    <p:sldId id="384" r:id="rId3"/>
    <p:sldId id="385" r:id="rId4"/>
    <p:sldId id="386" r:id="rId5"/>
    <p:sldId id="387" r:id="rId6"/>
    <p:sldId id="388" r:id="rId7"/>
    <p:sldId id="389" r:id="rId8"/>
    <p:sldId id="390" r:id="rId9"/>
    <p:sldId id="391" r:id="rId10"/>
    <p:sldId id="392" r:id="rId11"/>
    <p:sldId id="393" r:id="rId12"/>
    <p:sldId id="394" r:id="rId13"/>
    <p:sldId id="395" r:id="rId14"/>
    <p:sldId id="396" r:id="rId15"/>
    <p:sldId id="382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D99927"/>
    <a:srgbClr val="3D638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08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61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5868819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12/12/2018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59637980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12/12/2018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40"/>
            <a:ext cx="1028968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097755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12/12/2018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87273312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tx2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12/12/2018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92695917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12/12/2018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13450960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12/12/2018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898237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  <a:solidFill>
            <a:schemeClr val="tx2"/>
          </a:solidFill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/>
              <a:endParaRPr dirty="0">
                <a:solidFill>
                  <a:prstClr val="black"/>
                </a:solidFill>
              </a:endParaRP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12/12/2018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9835988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12/12/2018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3185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12/12/2018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688661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  <a:solidFill>
            <a:schemeClr val="tx2"/>
          </a:solidFill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  <a:grpFill/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grpFill/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grpFill/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400"/>
                  <a:endParaRPr dirty="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/>
              <a:t>12/12/2018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8449668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9AFE8FB1-0A7A-443E-AAF7-31D4FA1AA312}" type="datetimeFigureOut">
              <a:rPr lang="en-US" smtClean="0">
                <a:solidFill>
                  <a:prstClr val="white"/>
                </a:solidFill>
              </a:rPr>
              <a:pPr defTabSz="914400"/>
              <a:t>12/12/2018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pPr defTabSz="914400"/>
            <a:fld id="{25BA54BD-C84D-46CE-8B72-31BFB26ABA43}" type="slidenum">
              <a:rPr lang="en-US" smtClean="0">
                <a:solidFill>
                  <a:prstClr val="white"/>
                </a:solidFill>
              </a:rPr>
              <a:pPr defTabSz="9144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3940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 3" panose="05040102010807070707" pitchFamily="18" charset="2"/>
        <a:buChar char="u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86412" y="1628800"/>
            <a:ext cx="6480720" cy="4176464"/>
          </a:xfrm>
        </p:spPr>
        <p:txBody>
          <a:bodyPr>
            <a:noAutofit/>
          </a:bodyPr>
          <a:lstStyle/>
          <a:p>
            <a:pPr algn="ctr" eaLnBrk="0" hangingPunct="0">
              <a:defRPr/>
            </a:pPr>
            <a:r>
              <a:rPr lang="ar-JO" sz="6000" b="1" dirty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الباب </a:t>
            </a:r>
            <a:r>
              <a:rPr lang="ar-JO" sz="6000" b="1" dirty="0" smtClean="0">
                <a:solidFill>
                  <a:srgbClr val="FFC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الرابع: التوجيه والقيادة</a:t>
            </a:r>
          </a:p>
          <a:p>
            <a:pPr algn="ctr" eaLnBrk="0" hangingPunct="0">
              <a:defRPr/>
            </a:pPr>
            <a:r>
              <a:rPr lang="ar-JO" sz="36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والمشتمل على 3 فصول، هي: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التاسع: القيادة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العاشر: الحفز الإنساني</a:t>
            </a:r>
          </a:p>
          <a:p>
            <a:pPr algn="ctr" eaLnBrk="0" hangingPunct="0">
              <a:defRPr/>
            </a:pPr>
            <a:endParaRPr lang="ar-JO" sz="3200" b="1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eaLnBrk="0" hangingPunct="0">
              <a:defRPr/>
            </a:pPr>
            <a:r>
              <a:rPr lang="ar-JO" sz="32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الحادي عشر: الاتصال</a:t>
            </a:r>
          </a:p>
          <a:p>
            <a:pPr algn="ctr" eaLnBrk="0" hangingPunct="0">
              <a:defRPr/>
            </a:pPr>
            <a:endParaRPr lang="ar-JO" sz="3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51397" y="116637"/>
            <a:ext cx="6750750" cy="1440160"/>
          </a:xfrm>
        </p:spPr>
        <p:txBody>
          <a:bodyPr/>
          <a:lstStyle/>
          <a:p>
            <a:pPr algn="ctr" rtl="1"/>
            <a:r>
              <a:rPr lang="ar-JO" sz="88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مقدمة في الإدارة</a:t>
            </a:r>
            <a:endParaRPr lang="en-US" sz="88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74" y="4941169"/>
            <a:ext cx="102896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11934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3508" y="1686138"/>
            <a:ext cx="8910990" cy="5055231"/>
          </a:xfrm>
        </p:spPr>
        <p:txBody>
          <a:bodyPr>
            <a:normAutofit fontScale="85000" lnSpcReduction="20000"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وضعها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العالمان الإداريان هيرسي وبلانكارد وتذهب إلى أن مرونة القائد في تعديله لأسلوبه القيادي إنما يعتمد على </a:t>
            </a:r>
            <a:r>
              <a:rPr lang="ar-JO" sz="3600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النضج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الإداري للمرؤوسين.</a:t>
            </a:r>
            <a:endParaRPr lang="ar-JO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b="1" dirty="0">
                <a:solidFill>
                  <a:schemeClr val="bg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النضج الإداري</a:t>
            </a:r>
            <a:r>
              <a:rPr lang="en-GB" sz="4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    درجة الاستعداد لدى </a:t>
            </a:r>
            <a:r>
              <a:rPr lang="ar-JO" sz="4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المرؤوس. 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44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درجة الاستعداد تعتمد على مدى قدرة ورغبة وثقة المرؤوسين.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44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وبناء على درجة الاستعداد هذه يمكن ملاحظة </a:t>
            </a:r>
            <a:endParaRPr lang="en-US" sz="44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en-US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  </a:t>
            </a: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4 أساليب للقيادة:</a:t>
            </a:r>
            <a:endParaRPr lang="en-GB" sz="44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4400" dirty="0" smtClean="0">
                <a:solidFill>
                  <a:srgbClr val="C0260C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الأمر</a:t>
            </a: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/ </a:t>
            </a:r>
            <a:r>
              <a:rPr lang="ar-JO" sz="44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الإقناع</a:t>
            </a: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/ </a:t>
            </a:r>
            <a:r>
              <a:rPr lang="ar-JO" sz="4400" dirty="0" smtClean="0">
                <a:solidFill>
                  <a:srgbClr val="00B0F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المشاركة</a:t>
            </a: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/ </a:t>
            </a:r>
            <a:r>
              <a:rPr lang="ar-JO" sz="4400" dirty="0" smtClean="0">
                <a:solidFill>
                  <a:srgbClr val="00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التفويض</a:t>
            </a:r>
            <a:endParaRPr lang="ar-JO" sz="4400" dirty="0">
              <a:solidFill>
                <a:srgbClr val="00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الموقف القيادي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112060" y="2996952"/>
            <a:ext cx="1188132" cy="576064"/>
          </a:xfrm>
          <a:prstGeom prst="leftArrow">
            <a:avLst/>
          </a:prstGeom>
          <a:ln>
            <a:miter lim="800000"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74" y="4941169"/>
            <a:ext cx="102896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47306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9562" y="274638"/>
            <a:ext cx="8262918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6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الموقف القيادي - تتمة</a:t>
            </a:r>
            <a:endParaRPr lang="ar-JO" sz="6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634" y="1295400"/>
            <a:ext cx="7776864" cy="544596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41169"/>
            <a:ext cx="1230642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74017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9502" y="1686138"/>
            <a:ext cx="8964996" cy="5055231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5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تم تطوير هذه النظرية من قبل العالم روبرت هاوس والتي يؤكد فيها أن أسلوب القيادة الفعال يرتكز على مدى مساعدة القائد لمرؤوسيه على تحديد أهدافهم + رسم المسارات المؤدية لتحقيق هذه الأهداف. وتتضمن النظرية 4 أنواع من السلوك القيادي: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5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1- السلوك التوجيهي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5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2- السلوك المؤازر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5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3- السلوك المشارك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5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4- السلوك الإنجازي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4400" dirty="0">
              <a:solidFill>
                <a:srgbClr val="00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44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المسار-الهدف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74" y="4941169"/>
            <a:ext cx="102896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01022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0511" y="2060848"/>
            <a:ext cx="8910990" cy="4797152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Ø"/>
            </a:pP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الوعي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4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التعاطف مع الآخر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4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الثقة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44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4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قدرات ومهارات تواصل عالية</a:t>
            </a:r>
            <a:endParaRPr lang="en-GB" sz="44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9532" y="274638"/>
            <a:ext cx="8460940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6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صفات حيوية أساسية للقادة</a:t>
            </a:r>
            <a:endParaRPr lang="ar-JO" sz="6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74" y="4941169"/>
            <a:ext cx="102896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96179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0511" y="2060848"/>
            <a:ext cx="8910990" cy="4797152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6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 </a:t>
            </a:r>
            <a:r>
              <a:rPr lang="ar-JO" sz="6600" dirty="0" smtClean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</a:t>
            </a:r>
            <a:r>
              <a:rPr lang="ar-JO" sz="6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قادة ملهمون</a:t>
            </a:r>
          </a:p>
          <a:p>
            <a:pPr marL="0" indent="0" algn="r" rtl="1">
              <a:buNone/>
            </a:pPr>
            <a:endParaRPr lang="ar-JO" sz="44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JO" sz="66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      </a:t>
            </a:r>
            <a:r>
              <a:rPr lang="ar-JO" sz="66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*</a:t>
            </a:r>
            <a:r>
              <a:rPr lang="ar-JO" sz="6600" dirty="0">
                <a:solidFill>
                  <a:schemeClr val="tx1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قادة تقليديون</a:t>
            </a:r>
            <a:endParaRPr lang="en-GB" sz="6600" dirty="0">
              <a:solidFill>
                <a:schemeClr val="tx1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أنواع القادة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74" y="4941169"/>
            <a:ext cx="102896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00837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91680" y="1556792"/>
            <a:ext cx="6172200" cy="11430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ar-JO" sz="7200" b="1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شكرًا لحسن </a:t>
            </a:r>
            <a:r>
              <a:rPr lang="ar-JO" sz="7200" b="1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المتابعة</a:t>
            </a:r>
            <a:endParaRPr lang="en-US" sz="7200" b="1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33795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938590"/>
            <a:ext cx="3240360" cy="293868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0297621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2060848"/>
            <a:ext cx="8100900" cy="1440160"/>
          </a:xfrm>
        </p:spPr>
        <p:txBody>
          <a:bodyPr/>
          <a:lstStyle/>
          <a:p>
            <a:pPr algn="ctr" eaLnBrk="0" hangingPunct="0">
              <a:defRPr/>
            </a:pPr>
            <a:r>
              <a:rPr lang="ar-JO" sz="66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الفصل </a:t>
            </a:r>
            <a:r>
              <a:rPr lang="ar-JO" sz="6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التاسع: القيادة</a:t>
            </a:r>
            <a:endParaRPr lang="ar-JO" sz="66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706882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550" y="1628800"/>
            <a:ext cx="8262918" cy="5116016"/>
          </a:xfrm>
        </p:spPr>
        <p:txBody>
          <a:bodyPr>
            <a:normAutofit fontScale="85000" lnSpcReduction="20000"/>
          </a:bodyPr>
          <a:lstStyle/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endParaRPr lang="ar-JO" sz="3500" spc="-25" dirty="0" smtClean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44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التعّرف </a:t>
            </a:r>
            <a:r>
              <a:rPr lang="ar-JO" sz="4400" spc="-25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على مفهوم </a:t>
            </a:r>
            <a:r>
              <a:rPr lang="ar-JO" sz="44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القيادة وأهميتها في المنظمة</a:t>
            </a:r>
            <a:endParaRPr lang="ar-JO" sz="44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44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معرفة الفرق بين المدير والقائد</a:t>
            </a:r>
            <a:endParaRPr lang="ar-JO" sz="44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44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تحديد مصادر قوة القيادة</a:t>
            </a:r>
            <a:endParaRPr lang="ar-JO" sz="44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4400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فهم أساليب القيادة المختلفة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4400" u="sng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معرفة نظريات القيادة المختلفة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4400" u="sng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صفات القائد</a:t>
            </a: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Font typeface="Wingdings 3" panose="05040102010807070707" pitchFamily="18" charset="2"/>
              <a:buAutoNum type="arabicParenR"/>
            </a:pPr>
            <a:r>
              <a:rPr lang="ar-JO" sz="4400" u="sng" spc="-25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تحديد أنواع القادة</a:t>
            </a:r>
            <a:endParaRPr lang="ar-JO" sz="4400" u="sng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spcBef>
                <a:spcPts val="0"/>
              </a:spcBef>
              <a:spcAft>
                <a:spcPts val="1800"/>
              </a:spcAft>
              <a:buClr>
                <a:srgbClr val="FFFF00"/>
              </a:buClr>
              <a:buSzPct val="110000"/>
              <a:buNone/>
            </a:pPr>
            <a:endParaRPr lang="ar-JO" sz="3500" spc="-25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spcBef>
                <a:spcPts val="0"/>
              </a:spcBef>
              <a:spcAft>
                <a:spcPts val="1800"/>
              </a:spcAft>
              <a:buNone/>
            </a:pPr>
            <a:endParaRPr lang="ar-JO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 rtl="1">
              <a:spcBef>
                <a:spcPts val="0"/>
              </a:spcBef>
              <a:spcAft>
                <a:spcPts val="1800"/>
              </a:spcAft>
              <a:buAutoNum type="arabicParenR"/>
            </a:pPr>
            <a:endParaRPr lang="en-US" sz="3500" spc="-25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635" y="332656"/>
            <a:ext cx="6966773" cy="1152128"/>
          </a:xfrm>
        </p:spPr>
        <p:txBody>
          <a:bodyPr>
            <a:noAutofit/>
          </a:bodyPr>
          <a:lstStyle/>
          <a:p>
            <a:pPr algn="ctr" rtl="1">
              <a:spcBef>
                <a:spcPts val="0"/>
              </a:spcBef>
            </a:pPr>
            <a:r>
              <a:rPr lang="ar-JO" altLang="en-US" sz="7200" b="1" spc="-25" dirty="0">
                <a:latin typeface="Arial" panose="020B0604020202020204" pitchFamily="34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الأهداف التعليمية </a:t>
            </a:r>
            <a:endParaRPr lang="en-US" sz="7200" b="1" spc="-25" dirty="0">
              <a:latin typeface="Arial" panose="020B0604020202020204" pitchFamily="34" charset="0"/>
              <a:ea typeface="Times New Roman" panose="02020603050405020304" pitchFamily="18" charset="0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74" y="4941169"/>
            <a:ext cx="102896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08332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37574" y="1052736"/>
            <a:ext cx="8289110" cy="5688632"/>
          </a:xfrm>
        </p:spPr>
        <p:txBody>
          <a:bodyPr>
            <a:normAutofit/>
          </a:bodyPr>
          <a:lstStyle/>
          <a:p>
            <a:pPr algn="r" rtl="1">
              <a:buClr>
                <a:srgbClr val="FFFF00"/>
              </a:buClr>
              <a:buSzPct val="100000"/>
              <a:buFont typeface="Wingdings" panose="05000000000000000000" pitchFamily="2" charset="2"/>
              <a:buChar char="v"/>
            </a:pPr>
            <a:r>
              <a:rPr lang="ar-JO" sz="36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نظرية وضعها العالمان تاننبوم و شميدت.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9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778098"/>
          </a:xfrm>
        </p:spPr>
        <p:txBody>
          <a:bodyPr>
            <a:noAutofit/>
          </a:bodyPr>
          <a:lstStyle/>
          <a:p>
            <a:pPr algn="ctr" rtl="1"/>
            <a:r>
              <a:rPr lang="ar-JO" sz="6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الخط المستمر</a:t>
            </a:r>
            <a:endParaRPr lang="ar-JO" sz="60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02" y="1844825"/>
            <a:ext cx="8937182" cy="4737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0484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628800"/>
            <a:ext cx="8748972" cy="4752532"/>
          </a:xfrm>
        </p:spPr>
        <p:txBody>
          <a:bodyPr>
            <a:normAutofit lnSpcReduction="10000"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0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وضعها العالم ليكرت وعلماؤه ميزّت بين 4 أنظمة للقيادة: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3500" b="1" dirty="0">
                <a:solidFill>
                  <a:schemeClr val="bg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النظام التسلّطي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5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5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النظام النفعي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5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النظام الاستشاري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5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النظام المشارك</a:t>
            </a:r>
            <a:endParaRPr lang="ar-JO" sz="5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ليكرت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74" y="4941169"/>
            <a:ext cx="102896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11503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86138"/>
            <a:ext cx="8370930" cy="4695191"/>
          </a:xfrm>
        </p:spPr>
        <p:txBody>
          <a:bodyPr>
            <a:normAutofit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وضعها علماء من جامعة أوهايو الأميريكية. حددت بعديْن لكيفية تفسير السلوك القيادي، وهما: 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3200" b="1" dirty="0">
                <a:solidFill>
                  <a:schemeClr val="bg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8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المبادرة لتحديد الأعمال والأنشطة</a:t>
            </a:r>
          </a:p>
          <a:p>
            <a:pPr marL="0" indent="0" algn="r" rtl="1">
              <a:buNone/>
            </a:pPr>
            <a:endParaRPr lang="ar-JO" sz="48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48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تفهّم مشاعر الآخرين</a:t>
            </a: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9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البعديْن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74" y="4941169"/>
            <a:ext cx="102896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65206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86138"/>
            <a:ext cx="8370930" cy="4695191"/>
          </a:xfrm>
        </p:spPr>
        <p:txBody>
          <a:bodyPr>
            <a:normAutofit lnSpcReduction="10000"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وضعها العالمان بليك وماوتون وتعتبر من أشهر نظريات القيادة. وقد حددت النظرية أسلوبيْن لسلوكيات القادة وهما:</a:t>
            </a:r>
            <a:endParaRPr lang="ar-JO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3200" b="1" dirty="0">
                <a:solidFill>
                  <a:schemeClr val="bg2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4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الاهتمام بالإنتاجية</a:t>
            </a:r>
            <a:endParaRPr lang="ar-JO" sz="48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JO" sz="48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الاهتمام بالناس</a:t>
            </a:r>
          </a:p>
          <a:p>
            <a:pPr marL="0" indent="0" algn="r" rtl="1">
              <a:buNone/>
            </a:pP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وقد قام العالمان بتشخيص 5 أساليب رئيسة للقيادة </a:t>
            </a:r>
            <a:endParaRPr lang="en-US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None/>
            </a:pPr>
            <a:r>
              <a:rPr lang="ar-JO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وفقًا لهذين الأسلوبين:</a:t>
            </a:r>
            <a:endParaRPr lang="ar-JO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rtl="1">
              <a:buClr>
                <a:srgbClr val="FFFF00"/>
              </a:buClr>
              <a:buSzPct val="100000"/>
              <a:buNone/>
            </a:pPr>
            <a:endParaRPr lang="ar-JO" sz="39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الشبكة الإدارية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74" y="4941169"/>
            <a:ext cx="102896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68762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992888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6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الشبكة الإدارية - تتمة</a:t>
            </a:r>
            <a:endParaRPr lang="ar-JO" sz="6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295400"/>
            <a:ext cx="7614846" cy="544596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0560"/>
            <a:ext cx="1115616" cy="170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35954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686138"/>
            <a:ext cx="8370930" cy="4695191"/>
          </a:xfrm>
        </p:spPr>
        <p:txBody>
          <a:bodyPr>
            <a:normAutofit lnSpcReduction="10000"/>
          </a:bodyPr>
          <a:lstStyle/>
          <a:p>
            <a:pPr marL="0" indent="0" algn="r" rtl="1">
              <a:buClr>
                <a:srgbClr val="FFFF00"/>
              </a:buClr>
              <a:buSzPct val="100000"/>
              <a:buNone/>
            </a:pPr>
            <a:r>
              <a:rPr lang="ar-JO" sz="44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وضعها </a:t>
            </a:r>
            <a:r>
              <a:rPr lang="ar-JO" sz="44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العالم فريد فيدلر وتنص على أن فعالية القيادة تعتمد على التوافق السليم ما بين أسلوب القائد/ة و:</a:t>
            </a:r>
            <a:endParaRPr lang="ar-JO" sz="44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marL="914400" indent="-914400" algn="r" rtl="1">
              <a:buFont typeface="+mj-lt"/>
              <a:buAutoNum type="arabicPeriod"/>
            </a:pPr>
            <a:r>
              <a:rPr lang="ar-JO" sz="4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العلاقة مع المرؤسين</a:t>
            </a:r>
          </a:p>
          <a:p>
            <a:pPr marL="914400" indent="-914400" algn="r" rtl="1">
              <a:buFont typeface="+mj-lt"/>
              <a:buAutoNum type="arabicPeriod"/>
            </a:pPr>
            <a:r>
              <a:rPr lang="ar-JO" sz="4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وضوح مهام وأنشطة العمل</a:t>
            </a:r>
          </a:p>
          <a:p>
            <a:pPr marL="914400" indent="-914400" algn="r" rtl="1">
              <a:buFont typeface="+mj-lt"/>
              <a:buAutoNum type="arabicPeriod"/>
            </a:pPr>
            <a:r>
              <a:rPr lang="ar-JO" sz="4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درجة قوة مركز القائد/ة</a:t>
            </a:r>
          </a:p>
          <a:p>
            <a:pPr marL="0" indent="0" algn="ctr" rtl="1">
              <a:buNone/>
            </a:pPr>
            <a:r>
              <a:rPr lang="ar-JO" sz="36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*** المرونة والتحول من أسلوب قيادي لآخر***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7574" y="274638"/>
            <a:ext cx="7776864" cy="1020762"/>
          </a:xfrm>
        </p:spPr>
        <p:txBody>
          <a:bodyPr>
            <a:noAutofit/>
          </a:bodyPr>
          <a:lstStyle/>
          <a:p>
            <a:pPr algn="ctr" rtl="1"/>
            <a:r>
              <a:rPr lang="ar-JO" sz="72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نظرية فيدلر الظرفية </a:t>
            </a:r>
            <a:endParaRPr lang="ar-JO" sz="72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01AEC4D7-F64D-442C-AA73-89C2C59B2CF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74" y="4941169"/>
            <a:ext cx="1028968" cy="1720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71828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udent presentatio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7Grunge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Student presentation" id="{61936DD2-5F1E-4CE5-AB4B-725D35FC9179}" vid="{60FEA300-D151-4B21-9955-901AC34D046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1777</TotalTime>
  <Words>369</Words>
  <Application>Microsoft Office PowerPoint</Application>
  <PresentationFormat>On-screen Show (4:3)</PresentationFormat>
  <Paragraphs>71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Student presentation</vt:lpstr>
      <vt:lpstr>مقدمة في الإدارة</vt:lpstr>
      <vt:lpstr>الفصل التاسع: القيادة</vt:lpstr>
      <vt:lpstr>الأهداف التعليمية </vt:lpstr>
      <vt:lpstr>نظرية الخط المستمر</vt:lpstr>
      <vt:lpstr>نظرية ليكرت</vt:lpstr>
      <vt:lpstr>نظرية البعديْن</vt:lpstr>
      <vt:lpstr>نظرية الشبكة الإدارية</vt:lpstr>
      <vt:lpstr>نظرية الشبكة الإدارية - تتمة</vt:lpstr>
      <vt:lpstr>نظرية فيدلر الظرفية </vt:lpstr>
      <vt:lpstr>نظرية الموقف القيادي</vt:lpstr>
      <vt:lpstr>نظرية الموقف القيادي - تتمة</vt:lpstr>
      <vt:lpstr>نظرية المسار-الهدف</vt:lpstr>
      <vt:lpstr>صفات حيوية أساسية للقادة</vt:lpstr>
      <vt:lpstr>أنواع القادة</vt:lpstr>
      <vt:lpstr>شكرًا لحسن المتابعة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Philad</cp:lastModifiedBy>
  <cp:revision>181</cp:revision>
  <dcterms:created xsi:type="dcterms:W3CDTF">2017-07-08T08:19:39Z</dcterms:created>
  <dcterms:modified xsi:type="dcterms:W3CDTF">2018-12-12T09:20:42Z</dcterms:modified>
</cp:coreProperties>
</file>