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408" r:id="rId2"/>
    <p:sldId id="409" r:id="rId3"/>
    <p:sldId id="410" r:id="rId4"/>
    <p:sldId id="407" r:id="rId5"/>
    <p:sldId id="384" r:id="rId6"/>
    <p:sldId id="385" r:id="rId7"/>
    <p:sldId id="386" r:id="rId8"/>
    <p:sldId id="387" r:id="rId9"/>
    <p:sldId id="389" r:id="rId10"/>
    <p:sldId id="390" r:id="rId11"/>
    <p:sldId id="391" r:id="rId12"/>
    <p:sldId id="398" r:id="rId13"/>
    <p:sldId id="404" r:id="rId14"/>
    <p:sldId id="405" r:id="rId15"/>
    <p:sldId id="406" r:id="rId16"/>
    <p:sldId id="382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CCFF"/>
    <a:srgbClr val="006600"/>
    <a:srgbClr val="D99927"/>
    <a:srgbClr val="3D63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0" d="100"/>
          <a:sy n="70" d="100"/>
        </p:scale>
        <p:origin x="-43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61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5868819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3/25/2019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5963798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3"/>
            <a:ext cx="6492240" cy="48019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3/25/2019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28" y="277814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0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097755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3/25/2019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8727331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3/25/2019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6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92695917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3/25/2019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13450960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3/25/2019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6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6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4898237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3/25/2019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98359889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3/25/2019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3185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3314242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3/25/2019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68866132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085908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3/25/2019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8449668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7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 defTabSz="914400"/>
              <a:t>3/25/2019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7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19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25BA54BD-C84D-46CE-8B72-31BFB26ABA43}" type="slidenum">
              <a:rPr lang="en-US" smtClean="0">
                <a:solidFill>
                  <a:prstClr val="white"/>
                </a:solidFill>
              </a:rPr>
              <a:pPr defTabSz="9144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3940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0511" y="1628800"/>
            <a:ext cx="8910990" cy="4968552"/>
          </a:xfrm>
        </p:spPr>
        <p:txBody>
          <a:bodyPr>
            <a:normAutofit/>
          </a:bodyPr>
          <a:lstStyle/>
          <a:p>
            <a:pPr marL="914400" indent="-914400" algn="r" rtl="1">
              <a:buFont typeface="+mj-lt"/>
              <a:buAutoNum type="arabicPeriod"/>
            </a:pPr>
            <a:r>
              <a:rPr lang="ar-JO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ما هي مصادر القيادة</a:t>
            </a: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؟                                                        </a:t>
            </a:r>
            <a:r>
              <a:rPr lang="ar-JO" sz="3400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ar-JO" sz="3400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مصادر رسمية + مصادر شخصية</a:t>
            </a:r>
            <a:r>
              <a:rPr lang="ar-JO" sz="3400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914400" indent="-914400" algn="r" rtl="1">
              <a:buFont typeface="+mj-lt"/>
              <a:buAutoNum type="arabicPeriod"/>
            </a:pPr>
            <a:endParaRPr lang="ar-JO" sz="3400" u="sng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914400" algn="r" rtl="1">
              <a:buFont typeface="+mj-lt"/>
              <a:buAutoNum type="arabicPeriod"/>
            </a:pP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اشرح </a:t>
            </a: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نظرية الشبكة </a:t>
            </a: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الإدارية </a:t>
            </a:r>
          </a:p>
          <a:p>
            <a:pPr marL="0" indent="0" algn="ctr" rtl="1">
              <a:buNone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(نظرية بليك </a:t>
            </a:r>
            <a:r>
              <a:rPr lang="ar-JO" sz="32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وماوتون</a:t>
            </a: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أساليب قيادية وفقًا لمقدار الاهتمام  ب: أ- الأفراد ب- الإنتاج) </a:t>
            </a:r>
            <a:endParaRPr lang="ar-JO" sz="3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6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أسئلة الباب </a:t>
            </a:r>
            <a:r>
              <a:rPr lang="ar-JO" sz="6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الرابع: التوجيه والقيادة</a:t>
            </a:r>
            <a:endParaRPr lang="ar-JO" sz="6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013176"/>
            <a:ext cx="1296144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62497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7504" y="1340768"/>
            <a:ext cx="8856984" cy="5260032"/>
          </a:xfrm>
        </p:spPr>
        <p:txBody>
          <a:bodyPr>
            <a:normAutofit/>
          </a:bodyPr>
          <a:lstStyle/>
          <a:p>
            <a:pPr algn="r"/>
            <a:r>
              <a:rPr lang="ar-J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وفيها تتم مقارنة الإنجاز/الأداء بالمعايير أو المؤشرات المحدّدة سلفًا.</a:t>
            </a:r>
          </a:p>
          <a:p>
            <a:pPr algn="r"/>
            <a:endParaRPr lang="ar-JO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ar-J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تهدف المرحلة الثانية من مراحل الرقابة إلى اكتشاف أي انحرافات عن المعايير.</a:t>
            </a:r>
          </a:p>
          <a:p>
            <a:pPr algn="r"/>
            <a:endParaRPr lang="ar-J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تبعًا لطبيعة نشاط المنظمة ولماهيّة الأداء المراد رقابته فإن عملية تحديد (</a:t>
            </a:r>
            <a:r>
              <a:rPr lang="ar-JO" sz="3200" i="1" u="sng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المدى المقبول للانحرافات</a:t>
            </a: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في غاية الأهمية لأن بعض النشاطات سيكون فيها بعض الانحرافات عن المعايير.</a:t>
            </a:r>
          </a:p>
          <a:p>
            <a:pPr algn="r"/>
            <a:endParaRPr lang="ar-JO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223628" y="332656"/>
            <a:ext cx="6859786" cy="936104"/>
          </a:xfrm>
        </p:spPr>
        <p:txBody>
          <a:bodyPr>
            <a:noAutofit/>
          </a:bodyPr>
          <a:lstStyle/>
          <a:p>
            <a:pPr algn="ctr" rtl="1"/>
            <a:r>
              <a:rPr lang="ar-JO" sz="6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مرحلة المقارنة</a:t>
            </a:r>
            <a:endParaRPr lang="ar-JO" sz="6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524" y="5445224"/>
            <a:ext cx="1260140" cy="1155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35954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686138"/>
            <a:ext cx="8856984" cy="5055230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وهي المرحلة التي تعيّن القرارات اللازمة لإزالة أسباب الانحرافات عن المعايير. 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هنا نهتم بمعالجة أسباب الانحرافات ومن ثمّ إلى إزالة آثارها لكي لا تتكرّر هذه الانحرافات. 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وينبغي متابعة هذه الإجراءات لضمان ذلك. </a:t>
            </a:r>
            <a:endParaRPr lang="ar-JO" sz="3600" dirty="0" smtClean="0">
              <a:solidFill>
                <a:srgbClr val="00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مرحلة الإجراء التصحيحي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32" y="5153744"/>
            <a:ext cx="118813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71828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686138"/>
            <a:ext cx="8856984" cy="5055230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يمكن تلخيص أهمية الرقابة فيما يلي:</a:t>
            </a:r>
          </a:p>
          <a:p>
            <a:pPr marL="514350" indent="-514350" algn="r" rtl="1">
              <a:buClr>
                <a:srgbClr val="FFFF00"/>
              </a:buClr>
              <a:buSzPct val="100000"/>
              <a:buAutoNum type="arabicParenR"/>
            </a:pPr>
            <a:r>
              <a:rPr lang="ar-JO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عدم وجود نظام رقابة فعال يؤدي لارتفاع التكاليف بشكل كبير</a:t>
            </a:r>
          </a:p>
          <a:p>
            <a:pPr marL="514350" indent="-514350" algn="r" rtl="1">
              <a:buClr>
                <a:srgbClr val="FFFF00"/>
              </a:buClr>
              <a:buSzPct val="100000"/>
              <a:buAutoNum type="arabicParenR"/>
            </a:pPr>
            <a:r>
              <a:rPr lang="ar-JO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الرقابة تعتبر وسيلة تشجيعية للمدراء على تفويض السلطة</a:t>
            </a:r>
          </a:p>
          <a:p>
            <a:pPr marL="514350" indent="-514350" algn="r" rtl="1">
              <a:buClr>
                <a:srgbClr val="FFFF00"/>
              </a:buClr>
              <a:buSzPct val="100000"/>
              <a:buAutoNum type="arabicParenR"/>
            </a:pPr>
            <a:r>
              <a:rPr lang="ar-JO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وسيلة للتأكد من سير العمل والنشاطات </a:t>
            </a:r>
          </a:p>
          <a:p>
            <a:pPr marL="514350" indent="-514350" algn="r" rtl="1">
              <a:buClr>
                <a:srgbClr val="FFFF00"/>
              </a:buClr>
              <a:buSzPct val="100000"/>
              <a:buAutoNum type="arabicParenR"/>
            </a:pPr>
            <a:r>
              <a:rPr lang="ar-JO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ارتباط الرقابة العضوي بعناصر العملية الإدارية وبخاصة </a:t>
            </a:r>
            <a:r>
              <a:rPr lang="ar-JO" sz="3300" u="sng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التخطيط و اتخاذ القرار</a:t>
            </a:r>
          </a:p>
          <a:p>
            <a:pPr marL="0" indent="0" algn="r" rtl="1">
              <a:buNone/>
            </a:pPr>
            <a:endParaRPr lang="ar-JO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ar-JO" sz="3600" b="1" dirty="0" smtClean="0">
              <a:solidFill>
                <a:srgbClr val="00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274638"/>
            <a:ext cx="8568952" cy="1138138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الرقابة الإدارية - أهميتها</a:t>
            </a:r>
            <a:endParaRPr lang="ar-JO" sz="7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301208"/>
            <a:ext cx="1584176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33525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3508" y="1686138"/>
            <a:ext cx="8910990" cy="5055231"/>
          </a:xfrm>
        </p:spPr>
        <p:txBody>
          <a:bodyPr>
            <a:normAutofit/>
          </a:bodyPr>
          <a:lstStyle/>
          <a:p>
            <a:pPr algn="r" rtl="1">
              <a:buClr>
                <a:srgbClr val="FFFF00"/>
              </a:buClr>
              <a:buSzPct val="110000"/>
              <a:buFont typeface="Arial" panose="020B0604020202020204" pitchFamily="34" charset="0"/>
              <a:buChar char="•"/>
            </a:pPr>
            <a:r>
              <a:rPr lang="ar-JO" sz="4400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هناك علاقة عضوية ما بين التخطيط والرقابة</a:t>
            </a:r>
          </a:p>
          <a:p>
            <a:pPr marL="0" indent="0" algn="r" rtl="1">
              <a:buClr>
                <a:srgbClr val="FFFF00"/>
              </a:buClr>
              <a:buSzPct val="110000"/>
              <a:buNone/>
            </a:pPr>
            <a:endParaRPr lang="ar-JO" sz="4400" dirty="0" smtClean="0">
              <a:solidFill>
                <a:srgbClr val="00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Clr>
                <a:srgbClr val="FFFF00"/>
              </a:buClr>
              <a:buSzPct val="110000"/>
              <a:buFont typeface="Arial" panose="020B0604020202020204" pitchFamily="34" charset="0"/>
              <a:buChar char="•"/>
            </a:pPr>
            <a:r>
              <a:rPr lang="ar-JO" sz="4400" dirty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4400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التخطيط عملية سابقة للرقابة ولاحقة له</a:t>
            </a:r>
          </a:p>
          <a:p>
            <a:pPr marL="0" indent="0" algn="r" rtl="1">
              <a:buClr>
                <a:srgbClr val="FFFF00"/>
              </a:buClr>
              <a:buSzPct val="110000"/>
              <a:buNone/>
            </a:pPr>
            <a:endParaRPr lang="ar-JO" sz="4400" dirty="0" smtClean="0">
              <a:solidFill>
                <a:srgbClr val="00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buClr>
                <a:srgbClr val="FFFF00"/>
              </a:buClr>
              <a:buSzPct val="110000"/>
              <a:buFont typeface="Arial" panose="020B0604020202020204" pitchFamily="34" charset="0"/>
              <a:buChar char="•"/>
            </a:pPr>
            <a:r>
              <a:rPr lang="ar-JO" sz="4400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دور التغذية الراجعة </a:t>
            </a:r>
          </a:p>
          <a:p>
            <a:pPr algn="r" rtl="1">
              <a:buClr>
                <a:srgbClr val="FFFF00"/>
              </a:buClr>
              <a:buSzPct val="100000"/>
              <a:buFont typeface="Arial" panose="020B0604020202020204" pitchFamily="34" charset="0"/>
              <a:buChar char="•"/>
            </a:pPr>
            <a:endParaRPr lang="ar-JO" sz="4400" dirty="0">
              <a:solidFill>
                <a:srgbClr val="00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116632"/>
            <a:ext cx="8568952" cy="1178768"/>
          </a:xfrm>
        </p:spPr>
        <p:txBody>
          <a:bodyPr>
            <a:noAutofit/>
          </a:bodyPr>
          <a:lstStyle/>
          <a:p>
            <a:pPr algn="ctr" rtl="1"/>
            <a:r>
              <a:rPr lang="ar-JO" sz="8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الرقابة والتخطيط</a:t>
            </a:r>
            <a:endParaRPr lang="ar-JO" sz="8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540" y="5157192"/>
            <a:ext cx="1188132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63901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3508" y="1686138"/>
            <a:ext cx="8910990" cy="5055231"/>
          </a:xfrm>
        </p:spPr>
        <p:txBody>
          <a:bodyPr>
            <a:normAutofit/>
          </a:bodyPr>
          <a:lstStyle/>
          <a:p>
            <a:pPr algn="r" rtl="1">
              <a:buClr>
                <a:srgbClr val="FFFF00"/>
              </a:buClr>
              <a:buSzPct val="100000"/>
              <a:buFont typeface="Wingdings" panose="05000000000000000000" pitchFamily="2" charset="2"/>
              <a:buChar char="q"/>
            </a:pPr>
            <a:r>
              <a:rPr lang="ar-JO" sz="4400" dirty="0" smtClean="0">
                <a:solidFill>
                  <a:srgbClr val="00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التعرّف على نتائج الأعمال والتغيرات المختلفة</a:t>
            </a:r>
          </a:p>
          <a:p>
            <a:pPr algn="r" rtl="1">
              <a:buClr>
                <a:srgbClr val="FFFF00"/>
              </a:buClr>
              <a:buSzPct val="100000"/>
              <a:buFont typeface="Wingdings" panose="05000000000000000000" pitchFamily="2" charset="2"/>
              <a:buChar char="q"/>
            </a:pPr>
            <a:endParaRPr lang="ar-JO" sz="4400" dirty="0" smtClean="0">
              <a:solidFill>
                <a:srgbClr val="00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Clr>
                <a:srgbClr val="FFFF00"/>
              </a:buClr>
              <a:buSzPct val="100000"/>
              <a:buFont typeface="Wingdings" panose="05000000000000000000" pitchFamily="2" charset="2"/>
              <a:buChar char="q"/>
            </a:pPr>
            <a:r>
              <a:rPr lang="ar-JO" sz="4400" dirty="0" smtClean="0">
                <a:solidFill>
                  <a:srgbClr val="00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وبأقل جهد ووقت ممكن</a:t>
            </a:r>
          </a:p>
          <a:p>
            <a:pPr algn="r" rtl="1">
              <a:buClr>
                <a:srgbClr val="FFFF00"/>
              </a:buClr>
              <a:buSzPct val="100000"/>
              <a:buFont typeface="Wingdings" panose="05000000000000000000" pitchFamily="2" charset="2"/>
              <a:buChar char="q"/>
            </a:pPr>
            <a:endParaRPr lang="ar-JO" sz="4400" dirty="0">
              <a:solidFill>
                <a:srgbClr val="00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Clr>
                <a:srgbClr val="FFFF00"/>
              </a:buClr>
              <a:buSzPct val="100000"/>
              <a:buFont typeface="Wingdings" panose="05000000000000000000" pitchFamily="2" charset="2"/>
              <a:buChar char="q"/>
            </a:pPr>
            <a:r>
              <a:rPr lang="ar-JO" sz="4400" dirty="0" smtClean="0">
                <a:solidFill>
                  <a:srgbClr val="00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بغية اتخاذ القرارات السليمة ذات العلاقة</a:t>
            </a:r>
            <a:endParaRPr lang="ar-JO" sz="4400" dirty="0">
              <a:solidFill>
                <a:srgbClr val="00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08" y="116631"/>
            <a:ext cx="8748972" cy="1281473"/>
          </a:xfrm>
        </p:spPr>
        <p:txBody>
          <a:bodyPr>
            <a:noAutofit/>
          </a:bodyPr>
          <a:lstStyle/>
          <a:p>
            <a:pPr algn="ctr" rtl="1"/>
            <a:r>
              <a:rPr lang="ar-JO" sz="8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الرقابة واتخاذ القرار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373216"/>
            <a:ext cx="1008112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79978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3508" y="1686138"/>
            <a:ext cx="8910990" cy="5055231"/>
          </a:xfrm>
        </p:spPr>
        <p:txBody>
          <a:bodyPr>
            <a:normAutofit fontScale="92500" lnSpcReduction="10000"/>
          </a:bodyPr>
          <a:lstStyle/>
          <a:p>
            <a:pPr marL="914400" indent="-914400" algn="r" rtl="1">
              <a:buClr>
                <a:schemeClr val="bg1"/>
              </a:buClr>
              <a:buSzPct val="100000"/>
              <a:buFont typeface="+mj-lt"/>
              <a:buAutoNum type="arabicPeriod"/>
            </a:pPr>
            <a:r>
              <a:rPr lang="ar-JO" sz="36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الملاءمة</a:t>
            </a:r>
          </a:p>
          <a:p>
            <a:pPr marL="914400" indent="-914400" algn="r" rtl="1">
              <a:buClr>
                <a:schemeClr val="bg1"/>
              </a:buClr>
              <a:buSzPct val="100000"/>
              <a:buFont typeface="+mj-lt"/>
              <a:buAutoNum type="arabicPeriod"/>
            </a:pPr>
            <a:r>
              <a:rPr lang="ar-JO" sz="36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توازن التكلفة مع المردود</a:t>
            </a:r>
          </a:p>
          <a:p>
            <a:pPr marL="914400" indent="-914400" algn="r" rtl="1">
              <a:buClr>
                <a:schemeClr val="bg1"/>
              </a:buClr>
              <a:buSzPct val="100000"/>
              <a:buFont typeface="+mj-lt"/>
              <a:buAutoNum type="arabicPeriod"/>
            </a:pPr>
            <a:r>
              <a:rPr lang="ar-JO" sz="36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الوضوح</a:t>
            </a:r>
          </a:p>
          <a:p>
            <a:pPr marL="914400" indent="-914400" algn="r" rtl="1">
              <a:buClr>
                <a:schemeClr val="bg1"/>
              </a:buClr>
              <a:buSzPct val="100000"/>
              <a:buFont typeface="+mj-lt"/>
              <a:buAutoNum type="arabicPeriod"/>
            </a:pPr>
            <a:r>
              <a:rPr lang="ar-JO" sz="36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المرونة</a:t>
            </a:r>
          </a:p>
          <a:p>
            <a:pPr marL="914400" indent="-914400" algn="r" rtl="1">
              <a:buClr>
                <a:schemeClr val="bg1"/>
              </a:buClr>
              <a:buSzPct val="100000"/>
              <a:buFont typeface="+mj-lt"/>
              <a:buAutoNum type="arabicPeriod"/>
            </a:pPr>
            <a:r>
              <a:rPr lang="ar-JO" sz="36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الفعالية</a:t>
            </a:r>
          </a:p>
          <a:p>
            <a:pPr marL="914400" indent="-914400" algn="r" rtl="1">
              <a:buClr>
                <a:schemeClr val="bg1"/>
              </a:buClr>
              <a:buSzPct val="100000"/>
              <a:buFont typeface="+mj-lt"/>
              <a:buAutoNum type="arabicPeriod"/>
            </a:pPr>
            <a:r>
              <a:rPr lang="ar-JO" sz="36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الدقة والفورية</a:t>
            </a:r>
          </a:p>
          <a:p>
            <a:pPr marL="914400" indent="-914400" algn="r" rtl="1">
              <a:buClr>
                <a:schemeClr val="bg1"/>
              </a:buClr>
              <a:buSzPct val="100000"/>
              <a:buFont typeface="+mj-lt"/>
              <a:buAutoNum type="arabicPeriod"/>
            </a:pPr>
            <a:r>
              <a:rPr lang="ar-JO" sz="36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التعدّدية</a:t>
            </a:r>
          </a:p>
          <a:p>
            <a:pPr marL="914400" indent="-914400" algn="r" rtl="1">
              <a:buClr>
                <a:schemeClr val="bg1"/>
              </a:buClr>
              <a:buSzPct val="100000"/>
              <a:buFont typeface="+mj-lt"/>
              <a:buAutoNum type="arabicPeriod"/>
            </a:pPr>
            <a:r>
              <a:rPr lang="ar-JO" sz="36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اختصار الوقت والجهد</a:t>
            </a:r>
            <a:endParaRPr lang="ar-JO" sz="3600" dirty="0">
              <a:solidFill>
                <a:schemeClr val="accent3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08" y="116631"/>
            <a:ext cx="8748972" cy="1281473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خصائص نظام الرقابة الجيد</a:t>
            </a:r>
            <a:endParaRPr lang="ar-JO" sz="7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540" y="5157192"/>
            <a:ext cx="1188132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39236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55676" y="260648"/>
            <a:ext cx="61722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ar-JO" sz="7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شكرًا لحسن </a:t>
            </a:r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المتابعة</a:t>
            </a:r>
            <a:endParaRPr lang="en-US" sz="72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938590"/>
            <a:ext cx="3240360" cy="2938682"/>
          </a:xfrm>
          <a:noFill/>
        </p:spPr>
      </p:pic>
    </p:spTree>
    <p:extLst>
      <p:ext uri="{BB962C8B-B14F-4D97-AF65-F5344CB8AC3E}">
        <p14:creationId xmlns:p14="http://schemas.microsoft.com/office/powerpoint/2010/main" val="10297621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905000"/>
            <a:ext cx="8784976" cy="4267200"/>
          </a:xfrm>
        </p:spPr>
        <p:txBody>
          <a:bodyPr/>
          <a:lstStyle/>
          <a:p>
            <a:pPr marL="914400" indent="-914400" algn="r" rtl="1">
              <a:buSzPct val="100000"/>
              <a:buFont typeface="+mj-lt"/>
              <a:buAutoNum type="arabicPeriod" startAt="3"/>
            </a:pPr>
            <a:r>
              <a:rPr lang="ar-JO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تكلّم/ي عن نظرية سلم الحاجات لإبراهام ماسلو.</a:t>
            </a:r>
          </a:p>
          <a:p>
            <a:pPr marL="0" indent="0" algn="r" rtl="1">
              <a:buNone/>
            </a:pP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أساس لبقية نظريات الحاجات المفسّرة للتحفيز وفيها وضّح ماسلو 5 حاجات إنسانية مرتبة تصاعديًا وعلى مستوييْن. </a:t>
            </a:r>
          </a:p>
          <a:p>
            <a:pPr marL="914400" indent="-914400" algn="r" rtl="1">
              <a:buFont typeface="+mj-lt"/>
              <a:buAutoNum type="arabicPeriod" startAt="3"/>
            </a:pPr>
            <a:endParaRPr lang="ar-JO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914400" algn="r" rtl="1">
              <a:buSzPct val="100000"/>
              <a:buFont typeface="+mj-lt"/>
              <a:buAutoNum type="arabicPeriod" startAt="4"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ما </a:t>
            </a:r>
            <a:r>
              <a:rPr lang="ar-JO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الفرق بين المشاركة في الأرباح والمشاركة بالمكاسب؟</a:t>
            </a:r>
          </a:p>
          <a:p>
            <a:pPr marL="0" indent="0" algn="ctr" rtl="1">
              <a:buNone/>
            </a:pPr>
            <a:r>
              <a:rPr lang="ar-J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الأولى متعلقة بالأرباح أما الثانية </a:t>
            </a:r>
            <a:r>
              <a:rPr lang="ar-JO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بالوفورات</a:t>
            </a:r>
            <a:r>
              <a:rPr lang="ar-J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وتخفيضات التكلفة</a:t>
            </a:r>
            <a:endParaRPr lang="ar-J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274638"/>
            <a:ext cx="8820472" cy="1020762"/>
          </a:xfrm>
        </p:spPr>
        <p:txBody>
          <a:bodyPr>
            <a:normAutofit/>
          </a:bodyPr>
          <a:lstStyle/>
          <a:p>
            <a:pPr algn="ctr"/>
            <a:r>
              <a:rPr lang="ar-JO" sz="6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أسئلة الباب الرابع: التوجيه والقيادة</a:t>
            </a:r>
            <a:endParaRPr lang="ar-JO" sz="6000" dirty="0"/>
          </a:p>
        </p:txBody>
      </p:sp>
    </p:spTree>
    <p:extLst>
      <p:ext uri="{BB962C8B-B14F-4D97-AF65-F5344CB8AC3E}">
        <p14:creationId xmlns:p14="http://schemas.microsoft.com/office/powerpoint/2010/main" val="2765031533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905000"/>
            <a:ext cx="7606358" cy="4267200"/>
          </a:xfrm>
        </p:spPr>
        <p:txBody>
          <a:bodyPr/>
          <a:lstStyle/>
          <a:p>
            <a:pPr marL="914400" indent="-914400" algn="r" rtl="1">
              <a:buFont typeface="+mj-lt"/>
              <a:buAutoNum type="arabicPeriod" startAt="5"/>
            </a:pPr>
            <a:r>
              <a:rPr lang="ar-J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أي عناصر عملية الاتصال هو الأهم</a:t>
            </a: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؟</a:t>
            </a:r>
          </a:p>
          <a:p>
            <a:pPr marL="0" indent="0" algn="ctr" rtl="1">
              <a:buNone/>
            </a:pPr>
            <a:r>
              <a:rPr lang="ar-JO" sz="4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كلها مهمة ويكمّل بعضها بعضًا</a:t>
            </a:r>
            <a:endParaRPr lang="ar-JO" sz="4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914400" algn="r" rtl="1">
              <a:buFont typeface="+mj-lt"/>
              <a:buAutoNum type="arabicPeriod" startAt="5"/>
            </a:pPr>
            <a:endParaRPr lang="ar-J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914400" algn="r" rtl="1">
              <a:buFont typeface="+mj-lt"/>
              <a:buAutoNum type="arabicPeriod" startAt="5"/>
            </a:pPr>
            <a:endParaRPr lang="ar-J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914400" algn="r" rtl="1">
              <a:buFont typeface="+mj-lt"/>
              <a:buAutoNum type="arabicPeriod" startAt="6"/>
            </a:pPr>
            <a:r>
              <a:rPr lang="ar-J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لماذا يفشل الاتصال في منظمات الأعمال؟</a:t>
            </a:r>
          </a:p>
          <a:p>
            <a:pPr marL="0" indent="0" algn="ctr" rtl="1">
              <a:buNone/>
            </a:pPr>
            <a:r>
              <a:rPr lang="ar-JO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معوقات عملية الاتصال</a:t>
            </a:r>
            <a:endParaRPr lang="ar-JO" sz="4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274638"/>
            <a:ext cx="8568952" cy="1020762"/>
          </a:xfrm>
        </p:spPr>
        <p:txBody>
          <a:bodyPr>
            <a:normAutofit/>
          </a:bodyPr>
          <a:lstStyle/>
          <a:p>
            <a:r>
              <a:rPr lang="ar-JO" sz="6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أسئلة الباب الرابع: التوجيه والقيادة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858113138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01674" y="1628800"/>
            <a:ext cx="8618798" cy="5032804"/>
          </a:xfrm>
        </p:spPr>
        <p:txBody>
          <a:bodyPr>
            <a:noAutofit/>
          </a:bodyPr>
          <a:lstStyle/>
          <a:p>
            <a:pPr algn="ctr" eaLnBrk="0" hangingPunct="0">
              <a:defRPr/>
            </a:pPr>
            <a:r>
              <a:rPr lang="ar-JO" sz="6000" b="1" dirty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</a:t>
            </a:r>
            <a:r>
              <a:rPr lang="ar-JO" sz="6000" b="1" dirty="0" smtClean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الخامس: </a:t>
            </a:r>
            <a:r>
              <a:rPr lang="ar-JO" sz="6000" b="1" dirty="0" smtClean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الرقابة الإدارية</a:t>
            </a:r>
          </a:p>
          <a:p>
            <a:pPr algn="ctr" eaLnBrk="0" hangingPunct="0">
              <a:defRPr/>
            </a:pPr>
            <a:r>
              <a:rPr lang="ar-JO" sz="3600" b="1" dirty="0" smtClean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والمشتمل على فصلين، هما:</a:t>
            </a:r>
          </a:p>
          <a:p>
            <a:pPr algn="ctr" eaLnBrk="0" hangingPunct="0">
              <a:defRPr/>
            </a:pP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الثاني عشر: أساسيات الرقابة</a:t>
            </a:r>
          </a:p>
          <a:p>
            <a:pPr algn="ctr" eaLnBrk="0" hangingPunct="0">
              <a:defRPr/>
            </a:pP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00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الثالث عشر: أساليب الرقابة واستخداماتها</a:t>
            </a: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endParaRPr 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51397" y="116637"/>
            <a:ext cx="6750750" cy="1440160"/>
          </a:xfrm>
        </p:spPr>
        <p:txBody>
          <a:bodyPr/>
          <a:lstStyle/>
          <a:p>
            <a:pPr algn="ctr" rtl="1"/>
            <a:r>
              <a:rPr lang="ar-JO" sz="88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مقدمة في الإدارة</a:t>
            </a:r>
            <a:endParaRPr lang="en-US" sz="88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690" y="4941169"/>
            <a:ext cx="1562014" cy="172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26673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4945" y="836712"/>
            <a:ext cx="8871551" cy="2736304"/>
          </a:xfrm>
        </p:spPr>
        <p:txBody>
          <a:bodyPr/>
          <a:lstStyle/>
          <a:p>
            <a:pPr algn="ctr" eaLnBrk="0" hangingPunct="0">
              <a:defRPr/>
            </a:pPr>
            <a:r>
              <a:rPr lang="ar-JO" sz="5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الفصل الثاني عشر: أساسيات الرقابة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514" y="4941169"/>
            <a:ext cx="1782198" cy="172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06882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28800"/>
            <a:ext cx="8892480" cy="5116016"/>
          </a:xfrm>
        </p:spPr>
        <p:txBody>
          <a:bodyPr>
            <a:normAutofit/>
          </a:bodyPr>
          <a:lstStyle/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8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الرقابة كمفهوم وممارسة</a:t>
            </a:r>
            <a:endParaRPr lang="ar-JO" sz="38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8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التعرّف على مراحل الرقابة  وأهميتها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8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خصائص نظام الرقابة الجيّد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8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مكونات </a:t>
            </a:r>
            <a:r>
              <a:rPr lang="ar-JO" sz="36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نظام الرقابة الجيّد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5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أنواع الرقابة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5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الأمور الواجب اتباعها عند تصميم </a:t>
            </a:r>
            <a:r>
              <a:rPr lang="ar-JO" sz="36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نظام </a:t>
            </a:r>
            <a:r>
              <a:rPr lang="ar-JO" sz="36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جيّد للرقابة</a:t>
            </a:r>
            <a:endParaRPr lang="ar-JO" sz="36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endParaRPr lang="ar-JO" sz="35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ar-JO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1">
              <a:spcBef>
                <a:spcPts val="0"/>
              </a:spcBef>
              <a:spcAft>
                <a:spcPts val="1800"/>
              </a:spcAft>
              <a:buNone/>
            </a:pPr>
            <a:endParaRPr lang="ar-JO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en-US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635" y="332656"/>
            <a:ext cx="6966773" cy="1152128"/>
          </a:xfrm>
        </p:spPr>
        <p:txBody>
          <a:bodyPr>
            <a:noAutofit/>
          </a:bodyPr>
          <a:lstStyle/>
          <a:p>
            <a:pPr algn="ctr" rtl="1">
              <a:spcBef>
                <a:spcPts val="0"/>
              </a:spcBef>
            </a:pPr>
            <a:r>
              <a:rPr lang="ar-JO" altLang="en-US" sz="7200" b="1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الأهداف التعليمية </a:t>
            </a:r>
            <a:endParaRPr lang="en-US" sz="7200" b="1" spc="-25" dirty="0"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12B213B1-D7AC-4CE9-A15F-B7AE82D7F48C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01" y="5568056"/>
            <a:ext cx="1098123" cy="1155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08332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700808"/>
            <a:ext cx="8793166" cy="4968552"/>
          </a:xfrm>
        </p:spPr>
        <p:txBody>
          <a:bodyPr>
            <a:normAutofit/>
          </a:bodyPr>
          <a:lstStyle/>
          <a:p>
            <a:pPr algn="r" rtl="1">
              <a:buClr>
                <a:srgbClr val="FFFF00"/>
              </a:buClr>
              <a:buSzPct val="100000"/>
              <a:buFont typeface="Wingdings" panose="05000000000000000000" pitchFamily="2" charset="2"/>
              <a:buChar char="v"/>
            </a:pPr>
            <a:r>
              <a:rPr lang="ar-J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الرقابة هي </a:t>
            </a:r>
            <a:r>
              <a:rPr lang="en-GB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ar-JO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الإشراف والمراجعة من سلطة إدارية أعلى بقصد معرفة كيفية سير الأعمال والتأكد أن المواد المتاحة تستخدم وفقًا للخطة الموضوعة</a:t>
            </a:r>
            <a:r>
              <a:rPr lang="en-GB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ar-J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ar-JO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هنري فايول</a:t>
            </a:r>
          </a:p>
          <a:p>
            <a:pPr algn="r" rtl="1">
              <a:buClr>
                <a:srgbClr val="FFFF00"/>
              </a:buClr>
              <a:buSzPct val="100000"/>
              <a:buFont typeface="Wingdings" panose="05000000000000000000" pitchFamily="2" charset="2"/>
              <a:buChar char="v"/>
            </a:pPr>
            <a:r>
              <a:rPr lang="ar-JO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الرقابة = عملية شاملة. والرقابة الجيدة تشتمل على:</a:t>
            </a:r>
          </a:p>
          <a:p>
            <a:pPr marL="742950" indent="-742950" algn="r" rtl="1">
              <a:buClr>
                <a:srgbClr val="FFFF00"/>
              </a:buClr>
              <a:buSzPct val="100000"/>
              <a:buAutoNum type="arabicParenR"/>
            </a:pPr>
            <a:r>
              <a:rPr lang="ar-JO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الإشراف والمتابعة                 4) تعيين أسباب الانحرافات</a:t>
            </a:r>
          </a:p>
          <a:p>
            <a:pPr marL="742950" indent="-742950" algn="r" rtl="1">
              <a:buClr>
                <a:srgbClr val="FFFF00"/>
              </a:buClr>
              <a:buSzPct val="100000"/>
              <a:buAutoNum type="arabicParenR"/>
            </a:pPr>
            <a:r>
              <a:rPr lang="ar-JO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تحديد المعايير                      5) اتخاذ الإجراءات اللازمة</a:t>
            </a:r>
          </a:p>
          <a:p>
            <a:pPr marL="742950" indent="-742950" algn="r" rtl="1">
              <a:buClr>
                <a:srgbClr val="FFFF00"/>
              </a:buClr>
              <a:buSzPct val="100000"/>
              <a:buAutoNum type="arabicParenR"/>
            </a:pPr>
            <a:r>
              <a:rPr lang="ar-JO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قياس الأداء                          6) متابعة تنفيذ الإجراءات</a:t>
            </a:r>
          </a:p>
          <a:p>
            <a:pPr marL="742950" indent="-742950" algn="r" rtl="1">
              <a:buClr>
                <a:srgbClr val="FFFF00"/>
              </a:buClr>
              <a:buSzPct val="100000"/>
              <a:buAutoNum type="arabicParenR"/>
            </a:pPr>
            <a:r>
              <a:rPr lang="ar-JO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تحديد مدى الانحرافات (</a:t>
            </a:r>
            <a:r>
              <a:rPr lang="ar-JO" sz="2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إن وجدت</a:t>
            </a:r>
            <a:r>
              <a:rPr lang="ar-JO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28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778098"/>
          </a:xfrm>
        </p:spPr>
        <p:txBody>
          <a:bodyPr>
            <a:noAutofit/>
          </a:bodyPr>
          <a:lstStyle/>
          <a:p>
            <a:pPr algn="ctr" rtl="1"/>
            <a:r>
              <a:rPr lang="ar-JO" sz="6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الرقابة الإدارية: تعريفها</a:t>
            </a:r>
            <a:endParaRPr lang="ar-JO" sz="6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517" y="5301208"/>
            <a:ext cx="1107123" cy="1413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40484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070" y="1628800"/>
            <a:ext cx="9000492" cy="4968552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تتم عملية الرقابة الإدارية على 3 مراحل، هي: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1- مرحلة القياس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4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2- مرحلة المقارنة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4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3- مرحلة القرارات التصحيحية </a:t>
            </a:r>
            <a:endParaRPr lang="ar-JO" sz="4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Wingdings" panose="05000000000000000000" pitchFamily="2" charset="2"/>
              <a:buChar char="Ø"/>
            </a:pPr>
            <a:endParaRPr lang="ar-JO" sz="54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مراحل الرقابة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064283"/>
            <a:ext cx="1467163" cy="1296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11503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686138"/>
            <a:ext cx="8784976" cy="4695191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وفي هذه المرحلة يتم قياس الإنجاز أو الأداء الفعلي.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عملية القياس تتم بالاعتماد على المصادر الآتية:</a:t>
            </a:r>
            <a:endParaRPr lang="ar-JO" sz="3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أ) الملاحظة الشخصية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ب) التقارير والأشكال الإحصائية والبيانية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ج) التقارير الشفوية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د) التقارير المكتوبة</a:t>
            </a:r>
            <a:endParaRPr lang="ar-JO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مرحلة القياس 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445223"/>
            <a:ext cx="1296144" cy="94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68762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1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Student presentation" id="{61936DD2-5F1E-4CE5-AB4B-725D35FC9179}" vid="{60FEA300-D151-4B21-9955-901AC34D04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1957</TotalTime>
  <Words>509</Words>
  <Application>Microsoft Office PowerPoint</Application>
  <PresentationFormat>On-screen Show (4:3)</PresentationFormat>
  <Paragraphs>94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Student presentation</vt:lpstr>
      <vt:lpstr>أسئلة الباب الرابع: التوجيه والقيادة</vt:lpstr>
      <vt:lpstr>أسئلة الباب الرابع: التوجيه والقيادة</vt:lpstr>
      <vt:lpstr>أسئلة الباب الرابع: التوجيه والقيادة</vt:lpstr>
      <vt:lpstr>مقدمة في الإدارة</vt:lpstr>
      <vt:lpstr>الفصل الثاني عشر: أساسيات الرقابة</vt:lpstr>
      <vt:lpstr>الأهداف التعليمية </vt:lpstr>
      <vt:lpstr>الرقابة الإدارية: تعريفها</vt:lpstr>
      <vt:lpstr>مراحل الرقابة</vt:lpstr>
      <vt:lpstr>مرحلة القياس </vt:lpstr>
      <vt:lpstr>مرحلة المقارنة</vt:lpstr>
      <vt:lpstr>مرحلة الإجراء التصحيحي</vt:lpstr>
      <vt:lpstr>الرقابة الإدارية - أهميتها</vt:lpstr>
      <vt:lpstr>الرقابة والتخطيط</vt:lpstr>
      <vt:lpstr>الرقابة واتخاذ القرار</vt:lpstr>
      <vt:lpstr>خصائص نظام الرقابة الجيد</vt:lpstr>
      <vt:lpstr>شكرًا لحسن المتابعة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Haitham Jafar</cp:lastModifiedBy>
  <cp:revision>209</cp:revision>
  <dcterms:created xsi:type="dcterms:W3CDTF">2017-07-08T08:19:39Z</dcterms:created>
  <dcterms:modified xsi:type="dcterms:W3CDTF">2019-03-25T14:17:19Z</dcterms:modified>
</cp:coreProperties>
</file>