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sldIdLst>
    <p:sldId id="383" r:id="rId2"/>
    <p:sldId id="384" r:id="rId3"/>
    <p:sldId id="385" r:id="rId4"/>
    <p:sldId id="386" r:id="rId5"/>
    <p:sldId id="387" r:id="rId6"/>
    <p:sldId id="389" r:id="rId7"/>
    <p:sldId id="407" r:id="rId8"/>
    <p:sldId id="408" r:id="rId9"/>
    <p:sldId id="390" r:id="rId10"/>
    <p:sldId id="391" r:id="rId11"/>
    <p:sldId id="406" r:id="rId12"/>
    <p:sldId id="38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0CCFF"/>
    <a:srgbClr val="006600"/>
    <a:srgbClr val="D99927"/>
    <a:srgbClr val="3D63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49" d="100"/>
          <a:sy n="49" d="100"/>
        </p:scale>
        <p:origin x="-6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61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107" y="5105400"/>
            <a:ext cx="6859786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107" y="1905000"/>
            <a:ext cx="6859786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58688198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5/15/2019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59637980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4338754" y="3480593"/>
            <a:ext cx="6492240" cy="48019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5/15/2019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128" y="277814"/>
            <a:ext cx="6859787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3233" y="274640"/>
            <a:ext cx="1028968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0977551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5/15/2019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87273312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5/15/2019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5102526"/>
            <a:ext cx="6859786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7" y="1905000"/>
            <a:ext cx="6859786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492695917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5/15/2019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32" y="1905000"/>
            <a:ext cx="3315562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2107" y="1905000"/>
            <a:ext cx="3315563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13450960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5/15/2019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88616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8616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2107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148982377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5/15/2019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98359889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5/15/2019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931857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3314242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5/15/2019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3436" y="1905000"/>
            <a:ext cx="4253068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2107" y="3429000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68866132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085908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5/15/2019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09719" y="1884311"/>
            <a:ext cx="4253068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1014" y="3411748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884496681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58287" y="6400801"/>
            <a:ext cx="933137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 defTabSz="914400"/>
              <a:t>5/15/2019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2107" y="6400801"/>
            <a:ext cx="474468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44419" y="6400801"/>
            <a:ext cx="85747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25BA54BD-C84D-46CE-8B72-31BFB26ABA43}" type="slidenum">
              <a:rPr lang="en-US" smtClean="0">
                <a:solidFill>
                  <a:prstClr val="white"/>
                </a:solidFill>
              </a:rPr>
              <a:pPr defTabSz="9144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8" y="1905000"/>
            <a:ext cx="6859786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39409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01674" y="1628800"/>
            <a:ext cx="8618798" cy="5032804"/>
          </a:xfrm>
        </p:spPr>
        <p:txBody>
          <a:bodyPr>
            <a:noAutofit/>
          </a:bodyPr>
          <a:lstStyle/>
          <a:p>
            <a:pPr algn="ctr" eaLnBrk="0" hangingPunct="0">
              <a:defRPr/>
            </a:pPr>
            <a:r>
              <a:rPr lang="ar-JO" sz="6000" b="1" dirty="0">
                <a:solidFill>
                  <a:srgbClr val="FFC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الباب </a:t>
            </a:r>
            <a:r>
              <a:rPr lang="ar-JO" sz="6000" b="1" dirty="0" smtClean="0">
                <a:solidFill>
                  <a:srgbClr val="FFC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</a:t>
            </a:r>
            <a:r>
              <a:rPr lang="ar-LB" sz="6000" b="1" smtClean="0">
                <a:solidFill>
                  <a:srgbClr val="FFC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خامس</a:t>
            </a:r>
            <a:r>
              <a:rPr lang="ar-JO" sz="6000" b="1" smtClean="0">
                <a:solidFill>
                  <a:srgbClr val="FFC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: </a:t>
            </a:r>
            <a:r>
              <a:rPr lang="ar-JO" sz="6000" b="1" dirty="0" smtClean="0">
                <a:solidFill>
                  <a:srgbClr val="FFC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الرقابة الإدارية</a:t>
            </a:r>
          </a:p>
          <a:p>
            <a:pPr algn="ctr" eaLnBrk="0" hangingPunct="0">
              <a:defRPr/>
            </a:pPr>
            <a:r>
              <a:rPr lang="ar-JO" sz="3600" b="1" dirty="0" smtClean="0">
                <a:solidFill>
                  <a:srgbClr val="FFC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والمشتمل على فصلين، هما:</a:t>
            </a:r>
          </a:p>
          <a:p>
            <a:pPr algn="ctr" eaLnBrk="0" hangingPunct="0">
              <a:defRPr/>
            </a:pPr>
            <a:endParaRPr lang="ar-JO" sz="3200" b="1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الفصل الثاني عشر: أساسيات الرقابة</a:t>
            </a:r>
          </a:p>
          <a:p>
            <a:pPr algn="ctr" eaLnBrk="0" hangingPunct="0">
              <a:defRPr/>
            </a:pPr>
            <a:endParaRPr lang="ar-JO" sz="3200" b="1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r>
              <a:rPr lang="ar-JO" sz="3200" b="1" dirty="0" smtClean="0">
                <a:solidFill>
                  <a:srgbClr val="00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الفصل الثالث عشر: أساليب الرقابة واستخداماتها</a:t>
            </a:r>
            <a:endParaRPr lang="ar-JO" sz="3200" b="1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endParaRPr lang="ar-JO" sz="36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51397" y="116637"/>
            <a:ext cx="6750750" cy="1440160"/>
          </a:xfrm>
        </p:spPr>
        <p:txBody>
          <a:bodyPr/>
          <a:lstStyle/>
          <a:p>
            <a:pPr algn="ctr" rtl="1"/>
            <a:r>
              <a:rPr lang="ar-JO" sz="88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مقدمة في الإدارة</a:t>
            </a:r>
            <a:endParaRPr lang="en-US" sz="88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690" y="4941169"/>
            <a:ext cx="1562014" cy="1720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11934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686138"/>
            <a:ext cx="8856984" cy="5055230"/>
          </a:xfrm>
        </p:spPr>
        <p:txBody>
          <a:bodyPr>
            <a:normAutofit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4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الرقابة الصحيحة هي وسيلة لتحقيق: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40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أ) اكتشاف الانحرافات وتصحيحها 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40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ب) استعمال نتائجها كتغذية راجعة لتصويب الخطط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40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ج) تقييم الإنجاز وتنفيذ إجراء الثواب/العقاب الملائم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40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د) تقييم كفاءة منظمة الأعمال بشكل عام</a:t>
            </a:r>
            <a:endParaRPr lang="ar-JO" sz="3200" dirty="0" smtClean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8"/>
            <a:ext cx="7776864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استعمالات نتائج الرقابة</a:t>
            </a:r>
            <a:endParaRPr lang="ar-JO" sz="7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532" y="5153744"/>
            <a:ext cx="118813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71828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3508" y="1686138"/>
            <a:ext cx="8910990" cy="5055231"/>
          </a:xfrm>
        </p:spPr>
        <p:txBody>
          <a:bodyPr>
            <a:normAutofit/>
          </a:bodyPr>
          <a:lstStyle/>
          <a:p>
            <a:pPr marL="914400" indent="-914400" algn="r" rtl="1">
              <a:buClr>
                <a:schemeClr val="bg1"/>
              </a:buClr>
              <a:buSzPct val="100000"/>
              <a:buFont typeface="+mj-lt"/>
              <a:buAutoNum type="arabicPeriod"/>
            </a:pPr>
            <a:r>
              <a:rPr lang="ar-JO" sz="40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حجم المنظمة</a:t>
            </a:r>
          </a:p>
          <a:p>
            <a:pPr marL="914400" indent="-914400" algn="r" rtl="1">
              <a:buClr>
                <a:schemeClr val="bg1"/>
              </a:buClr>
              <a:buSzPct val="100000"/>
              <a:buFont typeface="+mj-lt"/>
              <a:buAutoNum type="arabicPeriod"/>
            </a:pPr>
            <a:r>
              <a:rPr lang="ar-JO" sz="40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موقع الوظيفة أو النشاط في التنظيم</a:t>
            </a:r>
          </a:p>
          <a:p>
            <a:pPr marL="914400" indent="-914400" algn="r" rtl="1">
              <a:buClr>
                <a:schemeClr val="bg1"/>
              </a:buClr>
              <a:buSzPct val="100000"/>
              <a:buFont typeface="+mj-lt"/>
              <a:buAutoNum type="arabicPeriod"/>
            </a:pPr>
            <a:r>
              <a:rPr lang="ar-JO" sz="40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درجة اللامركزية</a:t>
            </a:r>
          </a:p>
          <a:p>
            <a:pPr marL="914400" indent="-914400" algn="r" rtl="1">
              <a:buClr>
                <a:schemeClr val="bg1"/>
              </a:buClr>
              <a:buSzPct val="100000"/>
              <a:buFont typeface="+mj-lt"/>
              <a:buAutoNum type="arabicPeriod"/>
            </a:pPr>
            <a:r>
              <a:rPr lang="ar-JO" sz="40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بيئة التنظيم وثقافته (منسوب الثقة)</a:t>
            </a:r>
          </a:p>
          <a:p>
            <a:pPr marL="914400" indent="-914400" algn="r" rtl="1">
              <a:buClr>
                <a:schemeClr val="bg1"/>
              </a:buClr>
              <a:buSzPct val="100000"/>
              <a:buFont typeface="+mj-lt"/>
              <a:buAutoNum type="arabicPeriod"/>
            </a:pPr>
            <a:r>
              <a:rPr lang="ar-JO" sz="40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أهمية ومحورية النشاط الخاضع للرقابة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508" y="116631"/>
            <a:ext cx="8910990" cy="1569507"/>
          </a:xfrm>
        </p:spPr>
        <p:txBody>
          <a:bodyPr>
            <a:noAutofit/>
          </a:bodyPr>
          <a:lstStyle/>
          <a:p>
            <a:pPr algn="ctr" rtl="1"/>
            <a:r>
              <a:rPr lang="ar-JO" sz="5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العوامل الواجب اعتبارها لتصميم </a:t>
            </a:r>
            <a:br>
              <a:rPr lang="ar-JO" sz="5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JO" sz="5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نظام رقابة فعال</a:t>
            </a:r>
            <a:endParaRPr lang="ar-JO" sz="5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373216"/>
            <a:ext cx="1656184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39236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55676" y="260648"/>
            <a:ext cx="6172200" cy="1143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ar-JO" sz="72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شكرًا لحسن </a:t>
            </a:r>
            <a:r>
              <a:rPr lang="ar-JO" sz="72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المتابعة</a:t>
            </a:r>
            <a:endParaRPr lang="en-US" sz="72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33795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2938590"/>
            <a:ext cx="3240360" cy="2938682"/>
          </a:xfrm>
          <a:noFill/>
        </p:spPr>
      </p:pic>
    </p:spTree>
    <p:extLst>
      <p:ext uri="{BB962C8B-B14F-4D97-AF65-F5344CB8AC3E}">
        <p14:creationId xmlns:p14="http://schemas.microsoft.com/office/powerpoint/2010/main" val="10297621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64945" y="836712"/>
            <a:ext cx="8871551" cy="2736304"/>
          </a:xfrm>
        </p:spPr>
        <p:txBody>
          <a:bodyPr/>
          <a:lstStyle/>
          <a:p>
            <a:pPr algn="ctr" eaLnBrk="0" hangingPunct="0">
              <a:defRPr/>
            </a:pPr>
            <a:r>
              <a:rPr lang="ar-JO" sz="5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الفصل الثاني عشر: أساسيات الرقابة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514" y="4941169"/>
            <a:ext cx="1782198" cy="1720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06882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28800"/>
            <a:ext cx="8892480" cy="5116016"/>
          </a:xfrm>
        </p:spPr>
        <p:txBody>
          <a:bodyPr>
            <a:normAutofit/>
          </a:bodyPr>
          <a:lstStyle/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800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الرقابة كمفهوم وممارسة</a:t>
            </a:r>
            <a:endParaRPr lang="ar-JO" sz="3800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800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التعرّف على مراحل الرقابة  وأهميتها</a:t>
            </a: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800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خصائص نظام الرقابة الجيّد</a:t>
            </a: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800" i="1" u="sng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مكونات </a:t>
            </a:r>
            <a:r>
              <a:rPr lang="ar-JO" sz="3600" i="1" u="sng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نظام الرقابة الجيّد</a:t>
            </a: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500" i="1" u="sng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أنواع الرقابة</a:t>
            </a: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500" i="1" u="sng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الأمور الواجب اتباعها عند تصميم </a:t>
            </a:r>
            <a:r>
              <a:rPr lang="ar-JO" sz="3600" i="1" u="sng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نظام </a:t>
            </a:r>
            <a:r>
              <a:rPr lang="ar-JO" sz="3600" i="1" u="sng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جيّد للرقابة</a:t>
            </a:r>
            <a:endParaRPr lang="ar-JO" sz="3600" i="1" u="sng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endParaRPr lang="ar-JO" sz="3500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AutoNum type="arabicParenR"/>
            </a:pPr>
            <a:endParaRPr lang="ar-JO" sz="3500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rtl="1">
              <a:spcBef>
                <a:spcPts val="0"/>
              </a:spcBef>
              <a:spcAft>
                <a:spcPts val="1800"/>
              </a:spcAft>
              <a:buNone/>
            </a:pPr>
            <a:endParaRPr lang="ar-JO" sz="3500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AutoNum type="arabicParenR"/>
            </a:pPr>
            <a:endParaRPr lang="en-US" sz="3500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7635" y="332656"/>
            <a:ext cx="6966773" cy="1152128"/>
          </a:xfrm>
        </p:spPr>
        <p:txBody>
          <a:bodyPr>
            <a:noAutofit/>
          </a:bodyPr>
          <a:lstStyle/>
          <a:p>
            <a:pPr algn="ctr" rtl="1">
              <a:spcBef>
                <a:spcPts val="0"/>
              </a:spcBef>
            </a:pPr>
            <a:r>
              <a:rPr lang="ar-JO" altLang="en-US" sz="7200" b="1" spc="-25" dirty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الأهداف التعليمية </a:t>
            </a:r>
            <a:endParaRPr lang="en-US" sz="7200" b="1" spc="-25" dirty="0"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12B213B1-D7AC-4CE9-A15F-B7AE82D7F48C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01" y="5568056"/>
            <a:ext cx="1098123" cy="1155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08332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700808"/>
            <a:ext cx="9036496" cy="4968552"/>
          </a:xfrm>
        </p:spPr>
        <p:txBody>
          <a:bodyPr>
            <a:normAutofit/>
          </a:bodyPr>
          <a:lstStyle/>
          <a:p>
            <a:pPr algn="r" rtl="1">
              <a:buClr>
                <a:srgbClr val="FFFF00"/>
              </a:buClr>
              <a:buSzPct val="100000"/>
              <a:buFont typeface="Wingdings" panose="05000000000000000000" pitchFamily="2" charset="2"/>
              <a:buChar char="q"/>
            </a:pPr>
            <a:r>
              <a:rPr lang="ar-J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تحديد الهدف من عملية الرقابة</a:t>
            </a:r>
          </a:p>
          <a:p>
            <a:pPr algn="r" rtl="1">
              <a:buClr>
                <a:srgbClr val="FFFF00"/>
              </a:buClr>
              <a:buSzPct val="100000"/>
              <a:buFont typeface="Wingdings" panose="05000000000000000000" pitchFamily="2" charset="2"/>
              <a:buChar char="q"/>
            </a:pPr>
            <a:r>
              <a:rPr lang="ar-JO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4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تحديد المعيار/المؤشر المستخدم في عملية الرقابة</a:t>
            </a:r>
          </a:p>
          <a:p>
            <a:pPr algn="r" rtl="1">
              <a:buClr>
                <a:srgbClr val="FFFF00"/>
              </a:buClr>
              <a:buSzPct val="100000"/>
              <a:buFont typeface="Wingdings" panose="05000000000000000000" pitchFamily="2" charset="2"/>
              <a:buChar char="q"/>
            </a:pPr>
            <a:r>
              <a:rPr lang="ar-JO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تعيين نظام </a:t>
            </a:r>
            <a:r>
              <a:rPr lang="ar-JO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للتبليغ</a:t>
            </a:r>
          </a:p>
          <a:p>
            <a:pPr algn="r" rtl="1">
              <a:buClr>
                <a:srgbClr val="FFFF00"/>
              </a:buClr>
              <a:buSzPct val="100000"/>
              <a:buFont typeface="Wingdings" panose="05000000000000000000" pitchFamily="2" charset="2"/>
              <a:buChar char="q"/>
            </a:pPr>
            <a:r>
              <a:rPr lang="ar-J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تحديد اساليب ووسائل الرقابة التي سيتم </a:t>
            </a:r>
            <a:r>
              <a:rPr lang="ar-JO" sz="4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استخدامها</a:t>
            </a:r>
          </a:p>
          <a:p>
            <a:pPr algn="r" rtl="1">
              <a:buClr>
                <a:srgbClr val="FFFF00"/>
              </a:buClr>
              <a:buSzPct val="100000"/>
              <a:buFont typeface="Wingdings" panose="05000000000000000000" pitchFamily="2" charset="2"/>
              <a:buChar char="q"/>
            </a:pPr>
            <a:r>
              <a:rPr lang="ar-J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تحديد أنواع الرقابة التي سيتم استعمالها...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4517" y="116632"/>
            <a:ext cx="8676153" cy="1224136"/>
          </a:xfrm>
        </p:spPr>
        <p:txBody>
          <a:bodyPr>
            <a:noAutofit/>
          </a:bodyPr>
          <a:lstStyle/>
          <a:p>
            <a:pPr algn="ctr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</a:pPr>
            <a:r>
              <a:rPr lang="ar-JO" sz="60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مكونات نظام الرقابة الجيّد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517" y="5373216"/>
            <a:ext cx="1755195" cy="119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40484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2070" y="1628800"/>
            <a:ext cx="9000492" cy="4968552"/>
          </a:xfrm>
        </p:spPr>
        <p:txBody>
          <a:bodyPr>
            <a:normAutofit lnSpcReduction="10000"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4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للرقابة أنواع متعدّدة نسبةً إلى نوع المعيار الذي تصنّف بموجبه، وهناك </a:t>
            </a:r>
            <a:r>
              <a:rPr lang="ar-JO" sz="4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ar-JO" sz="4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4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من هذه المعايير وهي: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40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1- الرقابة من حيث الزمن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40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40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2- الرقابة من حيث التنظيم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40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40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3- الرقابة من حيث المصدر</a:t>
            </a:r>
            <a:endParaRPr lang="ar-JO" sz="40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Wingdings" panose="05000000000000000000" pitchFamily="2" charset="2"/>
              <a:buChar char="Ø"/>
            </a:pPr>
            <a:endParaRPr lang="ar-JO" sz="54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188640"/>
            <a:ext cx="8190910" cy="1106760"/>
          </a:xfrm>
        </p:spPr>
        <p:txBody>
          <a:bodyPr>
            <a:noAutofit/>
          </a:bodyPr>
          <a:lstStyle/>
          <a:p>
            <a:pPr algn="ctr" rtl="1"/>
            <a:r>
              <a:rPr lang="ar-JO" sz="8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أنواع الرقابة الإدارية</a:t>
            </a:r>
            <a:endParaRPr lang="ar-JO" sz="8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064283"/>
            <a:ext cx="1467163" cy="1296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115039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686138"/>
            <a:ext cx="8784976" cy="4695191"/>
          </a:xfrm>
        </p:spPr>
        <p:txBody>
          <a:bodyPr>
            <a:normAutofit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وتصنّف إلى كل من: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5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رقابة وقائية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5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رقابة علاجية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5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رقابة متزامنة مع العمل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274638"/>
            <a:ext cx="8640960" cy="1138138"/>
          </a:xfrm>
        </p:spPr>
        <p:txBody>
          <a:bodyPr>
            <a:noAutofit/>
          </a:bodyPr>
          <a:lstStyle/>
          <a:p>
            <a:pPr algn="ctr" rtl="1"/>
            <a:r>
              <a:rPr lang="ar-JO" sz="80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الرقابة من حيث </a:t>
            </a:r>
            <a:r>
              <a:rPr lang="ar-JO" sz="80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الزمن</a:t>
            </a:r>
            <a:endParaRPr lang="ar-JO" sz="80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445223"/>
            <a:ext cx="1296144" cy="94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68762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686138"/>
            <a:ext cx="8784976" cy="4695191"/>
          </a:xfrm>
        </p:spPr>
        <p:txBody>
          <a:bodyPr>
            <a:normAutofit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وتصنّف إلى الأنواع التالية: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5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رقابة فجائية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5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رقابة دورية/منتظمة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5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رقابة مستمرة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274638"/>
            <a:ext cx="8640960" cy="1138138"/>
          </a:xfrm>
        </p:spPr>
        <p:txBody>
          <a:bodyPr>
            <a:noAutofit/>
          </a:bodyPr>
          <a:lstStyle/>
          <a:p>
            <a:pPr algn="ctr" rtl="1"/>
            <a:r>
              <a:rPr lang="ar-JO" sz="80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الرقابة من </a:t>
            </a:r>
            <a:r>
              <a:rPr lang="ar-JO" sz="80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حيث التنظيم</a:t>
            </a:r>
            <a:endParaRPr lang="ar-JO" sz="80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445223"/>
            <a:ext cx="1296144" cy="94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56753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686138"/>
            <a:ext cx="8784976" cy="4695191"/>
          </a:xfrm>
        </p:spPr>
        <p:txBody>
          <a:bodyPr>
            <a:normAutofit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وهي على نوعيْن: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6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رقابة داخلية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6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رقابة خارجية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274638"/>
            <a:ext cx="8640960" cy="1138138"/>
          </a:xfrm>
        </p:spPr>
        <p:txBody>
          <a:bodyPr>
            <a:noAutofit/>
          </a:bodyPr>
          <a:lstStyle/>
          <a:p>
            <a:pPr algn="ctr" rtl="1"/>
            <a:r>
              <a:rPr lang="ar-JO" sz="80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الرقابة من حيث </a:t>
            </a:r>
            <a:r>
              <a:rPr lang="ar-JO" sz="80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المصدر</a:t>
            </a:r>
            <a:endParaRPr lang="ar-JO" sz="80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445223"/>
            <a:ext cx="1296144" cy="94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90054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7504" y="1340768"/>
            <a:ext cx="8856984" cy="5260032"/>
          </a:xfrm>
        </p:spPr>
        <p:txBody>
          <a:bodyPr>
            <a:normAutofit/>
          </a:bodyPr>
          <a:lstStyle/>
          <a:p>
            <a:pPr algn="r"/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r" rtl="1">
              <a:buFont typeface="Wingdings" panose="05000000000000000000" pitchFamily="2" charset="2"/>
              <a:buChar char="v"/>
            </a:pPr>
            <a:r>
              <a:rPr lang="ar-JO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أسباب مردّها إلى المعيار </a:t>
            </a:r>
            <a:r>
              <a:rPr lang="ar-JO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(غير ملائم، صعب للغاية)</a:t>
            </a:r>
          </a:p>
          <a:p>
            <a:pPr algn="r" rtl="1"/>
            <a:endParaRPr lang="ar-JO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r" rtl="1">
              <a:buFont typeface="Wingdings" panose="05000000000000000000" pitchFamily="2" charset="2"/>
              <a:buChar char="v"/>
            </a:pPr>
            <a:r>
              <a:rPr lang="ar-J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أسباب مردّها إلى المنفّذين </a:t>
            </a:r>
            <a:r>
              <a:rPr lang="ar-JO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(نقص في المهارات أو في الحافزيّة)</a:t>
            </a:r>
          </a:p>
          <a:p>
            <a:pPr algn="r" rtl="1"/>
            <a:endParaRPr lang="ar-JO" sz="36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r" rtl="1">
              <a:buFont typeface="Wingdings" panose="05000000000000000000" pitchFamily="2" charset="2"/>
              <a:buChar char="v"/>
            </a:pPr>
            <a:r>
              <a:rPr lang="ar-JO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أسباب أخرى </a:t>
            </a:r>
            <a:r>
              <a:rPr lang="ar-JO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(عوامل خارجية كركود في الاقتصاد </a:t>
            </a:r>
            <a:r>
              <a:rPr lang="ar-J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أو </a:t>
            </a:r>
            <a:r>
              <a:rPr lang="ar-JO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تغيّر فجائي في التشريعات والقوانين)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8856984" cy="1152128"/>
          </a:xfrm>
        </p:spPr>
        <p:txBody>
          <a:bodyPr>
            <a:noAutofit/>
          </a:bodyPr>
          <a:lstStyle/>
          <a:p>
            <a:pPr algn="ctr" rtl="1"/>
            <a:r>
              <a:rPr lang="ar-JO" sz="6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أسباب الانحرافات وكيفية علاجها</a:t>
            </a:r>
            <a:endParaRPr lang="ar-JO" sz="6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524" y="5445224"/>
            <a:ext cx="1260140" cy="1155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35954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udent presentation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7GrungeTex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Student presentation" id="{61936DD2-5F1E-4CE5-AB4B-725D35FC9179}" vid="{60FEA300-D151-4B21-9955-901AC34D046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1990</TotalTime>
  <Words>297</Words>
  <Application>Microsoft Office PowerPoint</Application>
  <PresentationFormat>On-screen Show (4:3)</PresentationFormat>
  <Paragraphs>67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Student presentation</vt:lpstr>
      <vt:lpstr>مقدمة في الإدارة</vt:lpstr>
      <vt:lpstr>الفصل الثاني عشر: أساسيات الرقابة</vt:lpstr>
      <vt:lpstr>الأهداف التعليمية </vt:lpstr>
      <vt:lpstr>مكونات نظام الرقابة الجيّد</vt:lpstr>
      <vt:lpstr>أنواع الرقابة الإدارية</vt:lpstr>
      <vt:lpstr>الرقابة من حيث الزمن</vt:lpstr>
      <vt:lpstr>الرقابة من حيث التنظيم</vt:lpstr>
      <vt:lpstr>الرقابة من حيث المصدر</vt:lpstr>
      <vt:lpstr>أسباب الانحرافات وكيفية علاجها</vt:lpstr>
      <vt:lpstr>استعمالات نتائج الرقابة</vt:lpstr>
      <vt:lpstr>العوامل الواجب اعتبارها لتصميم  نظام رقابة فعال</vt:lpstr>
      <vt:lpstr>شكرًا لحسن المتابعة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Philad</cp:lastModifiedBy>
  <cp:revision>214</cp:revision>
  <dcterms:created xsi:type="dcterms:W3CDTF">2017-07-08T08:19:39Z</dcterms:created>
  <dcterms:modified xsi:type="dcterms:W3CDTF">2019-05-15T07:12:40Z</dcterms:modified>
</cp:coreProperties>
</file>