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83" r:id="rId2"/>
    <p:sldId id="384" r:id="rId3"/>
    <p:sldId id="385" r:id="rId4"/>
    <p:sldId id="386" r:id="rId5"/>
    <p:sldId id="406" r:id="rId6"/>
    <p:sldId id="391" r:id="rId7"/>
    <p:sldId id="414" r:id="rId8"/>
    <p:sldId id="407" r:id="rId9"/>
    <p:sldId id="408" r:id="rId10"/>
    <p:sldId id="409" r:id="rId11"/>
    <p:sldId id="412" r:id="rId12"/>
    <p:sldId id="413" r:id="rId13"/>
    <p:sldId id="410" r:id="rId14"/>
    <p:sldId id="416" r:id="rId15"/>
    <p:sldId id="417" r:id="rId16"/>
    <p:sldId id="418" r:id="rId17"/>
    <p:sldId id="419" r:id="rId18"/>
    <p:sldId id="420" r:id="rId19"/>
    <p:sldId id="421" r:id="rId20"/>
    <p:sldId id="422" r:id="rId21"/>
    <p:sldId id="38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CCFF"/>
    <a:srgbClr val="006600"/>
    <a:srgbClr val="D99927"/>
    <a:srgbClr val="3D63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5/21/2019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5/21/2019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ar-JO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B0A49-B884-478B-A615-B59E7F2D5BC7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97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B3886-1668-4778-B5BA-6E7AD81B30EB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53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5/21/2019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5/21/2019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5/21/2019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5/21/2019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5/21/2019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5/21/2019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5/21/2019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5/21/2019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5/21/2019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01674" y="1628800"/>
            <a:ext cx="8618798" cy="5032804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6000" b="1" dirty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</a:t>
            </a:r>
            <a:r>
              <a:rPr lang="ar-JO" sz="60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الخامس: الرقابة الإدارية</a:t>
            </a:r>
          </a:p>
          <a:p>
            <a:pPr algn="ctr" eaLnBrk="0" hangingPunct="0">
              <a:defRPr/>
            </a:pPr>
            <a:r>
              <a:rPr lang="ar-JO" sz="36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والمشتمل على فصلين، هما: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الثاني عشر: أساسيات الرقابة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00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الثالث عشر: أساليب الرقابة واستخداماتها</a:t>
            </a: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51397" y="116637"/>
            <a:ext cx="6750750" cy="1440160"/>
          </a:xfrm>
        </p:spPr>
        <p:txBody>
          <a:bodyPr/>
          <a:lstStyle/>
          <a:p>
            <a:pPr algn="ctr" rtl="1"/>
            <a:r>
              <a:rPr lang="ar-JO" sz="88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</a:t>
            </a:r>
            <a:endParaRPr lang="en-US" sz="88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90" y="4941169"/>
            <a:ext cx="1562014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11934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844824"/>
            <a:ext cx="8856984" cy="5445968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تعتمد الأساليب الكمية على التحليلات والنسب المالية ومعدلات دوران المخزون من السلع لتنفيذ عملية الرقابة، ومن أمثلتها: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أ) بطاقة الجرد المستمر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ب) الموازنات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282154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الأساليب الكمية</a:t>
            </a:r>
            <a:endParaRPr lang="ar-JO" sz="8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157192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410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8529" name="Group 9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981897"/>
              </p:ext>
            </p:extLst>
          </p:nvPr>
        </p:nvGraphicFramePr>
        <p:xfrm>
          <a:off x="251519" y="260648"/>
          <a:ext cx="8712969" cy="6192688"/>
        </p:xfrm>
        <a:graphic>
          <a:graphicData uri="http://schemas.openxmlformats.org/drawingml/2006/table">
            <a:tbl>
              <a:tblPr rtl="1"/>
              <a:tblGrid>
                <a:gridCol w="1245430"/>
                <a:gridCol w="1243749"/>
                <a:gridCol w="1245431"/>
                <a:gridCol w="1243749"/>
                <a:gridCol w="1245430"/>
                <a:gridCol w="1243749"/>
                <a:gridCol w="1245431"/>
              </a:tblGrid>
              <a:tr h="2387700">
                <a:tc gridSpan="7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ar-JO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بطاقة </a:t>
                      </a:r>
                      <a:r>
                        <a:rPr kumimoji="0" lang="ar-JO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جرد مستمر</a:t>
                      </a:r>
                      <a:endParaRPr kumimoji="0" lang="ar-JO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الصنف ....................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رمز الصنف ........الحد الأدنى ........... نقطة اعادة الطلب ..............................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الحجم الأمثل للشراء والتخزين ............  موقع الصنف في المستودعات.................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14172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الرصيد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(وحدات)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الداخل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(وحدات)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الخارج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(وحدات)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سعر الوحدة / دينار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التاريخ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ملاحظات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التوقيع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7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3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1539" name="Group 3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28642811"/>
              </p:ext>
            </p:extLst>
          </p:nvPr>
        </p:nvGraphicFramePr>
        <p:xfrm>
          <a:off x="251518" y="620688"/>
          <a:ext cx="8712970" cy="5760640"/>
        </p:xfrm>
        <a:graphic>
          <a:graphicData uri="http://schemas.openxmlformats.org/drawingml/2006/table">
            <a:tbl>
              <a:tblPr rtl="1"/>
              <a:tblGrid>
                <a:gridCol w="1742594"/>
                <a:gridCol w="1742594"/>
                <a:gridCol w="1742594"/>
                <a:gridCol w="1742594"/>
                <a:gridCol w="1742594"/>
              </a:tblGrid>
              <a:tr h="160439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البيان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ارقام الموازنة للفترة من ... إلى ....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أرقام الميزانية الفعلية للفترة نفسها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الانحراف </a:t>
                      </a:r>
                      <a:r>
                        <a:rPr kumimoji="0" lang="ar-JO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ومظاهره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ملاحظات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62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ar-JO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بنود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JO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الميزانية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94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771775" y="692150"/>
            <a:ext cx="3816350" cy="3816350"/>
          </a:xfrm>
          <a:prstGeom prst="irregularSeal1">
            <a:avLst/>
          </a:prstGeom>
          <a:solidFill>
            <a:srgbClr val="00B0F0"/>
          </a:solidFill>
          <a:ln w="38100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sz="4000" b="1" dirty="0">
                <a:ea typeface="AL-Mohanad Bold"/>
                <a:cs typeface="AL-Mohanad Bold"/>
              </a:rPr>
              <a:t>مجالات استخدام</a:t>
            </a:r>
          </a:p>
          <a:p>
            <a:pPr algn="ctr" eaLnBrk="1" hangingPunct="1"/>
            <a:r>
              <a:rPr lang="ar-SA" sz="4000" b="1" dirty="0">
                <a:ea typeface="AL-Mohanad Bold"/>
                <a:cs typeface="AL-Mohanad Bold"/>
              </a:rPr>
              <a:t>الرقابة</a:t>
            </a:r>
            <a:endParaRPr lang="en-US" sz="4000" b="1" dirty="0">
              <a:ea typeface="AL-Mohanad Bold"/>
              <a:cs typeface="AL-Mohanad Bold"/>
            </a:endParaRPr>
          </a:p>
        </p:txBody>
      </p:sp>
      <p:sp>
        <p:nvSpPr>
          <p:cNvPr id="5" name="PubCross"/>
          <p:cNvSpPr>
            <a:spLocks noEditPoints="1" noChangeArrowheads="1"/>
          </p:cNvSpPr>
          <p:nvPr/>
        </p:nvSpPr>
        <p:spPr bwMode="auto">
          <a:xfrm>
            <a:off x="6072188" y="620713"/>
            <a:ext cx="3071812" cy="1828800"/>
          </a:xfrm>
          <a:custGeom>
            <a:avLst/>
            <a:gdLst>
              <a:gd name="G0" fmla="+- 0 0 0"/>
              <a:gd name="G1" fmla="+- 5400 0 0"/>
              <a:gd name="G2" fmla="+- 21600 0 5400"/>
              <a:gd name="G3" fmla="+- 5400 0 0"/>
              <a:gd name="G4" fmla="+- 21600 0 5400"/>
              <a:gd name="T0" fmla="*/ 10800 w 21600"/>
              <a:gd name="T1" fmla="*/ 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G1 w 21600"/>
              <a:gd name="T9" fmla="*/ G3 h 21600"/>
              <a:gd name="T10" fmla="*/ G2 w 21600"/>
              <a:gd name="T11" fmla="*/ G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5400" y="0"/>
                </a:moveTo>
                <a:lnTo>
                  <a:pt x="5400" y="5400"/>
                </a:lnTo>
                <a:lnTo>
                  <a:pt x="0" y="5400"/>
                </a:lnTo>
                <a:lnTo>
                  <a:pt x="0" y="16200"/>
                </a:lnTo>
                <a:lnTo>
                  <a:pt x="5400" y="16200"/>
                </a:lnTo>
                <a:lnTo>
                  <a:pt x="5400" y="21600"/>
                </a:lnTo>
                <a:lnTo>
                  <a:pt x="16200" y="21600"/>
                </a:lnTo>
                <a:lnTo>
                  <a:pt x="16200" y="16200"/>
                </a:lnTo>
                <a:lnTo>
                  <a:pt x="21600" y="16200"/>
                </a:lnTo>
                <a:lnTo>
                  <a:pt x="21600" y="5400"/>
                </a:lnTo>
                <a:lnTo>
                  <a:pt x="16200" y="5400"/>
                </a:lnTo>
                <a:lnTo>
                  <a:pt x="16200" y="0"/>
                </a:lnTo>
                <a:close/>
              </a:path>
            </a:pathLst>
          </a:custGeom>
          <a:solidFill>
            <a:srgbClr val="66FFFF"/>
          </a:solidFill>
          <a:ln w="38100">
            <a:solidFill>
              <a:srgbClr val="333333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r>
              <a:rPr lang="ar-SA" sz="4800" b="1" dirty="0">
                <a:ea typeface="AL-Mohanad Bold"/>
                <a:cs typeface="AL-Mohanad Bold"/>
              </a:rPr>
              <a:t>الإنتاج</a:t>
            </a:r>
            <a:endParaRPr lang="en-US" sz="4800" b="1" dirty="0">
              <a:ea typeface="AL-Mohanad Bold"/>
              <a:cs typeface="AL-Mohanad Bold"/>
            </a:endParaRPr>
          </a:p>
        </p:txBody>
      </p:sp>
      <p:sp>
        <p:nvSpPr>
          <p:cNvPr id="6" name="PubCross"/>
          <p:cNvSpPr>
            <a:spLocks noEditPoints="1" noChangeArrowheads="1"/>
          </p:cNvSpPr>
          <p:nvPr/>
        </p:nvSpPr>
        <p:spPr bwMode="auto">
          <a:xfrm>
            <a:off x="142875" y="765175"/>
            <a:ext cx="2771775" cy="1828800"/>
          </a:xfrm>
          <a:custGeom>
            <a:avLst/>
            <a:gdLst>
              <a:gd name="G0" fmla="+- 0 0 0"/>
              <a:gd name="G1" fmla="+- 5400 0 0"/>
              <a:gd name="G2" fmla="+- 21600 0 5400"/>
              <a:gd name="G3" fmla="+- 5400 0 0"/>
              <a:gd name="G4" fmla="+- 21600 0 5400"/>
              <a:gd name="T0" fmla="*/ 10800 w 21600"/>
              <a:gd name="T1" fmla="*/ 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G1 w 21600"/>
              <a:gd name="T9" fmla="*/ G3 h 21600"/>
              <a:gd name="T10" fmla="*/ G2 w 21600"/>
              <a:gd name="T11" fmla="*/ G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5400" y="0"/>
                </a:moveTo>
                <a:lnTo>
                  <a:pt x="5400" y="5400"/>
                </a:lnTo>
                <a:lnTo>
                  <a:pt x="0" y="5400"/>
                </a:lnTo>
                <a:lnTo>
                  <a:pt x="0" y="16200"/>
                </a:lnTo>
                <a:lnTo>
                  <a:pt x="5400" y="16200"/>
                </a:lnTo>
                <a:lnTo>
                  <a:pt x="5400" y="21600"/>
                </a:lnTo>
                <a:lnTo>
                  <a:pt x="16200" y="21600"/>
                </a:lnTo>
                <a:lnTo>
                  <a:pt x="16200" y="16200"/>
                </a:lnTo>
                <a:lnTo>
                  <a:pt x="21600" y="16200"/>
                </a:lnTo>
                <a:lnTo>
                  <a:pt x="21600" y="5400"/>
                </a:lnTo>
                <a:lnTo>
                  <a:pt x="16200" y="5400"/>
                </a:lnTo>
                <a:lnTo>
                  <a:pt x="16200" y="0"/>
                </a:lnTo>
                <a:close/>
              </a:path>
            </a:pathLst>
          </a:cu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rgbClr val="333333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r>
              <a:rPr lang="ar-SA" sz="4000" b="1" dirty="0">
                <a:ea typeface="AL-Mohanad Bold"/>
                <a:cs typeface="AL-Mohanad Bold"/>
              </a:rPr>
              <a:t>الرقابة</a:t>
            </a:r>
          </a:p>
          <a:p>
            <a:pPr algn="ctr">
              <a:defRPr/>
            </a:pPr>
            <a:r>
              <a:rPr lang="ar-SA" sz="4000" b="1" dirty="0">
                <a:ea typeface="AL-Mohanad Bold"/>
                <a:cs typeface="AL-Mohanad Bold"/>
              </a:rPr>
              <a:t>المالية</a:t>
            </a:r>
            <a:endParaRPr lang="en-US" sz="4000" b="1" dirty="0">
              <a:ea typeface="AL-Mohanad Bold"/>
              <a:cs typeface="AL-Mohanad Bold"/>
            </a:endParaRPr>
          </a:p>
        </p:txBody>
      </p:sp>
      <p:sp>
        <p:nvSpPr>
          <p:cNvPr id="7" name="PubCross"/>
          <p:cNvSpPr>
            <a:spLocks noEditPoints="1" noChangeArrowheads="1"/>
          </p:cNvSpPr>
          <p:nvPr/>
        </p:nvSpPr>
        <p:spPr bwMode="auto">
          <a:xfrm>
            <a:off x="5286375" y="2924175"/>
            <a:ext cx="3714750" cy="2290763"/>
          </a:xfrm>
          <a:custGeom>
            <a:avLst/>
            <a:gdLst>
              <a:gd name="G0" fmla="+- 0 0 0"/>
              <a:gd name="G1" fmla="+- 5400 0 0"/>
              <a:gd name="G2" fmla="+- 21600 0 5400"/>
              <a:gd name="G3" fmla="+- 5400 0 0"/>
              <a:gd name="G4" fmla="+- 21600 0 5400"/>
              <a:gd name="T0" fmla="*/ 10800 w 21600"/>
              <a:gd name="T1" fmla="*/ 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G1 w 21600"/>
              <a:gd name="T9" fmla="*/ G3 h 21600"/>
              <a:gd name="T10" fmla="*/ G2 w 21600"/>
              <a:gd name="T11" fmla="*/ G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5400" y="0"/>
                </a:moveTo>
                <a:lnTo>
                  <a:pt x="5400" y="5400"/>
                </a:lnTo>
                <a:lnTo>
                  <a:pt x="0" y="5400"/>
                </a:lnTo>
                <a:lnTo>
                  <a:pt x="0" y="16200"/>
                </a:lnTo>
                <a:lnTo>
                  <a:pt x="5400" y="16200"/>
                </a:lnTo>
                <a:lnTo>
                  <a:pt x="5400" y="21600"/>
                </a:lnTo>
                <a:lnTo>
                  <a:pt x="16200" y="21600"/>
                </a:lnTo>
                <a:lnTo>
                  <a:pt x="16200" y="16200"/>
                </a:lnTo>
                <a:lnTo>
                  <a:pt x="21600" y="16200"/>
                </a:lnTo>
                <a:lnTo>
                  <a:pt x="21600" y="5400"/>
                </a:lnTo>
                <a:lnTo>
                  <a:pt x="16200" y="5400"/>
                </a:lnTo>
                <a:lnTo>
                  <a:pt x="16200" y="0"/>
                </a:lnTo>
                <a:close/>
              </a:path>
            </a:pathLst>
          </a:custGeom>
          <a:gradFill flip="none" rotWithShape="1">
            <a:gsLst>
              <a:gs pos="0">
                <a:srgbClr val="66FF33">
                  <a:tint val="66000"/>
                  <a:satMod val="160000"/>
                </a:srgbClr>
              </a:gs>
              <a:gs pos="50000">
                <a:srgbClr val="66FF33">
                  <a:tint val="44500"/>
                  <a:satMod val="160000"/>
                </a:srgbClr>
              </a:gs>
              <a:gs pos="100000">
                <a:srgbClr val="66FF33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rgbClr val="333333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ar-SA" sz="4400" b="1" dirty="0">
                <a:ea typeface="AL-Mohanad Bold"/>
                <a:cs typeface="AL-Mohanad Bold"/>
              </a:rPr>
              <a:t>التسويق</a:t>
            </a:r>
            <a:endParaRPr lang="en-US" sz="4400" b="1" dirty="0">
              <a:ea typeface="AL-Mohanad Bold"/>
              <a:cs typeface="AL-Mohanad Bold"/>
            </a:endParaRPr>
          </a:p>
        </p:txBody>
      </p:sp>
      <p:sp>
        <p:nvSpPr>
          <p:cNvPr id="8" name="PubCross"/>
          <p:cNvSpPr>
            <a:spLocks noEditPoints="1" noChangeArrowheads="1"/>
          </p:cNvSpPr>
          <p:nvPr/>
        </p:nvSpPr>
        <p:spPr bwMode="auto">
          <a:xfrm>
            <a:off x="395288" y="3214688"/>
            <a:ext cx="3176587" cy="2143125"/>
          </a:xfrm>
          <a:custGeom>
            <a:avLst/>
            <a:gdLst>
              <a:gd name="G0" fmla="+- 0 0 0"/>
              <a:gd name="G1" fmla="+- 5400 0 0"/>
              <a:gd name="G2" fmla="+- 21600 0 5400"/>
              <a:gd name="G3" fmla="+- 5400 0 0"/>
              <a:gd name="G4" fmla="+- 21600 0 5400"/>
              <a:gd name="T0" fmla="*/ 10800 w 21600"/>
              <a:gd name="T1" fmla="*/ 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G1 w 21600"/>
              <a:gd name="T9" fmla="*/ G3 h 21600"/>
              <a:gd name="T10" fmla="*/ G2 w 21600"/>
              <a:gd name="T11" fmla="*/ G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5400" y="0"/>
                </a:moveTo>
                <a:lnTo>
                  <a:pt x="5400" y="5400"/>
                </a:lnTo>
                <a:lnTo>
                  <a:pt x="0" y="5400"/>
                </a:lnTo>
                <a:lnTo>
                  <a:pt x="0" y="16200"/>
                </a:lnTo>
                <a:lnTo>
                  <a:pt x="5400" y="16200"/>
                </a:lnTo>
                <a:lnTo>
                  <a:pt x="5400" y="21600"/>
                </a:lnTo>
                <a:lnTo>
                  <a:pt x="16200" y="21600"/>
                </a:lnTo>
                <a:lnTo>
                  <a:pt x="16200" y="16200"/>
                </a:lnTo>
                <a:lnTo>
                  <a:pt x="21600" y="16200"/>
                </a:lnTo>
                <a:lnTo>
                  <a:pt x="21600" y="5400"/>
                </a:lnTo>
                <a:lnTo>
                  <a:pt x="16200" y="5400"/>
                </a:lnTo>
                <a:lnTo>
                  <a:pt x="16200" y="0"/>
                </a:lnTo>
                <a:close/>
              </a:path>
            </a:pathLst>
          </a:cu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8900000" scaled="1"/>
            <a:tileRect/>
          </a:gradFill>
          <a:ln w="38100">
            <a:solidFill>
              <a:srgbClr val="333333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r>
              <a:rPr lang="ar-JO" sz="3200" b="1" dirty="0" smtClean="0">
                <a:ea typeface="AL-Mohanad Bold"/>
                <a:cs typeface="AL-Mohanad Bold"/>
              </a:rPr>
              <a:t>الأنظمة الإدارية +</a:t>
            </a:r>
          </a:p>
          <a:p>
            <a:pPr algn="ctr">
              <a:defRPr/>
            </a:pPr>
            <a:r>
              <a:rPr lang="ar-SA" sz="3200" b="1" dirty="0" smtClean="0">
                <a:ea typeface="AL-Mohanad Bold"/>
                <a:cs typeface="AL-Mohanad Bold"/>
              </a:rPr>
              <a:t>ال</a:t>
            </a:r>
            <a:r>
              <a:rPr lang="ar-JO" sz="3200" b="1" dirty="0" smtClean="0">
                <a:ea typeface="AL-Mohanad Bold"/>
                <a:cs typeface="AL-Mohanad Bold"/>
              </a:rPr>
              <a:t>أ</a:t>
            </a:r>
            <a:r>
              <a:rPr lang="ar-SA" sz="3200" b="1" dirty="0" smtClean="0">
                <a:ea typeface="AL-Mohanad Bold"/>
                <a:cs typeface="AL-Mohanad Bold"/>
              </a:rPr>
              <a:t>فراد</a:t>
            </a:r>
            <a:endParaRPr lang="en-US" sz="3200" b="1" dirty="0">
              <a:ea typeface="AL-Mohanad Bold"/>
              <a:cs typeface="AL-Mohanad Bold"/>
            </a:endParaRPr>
          </a:p>
        </p:txBody>
      </p:sp>
    </p:spTree>
    <p:extLst>
      <p:ext uri="{BB962C8B-B14F-4D97-AF65-F5344CB8AC3E}">
        <p14:creationId xmlns:p14="http://schemas.microsoft.com/office/powerpoint/2010/main" val="11806118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905000"/>
            <a:ext cx="8856984" cy="4620344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تتكون الرقابة على الإنتاج من قسميْن:</a:t>
            </a:r>
          </a:p>
          <a:p>
            <a:pPr marL="0" indent="0" algn="r" rtl="1">
              <a:buNone/>
            </a:pP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رقابة كمية</a:t>
            </a:r>
          </a:p>
          <a:p>
            <a:pPr marL="0" indent="0" algn="r" rtl="1">
              <a:buNone/>
            </a:pP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رقابة نوعية</a:t>
            </a:r>
          </a:p>
          <a:p>
            <a:pPr marL="0" indent="0" algn="r" rtl="1">
              <a:buNone/>
            </a:pPr>
            <a:endParaRPr lang="ar-JO" sz="3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أساليبها</a:t>
            </a:r>
            <a:r>
              <a:rPr lang="ar-J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r" rtl="1">
              <a:buNone/>
            </a:pP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خرائط غانت / أسلوب بيرت / المسار الحرج / العينات العشوائية</a:t>
            </a:r>
          </a:p>
          <a:p>
            <a:pPr marL="0" indent="0" algn="r" rtl="1">
              <a:buNone/>
            </a:pPr>
            <a:endParaRPr lang="ar-J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ar-JO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0"/>
            <a:ext cx="8496944" cy="1412776"/>
          </a:xfrm>
        </p:spPr>
        <p:txBody>
          <a:bodyPr>
            <a:noAutofit/>
          </a:bodyPr>
          <a:lstStyle/>
          <a:p>
            <a:pPr algn="ctr"/>
            <a: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JO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 على الإنتاج</a:t>
            </a:r>
            <a:br>
              <a:rPr lang="ar-JO" sz="4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9059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905000"/>
            <a:ext cx="8856984" cy="45483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التسويق هو كل الأنشطة المرافقة للسلعة من إنتاجها إلى وصولها للمستهلك بما في ذلك خدمات ما بعد البيع. وعليه، فإن </a:t>
            </a:r>
            <a:r>
              <a:rPr lang="ar-JO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على وظيفة التسويق تشمل نشاطات متعددة من التخزين والترويج والبيع. </a:t>
            </a:r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ومن أمثلة هكذا رقابة ما يلي:</a:t>
            </a:r>
          </a:p>
          <a:p>
            <a:pPr marL="0" indent="0" algn="r" rtl="1">
              <a:buNone/>
            </a:pPr>
            <a:r>
              <a:rPr lang="ar-JO" sz="320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التخزين 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نقطة إعادة طلب السلع / الرقابة على التالف / الحد الأدنى</a:t>
            </a:r>
          </a:p>
          <a:p>
            <a:pPr marL="0" indent="0" algn="r" rtl="1">
              <a:buNone/>
            </a:pPr>
            <a:r>
              <a:rPr lang="ar-JO" sz="320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البيع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فصل عمليات إعداد طلبات شراء السلع عن عمليات الاستلام</a:t>
            </a:r>
          </a:p>
          <a:p>
            <a:pPr marL="0" indent="0" algn="r" rtl="1">
              <a:buNone/>
            </a:pPr>
            <a:r>
              <a:rPr lang="ar-JO" sz="320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الترويج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رقابة على أنشطة ترويج </a:t>
            </a:r>
            <a:r>
              <a:rPr lang="ar-JO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السلع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بما يتوافق مع سعرها </a:t>
            </a:r>
          </a:p>
          <a:p>
            <a:pPr marL="0" indent="0" algn="r" rtl="1">
              <a:buNone/>
            </a:pPr>
            <a:endParaRPr lang="ar-JO" sz="3200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 على التسويق</a:t>
            </a:r>
          </a:p>
        </p:txBody>
      </p:sp>
    </p:spTree>
    <p:extLst>
      <p:ext uri="{BB962C8B-B14F-4D97-AF65-F5344CB8AC3E}">
        <p14:creationId xmlns:p14="http://schemas.microsoft.com/office/powerpoint/2010/main" val="29700471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905000"/>
            <a:ext cx="8856984" cy="45483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هناك أساليب متخصصة في عملية الرقابة المالية وسنكتفي هنا في مساقنا بالإشارة إلى أهداف الرقابة المالية، وهي:</a:t>
            </a:r>
          </a:p>
          <a:p>
            <a:pPr marL="0" indent="0" algn="r" rtl="1">
              <a:buNone/>
            </a:pPr>
            <a:endParaRPr lang="ar-JO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منع استخدام أموال المنظمة في أوجه غير قانونية أو غير مشروعة</a:t>
            </a:r>
          </a:p>
          <a:p>
            <a:pPr marL="0" indent="0" algn="r" rtl="1">
              <a:buNone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اكتشاف عناصر التكاليف التي تضعف من قدرة المنظمة والحد من الهدر</a:t>
            </a:r>
          </a:p>
          <a:p>
            <a:pPr marL="0" indent="0" algn="r" rtl="1">
              <a:buNone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كفاءة المنظمة بشكل عام وذلك عن طريق الرقابة على تسيير الموازنات بشكل سليم</a:t>
            </a:r>
          </a:p>
          <a:p>
            <a:pPr marL="0" indent="0" algn="r" rtl="1">
              <a:buNone/>
            </a:pPr>
            <a:endParaRPr lang="ar-JO" sz="28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ar-JO" sz="3200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 </a:t>
            </a:r>
            <a:r>
              <a:rPr lang="ar-JO" sz="6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المالية</a:t>
            </a:r>
            <a:endParaRPr lang="ar-JO" sz="6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8036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905000"/>
            <a:ext cx="8928992" cy="45483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ومن أبرز صور هذا النوع من الرقابة:</a:t>
            </a:r>
          </a:p>
          <a:p>
            <a:pPr algn="r" rtl="1">
              <a:buSzPct val="111000"/>
              <a:buFont typeface="Wingdings" panose="05000000000000000000" pitchFamily="2" charset="2"/>
              <a:buChar char="§"/>
            </a:pPr>
            <a:r>
              <a:rPr lang="ar-JO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3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نظام الأجور </a:t>
            </a:r>
            <a:r>
              <a:rPr lang="ar-JO" sz="3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والمكافآت</a:t>
            </a:r>
          </a:p>
          <a:p>
            <a:pPr marL="0" indent="0" algn="r" rtl="1">
              <a:buSzPct val="111000"/>
              <a:buNone/>
            </a:pPr>
            <a:endParaRPr lang="ar-JO" sz="33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SzPct val="111000"/>
              <a:buFont typeface="Wingdings" panose="05000000000000000000" pitchFamily="2" charset="2"/>
              <a:buChar char="§"/>
            </a:pPr>
            <a:r>
              <a:rPr lang="ar-JO" sz="33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نظام إدارة العمليات التشغيلية (الوظيفية)  </a:t>
            </a:r>
            <a:endParaRPr lang="ar-JO" sz="33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SzPct val="111000"/>
              <a:buNone/>
            </a:pPr>
            <a:endParaRPr lang="ar-JO" sz="33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SzPct val="111000"/>
              <a:buFont typeface="Wingdings" panose="05000000000000000000" pitchFamily="2" charset="2"/>
              <a:buChar char="§"/>
            </a:pPr>
            <a:r>
              <a:rPr lang="ar-JO" sz="33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أنظمة التأكد من انضباط الأفراد في إجراءات سير العمل اليومي </a:t>
            </a:r>
          </a:p>
          <a:p>
            <a:pPr marL="0" indent="0" algn="r" rtl="1">
              <a:buNone/>
            </a:pPr>
            <a:endParaRPr lang="ar-JO" sz="3200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ar-JO" sz="3200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020762"/>
          </a:xfrm>
        </p:spPr>
        <p:txBody>
          <a:bodyPr>
            <a:normAutofit fontScale="90000"/>
          </a:bodyPr>
          <a:lstStyle/>
          <a:p>
            <a:pPr algn="ctr"/>
            <a:r>
              <a:rPr lang="ar-JO" sz="6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رقابة الأنظمة الإدارية و رقابة الأفراد</a:t>
            </a:r>
            <a:endParaRPr lang="ar-JO" sz="6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670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905000"/>
            <a:ext cx="8856984" cy="4548336"/>
          </a:xfrm>
        </p:spPr>
        <p:txBody>
          <a:bodyPr>
            <a:normAutofit/>
          </a:bodyPr>
          <a:lstStyle/>
          <a:p>
            <a:pPr algn="r" rtl="1">
              <a:lnSpc>
                <a:spcPct val="100000"/>
              </a:lnSpc>
              <a:buClr>
                <a:schemeClr val="bg1"/>
              </a:buClr>
              <a:buSzPct val="127000"/>
              <a:buFont typeface="Courier New" panose="02070309020205020404" pitchFamily="49" charset="0"/>
              <a:buChar char="o"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تتشابه أنظمة وأدوات الرقابة على مؤسسات القطاع العام مع ما تم ذكره من أدوات في محاضرة اليوم. فالزيارات الميدانية و بطاقات الدوام وغيرهما مستخدمة بكثافة لمراقبة أداء المؤسسات والعاملين في القطاع العام. </a:t>
            </a:r>
          </a:p>
          <a:p>
            <a:pPr algn="r" rtl="1">
              <a:lnSpc>
                <a:spcPct val="100000"/>
              </a:lnSpc>
              <a:buClr>
                <a:schemeClr val="bg1"/>
              </a:buClr>
              <a:buSzPct val="127000"/>
              <a:buFont typeface="Courier New" panose="02070309020205020404" pitchFamily="49" charset="0"/>
              <a:buChar char="o"/>
            </a:pP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الموازنات العامة والموازنات التفصيلية لمؤسسات القطاع العام تشرف عليها دائرة الموازنة العامة.</a:t>
            </a:r>
          </a:p>
          <a:p>
            <a:pPr algn="r" rtl="1">
              <a:lnSpc>
                <a:spcPct val="100000"/>
              </a:lnSpc>
              <a:buClr>
                <a:schemeClr val="bg1"/>
              </a:buClr>
              <a:buSzPct val="127000"/>
              <a:buFont typeface="Courier New" panose="02070309020205020404" pitchFamily="49" charset="0"/>
              <a:buChar char="o"/>
            </a:pP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ديوان المحاسبة: أداة رقابية في غاية الأهمية </a:t>
            </a: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لمؤسسات القطاع العام 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كافة. </a:t>
            </a:r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 </a:t>
            </a:r>
            <a:r>
              <a:rPr lang="ar-JO" sz="6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في القطاع العام</a:t>
            </a:r>
            <a:endParaRPr lang="ar-JO" sz="6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5085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332656"/>
            <a:ext cx="8856984" cy="6336704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JO" sz="7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أسئلة الباب الخامس</a:t>
            </a:r>
          </a:p>
          <a:p>
            <a:pPr marL="0" indent="0" algn="r" rtl="1">
              <a:buNone/>
            </a:pPr>
            <a:r>
              <a:rPr lang="ar-J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س1: 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ما هي مراحل عملية الرقابة؟</a:t>
            </a:r>
          </a:p>
          <a:p>
            <a:pPr marL="0" indent="0" algn="r" rtl="1">
              <a:buNone/>
            </a:pPr>
            <a:r>
              <a:rPr lang="ar-J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س2: </a:t>
            </a:r>
            <a:r>
              <a:rPr lang="ar-J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ما هي أسباب الانحرافات عن تحقيق المعايير المطلوبة؟</a:t>
            </a:r>
          </a:p>
          <a:p>
            <a:pPr marL="0" indent="0" algn="r" rtl="1">
              <a:buNone/>
            </a:pPr>
            <a:endParaRPr lang="ar-J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س3:</a:t>
            </a:r>
            <a:r>
              <a:rPr lang="ar-JO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ناقش/ي العبارة الآتية: الأساليب </a:t>
            </a:r>
            <a:r>
              <a:rPr lang="ar-JO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الرقابية الكمية أهم من </a:t>
            </a:r>
            <a:endParaRPr lang="ar-JO" sz="3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الأساليب الرقابية الوصفية</a:t>
            </a:r>
            <a:r>
              <a:rPr lang="ar-JO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ar-JO" sz="3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س4: </a:t>
            </a: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ما هي مجالات استخدام الرقابة الإدارية؟</a:t>
            </a:r>
            <a:endParaRPr lang="ar-JO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1297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4945" y="836712"/>
            <a:ext cx="8871551" cy="2736304"/>
          </a:xfrm>
        </p:spPr>
        <p:txBody>
          <a:bodyPr/>
          <a:lstStyle/>
          <a:p>
            <a:pPr algn="ctr" eaLnBrk="0" hangingPunct="0">
              <a:defRPr/>
            </a:pPr>
            <a:r>
              <a:rPr lang="ar-JO" sz="5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الفصل </a:t>
            </a:r>
            <a:r>
              <a:rPr lang="ar-JO" sz="5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الثالث </a:t>
            </a:r>
            <a:r>
              <a:rPr lang="ar-JO" sz="5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عشر: </a:t>
            </a:r>
            <a:r>
              <a:rPr lang="ar-JO" sz="5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أساليب الرقابة الإدارية واستخداماتها</a:t>
            </a:r>
            <a:endParaRPr lang="ar-JO" sz="5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14" y="4941169"/>
            <a:ext cx="178219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0688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332656"/>
            <a:ext cx="8856984" cy="6336704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س1</a:t>
            </a:r>
            <a:r>
              <a:rPr lang="ar-J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ما هي مراحل عملية الرقابة؟</a:t>
            </a:r>
          </a:p>
          <a:p>
            <a:pPr marL="0" indent="0" algn="ctr" rtl="1">
              <a:buNone/>
            </a:pP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القياس – المقارنة – قرار التقويم</a:t>
            </a:r>
          </a:p>
          <a:p>
            <a:pPr marL="0" indent="0" algn="r" rtl="1">
              <a:buNone/>
            </a:pPr>
            <a:r>
              <a:rPr lang="ar-J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س2: </a:t>
            </a:r>
            <a:r>
              <a:rPr lang="ar-J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ما هي أسباب الانحرافات عن تحقيق المعايير المطلوبة؟</a:t>
            </a:r>
          </a:p>
          <a:p>
            <a:pPr marL="0" indent="0" algn="ctr" rtl="1">
              <a:buNone/>
            </a:pPr>
            <a:r>
              <a:rPr lang="ar-JO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المعيار – القائمون أو المنفذون </a:t>
            </a:r>
            <a:r>
              <a:rPr lang="ar-JO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ظروف خارجية</a:t>
            </a:r>
            <a:endParaRPr lang="ar-JO" sz="3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س3:</a:t>
            </a:r>
            <a:r>
              <a:rPr lang="ar-JO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ناقش/ي العبارة الآتية: الأساليب </a:t>
            </a:r>
            <a:r>
              <a:rPr lang="ar-JO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الرقابية الكمية أهم من </a:t>
            </a:r>
            <a:endParaRPr lang="ar-JO" sz="3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الأساليب الرقابية الوصفية.</a:t>
            </a:r>
          </a:p>
          <a:p>
            <a:pPr marL="0" indent="0" algn="ctr" rtl="1">
              <a:buNone/>
            </a:pP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(كلاهما مهم ويكمّلان بعضهما)</a:t>
            </a:r>
          </a:p>
          <a:p>
            <a:pPr marL="0" indent="0" algn="r" rtl="1">
              <a:buNone/>
            </a:pP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س4: </a:t>
            </a: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ما هي مجالات استخدام الرقابة الإدارية؟ </a:t>
            </a:r>
          </a:p>
          <a:p>
            <a:pPr marL="0" indent="0" algn="ctr" rtl="1">
              <a:buNone/>
            </a:pP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 على الإنتاج – التسويق – رقابة مالية – رقابة قطاع عام </a:t>
            </a:r>
            <a:endParaRPr lang="ar-J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9460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55676" y="260648"/>
            <a:ext cx="61722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لحسن </a:t>
            </a: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المتابعة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938590"/>
            <a:ext cx="3240360" cy="2938682"/>
          </a:xfrm>
          <a:noFill/>
        </p:spPr>
      </p:pic>
    </p:spTree>
    <p:extLst>
      <p:ext uri="{BB962C8B-B14F-4D97-AF65-F5344CB8AC3E}">
        <p14:creationId xmlns:p14="http://schemas.microsoft.com/office/powerpoint/2010/main" val="10297621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5116016"/>
          </a:xfrm>
        </p:spPr>
        <p:txBody>
          <a:bodyPr>
            <a:normAutofit/>
          </a:bodyPr>
          <a:lstStyle/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أدوات الرقابة الإدارية</a:t>
            </a:r>
            <a:endParaRPr lang="ar-JO" sz="48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أساليب الرقابة الإدارية الأكثر شيوعًا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مجالات استخدام الرقابة في الحياة العملية</a:t>
            </a:r>
            <a:endParaRPr lang="ar-JO" sz="44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spcBef>
                <a:spcPts val="0"/>
              </a:spcBef>
              <a:spcAft>
                <a:spcPts val="1800"/>
              </a:spcAft>
              <a:buNone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en-US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496943" cy="1512168"/>
          </a:xfrm>
        </p:spPr>
        <p:txBody>
          <a:bodyPr>
            <a:noAutofit/>
          </a:bodyPr>
          <a:lstStyle/>
          <a:p>
            <a:pPr algn="ctr" rtl="1">
              <a:spcBef>
                <a:spcPts val="0"/>
              </a:spcBef>
            </a:pPr>
            <a:r>
              <a:rPr lang="ar-JO" altLang="en-US" sz="80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التعليمية </a:t>
            </a:r>
            <a:endParaRPr lang="en-US" sz="80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581128"/>
            <a:ext cx="1827203" cy="180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08332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700808"/>
            <a:ext cx="9036496" cy="4968552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تتراوح أساليب الرقابة الإدارية من الأدوات الوصفية البسيطة إلى أساليب كمية معقدة، ويمكن تصنيف أساليب الرقابة في المجموعات التالية: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v"/>
            </a:pPr>
            <a:r>
              <a:rPr lang="ar-J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أساليب وصفية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v"/>
            </a:pPr>
            <a:r>
              <a:rPr lang="ar-JO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أساليب ميدانية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v"/>
            </a:pPr>
            <a:r>
              <a:rPr lang="ar-JO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أساليب كمية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v"/>
            </a:pP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أساليب شبكية</a:t>
            </a:r>
            <a:endParaRPr lang="en-GB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4517" y="116632"/>
            <a:ext cx="8676153" cy="1224136"/>
          </a:xfrm>
        </p:spPr>
        <p:txBody>
          <a:bodyPr>
            <a:noAutofit/>
          </a:bodyPr>
          <a:lstStyle/>
          <a:p>
            <a:pPr algn="ctr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</a:pPr>
            <a:r>
              <a:rPr lang="ar-JO" sz="80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أساليب الرقابة وأدواتها</a:t>
            </a:r>
            <a:endParaRPr lang="ar-JO" sz="80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301208"/>
            <a:ext cx="1755195" cy="119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40484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73216"/>
            <a:ext cx="1656184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467544" y="332656"/>
            <a:ext cx="8353425" cy="1223963"/>
          </a:xfrm>
          <a:prstGeom prst="ellipseRibbon">
            <a:avLst>
              <a:gd name="adj1" fmla="val 25000"/>
              <a:gd name="adj2" fmla="val 50000"/>
              <a:gd name="adj3" fmla="val 12500"/>
            </a:avLst>
          </a:prstGeom>
          <a:solidFill>
            <a:srgbClr val="66FF33"/>
          </a:solidFill>
          <a:ln w="825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sz="4000" b="1" dirty="0">
                <a:ea typeface="AL-Mohanad Bold"/>
                <a:cs typeface="AL-Mohanad Bold"/>
              </a:rPr>
              <a:t>الأساليب الوصفية</a:t>
            </a:r>
            <a:endParaRPr lang="en-US" sz="4000" b="1" dirty="0">
              <a:ea typeface="AL-Mohanad Bold"/>
              <a:cs typeface="AL-Mohanad Bold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3923531" y="1701081"/>
            <a:ext cx="1152525" cy="10795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793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JO"/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7092181" y="2277344"/>
            <a:ext cx="1655763" cy="1728787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sz="4000" b="1">
                <a:ea typeface="AL-Mohanad Bold"/>
                <a:cs typeface="AL-Mohanad Bold"/>
              </a:rPr>
              <a:t>سجلات</a:t>
            </a:r>
          </a:p>
          <a:p>
            <a:pPr algn="ctr" eaLnBrk="1" hangingPunct="1"/>
            <a:r>
              <a:rPr lang="ar-SA" sz="4000" b="1">
                <a:ea typeface="AL-Mohanad Bold"/>
                <a:cs typeface="AL-Mohanad Bold"/>
              </a:rPr>
              <a:t> الدوام</a:t>
            </a:r>
            <a:endParaRPr lang="en-US" sz="4000" b="1">
              <a:ea typeface="AL-Mohanad Bold"/>
              <a:cs typeface="AL-Mohanad Bold"/>
            </a:endParaRPr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3358381" y="4222031"/>
            <a:ext cx="2643188" cy="1728788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sz="4000" b="1">
                <a:ea typeface="AL-Mohanad Bold"/>
                <a:cs typeface="AL-Mohanad Bold"/>
              </a:rPr>
              <a:t>التحاليل </a:t>
            </a:r>
          </a:p>
          <a:p>
            <a:pPr algn="ctr" eaLnBrk="1" hangingPunct="1"/>
            <a:r>
              <a:rPr lang="ar-SA" sz="4000" b="1">
                <a:ea typeface="AL-Mohanad Bold"/>
                <a:cs typeface="AL-Mohanad Bold"/>
              </a:rPr>
              <a:t>المخبرية</a:t>
            </a:r>
            <a:endParaRPr lang="en-US" sz="4000" b="1">
              <a:ea typeface="AL-Mohanad Bold"/>
              <a:cs typeface="AL-Mohanad Bold"/>
            </a:endParaRPr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5149081" y="2348781"/>
            <a:ext cx="1727200" cy="1728788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sz="4000" b="1" dirty="0">
                <a:ea typeface="AL-Mohanad Bold"/>
                <a:cs typeface="AL-Mohanad Bold"/>
              </a:rPr>
              <a:t>سجلات</a:t>
            </a:r>
          </a:p>
          <a:p>
            <a:pPr algn="ctr" eaLnBrk="1" hangingPunct="1"/>
            <a:r>
              <a:rPr lang="ar-SA" sz="4000" b="1" dirty="0">
                <a:ea typeface="AL-Mohanad Bold"/>
                <a:cs typeface="AL-Mohanad Bold"/>
              </a:rPr>
              <a:t>الزمن</a:t>
            </a:r>
            <a:endParaRPr lang="en-US" sz="4000" b="1" dirty="0">
              <a:ea typeface="AL-Mohanad Bold"/>
              <a:cs typeface="AL-Mohanad Bold"/>
            </a:endParaRPr>
          </a:p>
        </p:txBody>
      </p:sp>
      <p:sp>
        <p:nvSpPr>
          <p:cNvPr id="11" name="Oval 7"/>
          <p:cNvSpPr>
            <a:spLocks noChangeArrowheads="1"/>
          </p:cNvSpPr>
          <p:nvPr/>
        </p:nvSpPr>
        <p:spPr bwMode="auto">
          <a:xfrm>
            <a:off x="2340794" y="2471887"/>
            <a:ext cx="1728787" cy="1728788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sz="4000" b="1" dirty="0">
                <a:ea typeface="AL-Mohanad Bold"/>
                <a:cs typeface="AL-Mohanad Bold"/>
              </a:rPr>
              <a:t>الرسوم</a:t>
            </a:r>
          </a:p>
          <a:p>
            <a:pPr algn="ctr" eaLnBrk="1" hangingPunct="1"/>
            <a:r>
              <a:rPr lang="ar-SA" sz="4000" b="1" dirty="0">
                <a:ea typeface="AL-Mohanad Bold"/>
                <a:cs typeface="AL-Mohanad Bold"/>
              </a:rPr>
              <a:t> البيانية</a:t>
            </a:r>
            <a:endParaRPr lang="en-US" sz="4000" b="1" dirty="0">
              <a:ea typeface="AL-Mohanad Bold"/>
              <a:cs typeface="AL-Mohanad Bold"/>
            </a:endParaRPr>
          </a:p>
        </p:txBody>
      </p:sp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395536" y="2421806"/>
            <a:ext cx="1727200" cy="1728788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sz="4000" b="1">
                <a:ea typeface="AL-Mohanad Bold"/>
                <a:cs typeface="AL-Mohanad Bold"/>
              </a:rPr>
              <a:t>خرائط</a:t>
            </a:r>
          </a:p>
          <a:p>
            <a:pPr algn="ctr" eaLnBrk="1" hangingPunct="1"/>
            <a:r>
              <a:rPr lang="ar-SA" sz="4000" b="1">
                <a:ea typeface="AL-Mohanad Bold"/>
                <a:cs typeface="AL-Mohanad Bold"/>
              </a:rPr>
              <a:t>جانت</a:t>
            </a:r>
            <a:endParaRPr lang="en-US" sz="4000" b="1">
              <a:ea typeface="AL-Mohanad Bold"/>
              <a:cs typeface="AL-Mohanad Bold"/>
            </a:endParaRPr>
          </a:p>
        </p:txBody>
      </p:sp>
    </p:spTree>
    <p:extLst>
      <p:ext uri="{BB962C8B-B14F-4D97-AF65-F5344CB8AC3E}">
        <p14:creationId xmlns:p14="http://schemas.microsoft.com/office/powerpoint/2010/main" val="16139236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295400"/>
            <a:ext cx="8856984" cy="5445968"/>
          </a:xfrm>
        </p:spPr>
        <p:txBody>
          <a:bodyPr>
            <a:normAutofit lnSpcReduction="10000"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وهي إجمالًا من الأدوات السهلة في تطبيق الرقابة الإدارية وتوضح أو تصف سلوكًا أو نشاطات معينة يمكن ملاحظتها بنوع من السهولة من قبل الإدارة، ومن أبرز أنواعها: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أ) سجلات الدوام وبطاقات السرعة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ب) سجلات الزمن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ج) خرائط غانت (نسبة للعالم هنري غانت)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د) تحليلات مخبرية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هـ) رسوم بيانية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الأساليب الوصفية</a:t>
            </a:r>
            <a:endParaRPr lang="ar-JO" sz="8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157192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71828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620688"/>
            <a:ext cx="8424936" cy="561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5286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28800"/>
            <a:ext cx="8856984" cy="5112568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وهي نمط هذه الأساليب مرتكز على الجولات التفتيشية التي يقوم بها شخص أو مجموعة من الأشخاص لوحدات إدارية معينة. هذه الجولات قد تكون: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أ) عامة أو خاصة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ب) دورية أو مفاجئة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الأساليب الميدانية</a:t>
            </a:r>
            <a:endParaRPr lang="ar-JO" sz="8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157192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97996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1692275" y="500063"/>
            <a:ext cx="6480175" cy="1357312"/>
          </a:xfrm>
          <a:prstGeom prst="flowChartMagneticDisk">
            <a:avLst/>
          </a:prstGeom>
          <a:solidFill>
            <a:srgbClr val="CCFFCC"/>
          </a:solidFill>
          <a:ln w="28575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>
            <a:lvl1pPr defTabSz="5556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556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556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556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556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555625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555625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555625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555625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sz="6600" b="1"/>
              <a:t>الأساليب الميدانية</a:t>
            </a:r>
            <a:endParaRPr lang="en-US" sz="6600" b="1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2000250" y="500063"/>
            <a:ext cx="5254625" cy="128587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 rtl="0"/>
            <a:endParaRPr lang="en-US" sz="3600" kern="10">
              <a:ln w="25400">
                <a:solidFill>
                  <a:srgbClr val="D2AA00"/>
                </a:solidFill>
                <a:round/>
                <a:headEnd/>
                <a:tailEnd/>
              </a:ln>
              <a:solidFill>
                <a:srgbClr val="993366"/>
              </a:solidFill>
            </a:endParaRPr>
          </a:p>
          <a:p>
            <a:pPr algn="ctr" rtl="0"/>
            <a:endParaRPr lang="en-US" sz="3600" kern="10">
              <a:ln w="25400">
                <a:solidFill>
                  <a:srgbClr val="D2AA00"/>
                </a:solidFill>
                <a:round/>
                <a:headEnd/>
                <a:tailEnd/>
              </a:ln>
              <a:solidFill>
                <a:srgbClr val="993366"/>
              </a:solidFill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5364163" y="4005263"/>
            <a:ext cx="3384550" cy="249555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sz="7200" b="1"/>
              <a:t>عامة أو</a:t>
            </a:r>
          </a:p>
          <a:p>
            <a:pPr algn="ctr" eaLnBrk="1" hangingPunct="1"/>
            <a:r>
              <a:rPr lang="ar-SA" sz="7200" b="1"/>
              <a:t> خاصة</a:t>
            </a:r>
            <a:endParaRPr lang="en-US" sz="7200" b="1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468313" y="4076700"/>
            <a:ext cx="4032250" cy="2138363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sz="7200" b="1"/>
              <a:t>دورية أو</a:t>
            </a:r>
          </a:p>
          <a:p>
            <a:pPr algn="ctr" eaLnBrk="1" hangingPunct="1"/>
            <a:r>
              <a:rPr lang="ar-SA" sz="7200" b="1"/>
              <a:t> مفاجئة</a:t>
            </a:r>
            <a:endParaRPr lang="en-US" sz="7200" b="1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5795963" y="2060575"/>
            <a:ext cx="2376487" cy="1727200"/>
          </a:xfrm>
          <a:prstGeom prst="curvedLeftArrow">
            <a:avLst>
              <a:gd name="adj1" fmla="val 20000"/>
              <a:gd name="adj2" fmla="val 40000"/>
              <a:gd name="adj3" fmla="val 45864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395288" y="2060575"/>
            <a:ext cx="2663825" cy="1800225"/>
          </a:xfrm>
          <a:prstGeom prst="curvedRightArrow">
            <a:avLst>
              <a:gd name="adj1" fmla="val 20000"/>
              <a:gd name="adj2" fmla="val 40000"/>
              <a:gd name="adj3" fmla="val 49324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498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2100</TotalTime>
  <Words>711</Words>
  <Application>Microsoft Office PowerPoint</Application>
  <PresentationFormat>On-screen Show (4:3)</PresentationFormat>
  <Paragraphs>128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Student presentation</vt:lpstr>
      <vt:lpstr>مقدمة في الإدارة</vt:lpstr>
      <vt:lpstr>الفصل الثالث عشر: أساليب الرقابة الإدارية واستخداماتها</vt:lpstr>
      <vt:lpstr>الأهداف التعليمية </vt:lpstr>
      <vt:lpstr>أساليب الرقابة وأدواتها</vt:lpstr>
      <vt:lpstr>PowerPoint Presentation</vt:lpstr>
      <vt:lpstr>الأساليب الوصفية</vt:lpstr>
      <vt:lpstr>PowerPoint Presentation</vt:lpstr>
      <vt:lpstr>الأساليب الميدانية</vt:lpstr>
      <vt:lpstr>PowerPoint Presentation</vt:lpstr>
      <vt:lpstr>الأساليب الكمية</vt:lpstr>
      <vt:lpstr>PowerPoint Presentation</vt:lpstr>
      <vt:lpstr>PowerPoint Presentation</vt:lpstr>
      <vt:lpstr>PowerPoint Presentation</vt:lpstr>
      <vt:lpstr>                    الرقابة على الإنتاج </vt:lpstr>
      <vt:lpstr>الرقابة على التسويق</vt:lpstr>
      <vt:lpstr>الرقابة المالية</vt:lpstr>
      <vt:lpstr>رقابة الأنظمة الإدارية و رقابة الأفراد</vt:lpstr>
      <vt:lpstr>الرقابة في القطاع العام</vt:lpstr>
      <vt:lpstr>PowerPoint Presentation</vt:lpstr>
      <vt:lpstr>PowerPoint Presentation</vt:lpstr>
      <vt:lpstr>شكرًا لحسن المتابعة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Haitham Jafar</cp:lastModifiedBy>
  <cp:revision>228</cp:revision>
  <dcterms:created xsi:type="dcterms:W3CDTF">2017-07-08T08:19:39Z</dcterms:created>
  <dcterms:modified xsi:type="dcterms:W3CDTF">2019-05-21T14:35:25Z</dcterms:modified>
</cp:coreProperties>
</file>