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xml" ContentType="application/vnd.openxmlformats-officedocument.presentationml.tag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7" r:id="rId3"/>
    <p:sldMasterId id="2147483696" r:id="rId4"/>
  </p:sldMasterIdLst>
  <p:notesMasterIdLst>
    <p:notesMasterId r:id="rId49"/>
  </p:notesMasterIdLst>
  <p:sldIdLst>
    <p:sldId id="261" r:id="rId5"/>
    <p:sldId id="292" r:id="rId6"/>
    <p:sldId id="293" r:id="rId7"/>
    <p:sldId id="873" r:id="rId8"/>
    <p:sldId id="874" r:id="rId9"/>
    <p:sldId id="657" r:id="rId10"/>
    <p:sldId id="536" r:id="rId11"/>
    <p:sldId id="537" r:id="rId12"/>
    <p:sldId id="862" r:id="rId13"/>
    <p:sldId id="539" r:id="rId14"/>
    <p:sldId id="875" r:id="rId15"/>
    <p:sldId id="615" r:id="rId16"/>
    <p:sldId id="581" r:id="rId17"/>
    <p:sldId id="590" r:id="rId18"/>
    <p:sldId id="591" r:id="rId19"/>
    <p:sldId id="592" r:id="rId20"/>
    <p:sldId id="593" r:id="rId21"/>
    <p:sldId id="639" r:id="rId22"/>
    <p:sldId id="877" r:id="rId23"/>
    <p:sldId id="631" r:id="rId24"/>
    <p:sldId id="630" r:id="rId25"/>
    <p:sldId id="632" r:id="rId26"/>
    <p:sldId id="633" r:id="rId27"/>
    <p:sldId id="867" r:id="rId28"/>
    <p:sldId id="878" r:id="rId29"/>
    <p:sldId id="879" r:id="rId30"/>
    <p:sldId id="880" r:id="rId31"/>
    <p:sldId id="868" r:id="rId32"/>
    <p:sldId id="881" r:id="rId33"/>
    <p:sldId id="869" r:id="rId34"/>
    <p:sldId id="619" r:id="rId35"/>
    <p:sldId id="620" r:id="rId36"/>
    <p:sldId id="636" r:id="rId37"/>
    <p:sldId id="883" r:id="rId38"/>
    <p:sldId id="876" r:id="rId39"/>
    <p:sldId id="658" r:id="rId40"/>
    <p:sldId id="840" r:id="rId41"/>
    <p:sldId id="848" r:id="rId42"/>
    <p:sldId id="849" r:id="rId43"/>
    <p:sldId id="850" r:id="rId44"/>
    <p:sldId id="882" r:id="rId45"/>
    <p:sldId id="654" r:id="rId46"/>
    <p:sldId id="655" r:id="rId47"/>
    <p:sldId id="62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p:normalViewPr>
  <p:slideViewPr>
    <p:cSldViewPr snapToGrid="0">
      <p:cViewPr varScale="1">
        <p:scale>
          <a:sx n="72" d="100"/>
          <a:sy n="72"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CB7-4490-B689-D2C3E58C5B76}"/>
              </c:ext>
            </c:extLst>
          </c:dPt>
          <c:dPt>
            <c:idx val="1"/>
            <c:bubble3D val="0"/>
            <c:spPr>
              <a:solidFill>
                <a:schemeClr val="accent1">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CB7-4490-B689-D2C3E58C5B7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CB7-4490-B689-D2C3E58C5B76}"/>
              </c:ext>
            </c:extLst>
          </c:dPt>
          <c:dPt>
            <c:idx val="3"/>
            <c:bubble3D val="0"/>
            <c:spPr>
              <a:solidFill>
                <a:schemeClr val="tx2"/>
              </a:solidFill>
              <a:ln w="25400">
                <a:solidFill>
                  <a:schemeClr val="lt1"/>
                </a:solidFill>
              </a:ln>
              <a:effectLst/>
              <a:sp3d contourW="25400">
                <a:contourClr>
                  <a:schemeClr val="lt1"/>
                </a:contourClr>
              </a:sp3d>
            </c:spPr>
            <c:extLst>
              <c:ext xmlns:c16="http://schemas.microsoft.com/office/drawing/2014/chart" uri="{C3380CC4-5D6E-409C-BE32-E72D297353CC}">
                <c16:uniqueId val="{00000007-3CB7-4490-B689-D2C3E58C5B7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28</c:v>
                </c:pt>
                <c:pt idx="1">
                  <c:v>31</c:v>
                </c:pt>
                <c:pt idx="2">
                  <c:v>25</c:v>
                </c:pt>
                <c:pt idx="3">
                  <c:v>16</c:v>
                </c:pt>
              </c:numCache>
            </c:numRef>
          </c:val>
          <c:extLst>
            <c:ext xmlns:c16="http://schemas.microsoft.com/office/drawing/2014/chart" uri="{C3380CC4-5D6E-409C-BE32-E72D297353CC}">
              <c16:uniqueId val="{00000008-3CB7-4490-B689-D2C3E58C5B7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solidFill>
            </a:ln>
            <a:effectLst/>
          </c:spPr>
          <c:dPt>
            <c:idx val="0"/>
            <c:bubble3D val="0"/>
            <c:spPr>
              <a:solidFill>
                <a:schemeClr val="tx2"/>
              </a:solidFill>
              <a:ln>
                <a:solidFill>
                  <a:schemeClr val="bg1"/>
                </a:solidFill>
              </a:ln>
              <a:effectLst/>
            </c:spPr>
            <c:extLst>
              <c:ext xmlns:c16="http://schemas.microsoft.com/office/drawing/2014/chart" uri="{C3380CC4-5D6E-409C-BE32-E72D297353CC}">
                <c16:uniqueId val="{00000001-3A4C-48A9-8E65-49DFBDA3FD62}"/>
              </c:ext>
            </c:extLst>
          </c:dPt>
          <c:dPt>
            <c:idx val="1"/>
            <c:bubble3D val="0"/>
            <c:extLst>
              <c:ext xmlns:c16="http://schemas.microsoft.com/office/drawing/2014/chart" uri="{C3380CC4-5D6E-409C-BE32-E72D297353CC}">
                <c16:uniqueId val="{00000002-3A4C-48A9-8E65-49DFBDA3FD62}"/>
              </c:ext>
            </c:extLst>
          </c:dPt>
          <c:dPt>
            <c:idx val="2"/>
            <c:bubble3D val="0"/>
            <c:extLst>
              <c:ext xmlns:c16="http://schemas.microsoft.com/office/drawing/2014/chart" uri="{C3380CC4-5D6E-409C-BE32-E72D297353CC}">
                <c16:uniqueId val="{00000003-3A4C-48A9-8E65-49DFBDA3FD62}"/>
              </c:ext>
            </c:extLst>
          </c:dPt>
          <c:dPt>
            <c:idx val="3"/>
            <c:bubble3D val="0"/>
            <c:extLst>
              <c:ext xmlns:c16="http://schemas.microsoft.com/office/drawing/2014/chart" uri="{C3380CC4-5D6E-409C-BE32-E72D297353CC}">
                <c16:uniqueId val="{00000004-3A4C-48A9-8E65-49DFBDA3FD62}"/>
              </c:ext>
            </c:extLst>
          </c:dPt>
          <c:dPt>
            <c:idx val="4"/>
            <c:bubble3D val="0"/>
            <c:extLst>
              <c:ext xmlns:c16="http://schemas.microsoft.com/office/drawing/2014/chart" uri="{C3380CC4-5D6E-409C-BE32-E72D297353CC}">
                <c16:uniqueId val="{00000005-3A4C-48A9-8E65-49DFBDA3FD62}"/>
              </c:ext>
            </c:extLst>
          </c:dPt>
          <c:dPt>
            <c:idx val="5"/>
            <c:bubble3D val="0"/>
            <c:extLst>
              <c:ext xmlns:c16="http://schemas.microsoft.com/office/drawing/2014/chart" uri="{C3380CC4-5D6E-409C-BE32-E72D297353CC}">
                <c16:uniqueId val="{00000006-3A4C-48A9-8E65-49DFBDA3FD62}"/>
              </c:ext>
            </c:extLst>
          </c:dPt>
          <c:dPt>
            <c:idx val="6"/>
            <c:bubble3D val="0"/>
            <c:extLst>
              <c:ext xmlns:c16="http://schemas.microsoft.com/office/drawing/2014/chart" uri="{C3380CC4-5D6E-409C-BE32-E72D297353CC}">
                <c16:uniqueId val="{00000007-3A4C-48A9-8E65-49DFBDA3FD62}"/>
              </c:ext>
            </c:extLst>
          </c:dPt>
          <c:dPt>
            <c:idx val="7"/>
            <c:bubble3D val="0"/>
            <c:extLst>
              <c:ext xmlns:c16="http://schemas.microsoft.com/office/drawing/2014/chart" uri="{C3380CC4-5D6E-409C-BE32-E72D297353CC}">
                <c16:uniqueId val="{00000008-3A4C-48A9-8E65-49DFBDA3FD62}"/>
              </c:ext>
            </c:extLst>
          </c:dPt>
          <c:dPt>
            <c:idx val="8"/>
            <c:bubble3D val="0"/>
            <c:extLst>
              <c:ext xmlns:c16="http://schemas.microsoft.com/office/drawing/2014/chart" uri="{C3380CC4-5D6E-409C-BE32-E72D297353CC}">
                <c16:uniqueId val="{00000009-3A4C-48A9-8E65-49DFBDA3FD62}"/>
              </c:ext>
            </c:extLst>
          </c:dPt>
          <c:cat>
            <c:strRef>
              <c:f>Sheet1!$A$2:$A$10</c:f>
              <c:strCache>
                <c:ptCount val="4"/>
                <c:pt idx="0">
                  <c:v>1st Qtr</c:v>
                </c:pt>
                <c:pt idx="1">
                  <c:v>2nd Qtr</c:v>
                </c:pt>
                <c:pt idx="2">
                  <c:v>3rd Qtr</c:v>
                </c:pt>
                <c:pt idx="3">
                  <c:v>4th Qtr</c:v>
                </c:pt>
              </c:strCache>
            </c:strRef>
          </c:cat>
          <c:val>
            <c:numRef>
              <c:f>Sheet1!$B$2:$B$10</c:f>
              <c:numCache>
                <c:formatCode>General</c:formatCode>
                <c:ptCount val="9"/>
                <c:pt idx="0">
                  <c:v>25</c:v>
                </c:pt>
                <c:pt idx="1">
                  <c:v>35</c:v>
                </c:pt>
                <c:pt idx="2">
                  <c:v>9</c:v>
                </c:pt>
                <c:pt idx="3">
                  <c:v>5.5</c:v>
                </c:pt>
                <c:pt idx="4">
                  <c:v>5.5</c:v>
                </c:pt>
                <c:pt idx="5">
                  <c:v>3</c:v>
                </c:pt>
                <c:pt idx="6">
                  <c:v>10.5</c:v>
                </c:pt>
                <c:pt idx="7">
                  <c:v>5.5</c:v>
                </c:pt>
                <c:pt idx="8">
                  <c:v>1</c:v>
                </c:pt>
              </c:numCache>
            </c:numRef>
          </c:val>
          <c:extLst>
            <c:ext xmlns:c16="http://schemas.microsoft.com/office/drawing/2014/chart" uri="{C3380CC4-5D6E-409C-BE32-E72D297353CC}">
              <c16:uniqueId val="{0000000A-3A4C-48A9-8E65-49DFBDA3FD62}"/>
            </c:ext>
          </c:extLst>
        </c:ser>
        <c:dLbls>
          <c:showLegendKey val="0"/>
          <c:showVal val="0"/>
          <c:showCatName val="0"/>
          <c:showSerName val="0"/>
          <c:showPercent val="0"/>
          <c:showBubbleSize val="0"/>
          <c:showLeaderLines val="1"/>
        </c:dLbls>
        <c:firstSliceAng val="0"/>
        <c:holeSize val="50"/>
      </c:doughnutChart>
      <c:spPr>
        <a:noFill/>
        <a:ln w="25376">
          <a:noFill/>
        </a:ln>
      </c:spPr>
    </c:plotArea>
    <c:plotVisOnly val="1"/>
    <c:dispBlanksAs val="zero"/>
    <c:showDLblsOverMax val="0"/>
  </c:chart>
  <c:txPr>
    <a:bodyPr/>
    <a:lstStyle/>
    <a:p>
      <a:pPr>
        <a:defRPr sz="1798"/>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solidFill>
            </a:ln>
            <a:effectLst/>
          </c:spPr>
          <c:dPt>
            <c:idx val="0"/>
            <c:bubble3D val="0"/>
            <c:spPr>
              <a:solidFill>
                <a:schemeClr val="tx2"/>
              </a:solidFill>
              <a:ln>
                <a:solidFill>
                  <a:schemeClr val="bg1"/>
                </a:solidFill>
              </a:ln>
              <a:effectLst/>
            </c:spPr>
            <c:extLst>
              <c:ext xmlns:c16="http://schemas.microsoft.com/office/drawing/2014/chart" uri="{C3380CC4-5D6E-409C-BE32-E72D297353CC}">
                <c16:uniqueId val="{00000001-4840-4916-BB95-0E28A62A40B3}"/>
              </c:ext>
            </c:extLst>
          </c:dPt>
          <c:dPt>
            <c:idx val="1"/>
            <c:bubble3D val="0"/>
            <c:extLst>
              <c:ext xmlns:c16="http://schemas.microsoft.com/office/drawing/2014/chart" uri="{C3380CC4-5D6E-409C-BE32-E72D297353CC}">
                <c16:uniqueId val="{00000002-4840-4916-BB95-0E28A62A40B3}"/>
              </c:ext>
            </c:extLst>
          </c:dPt>
          <c:dPt>
            <c:idx val="2"/>
            <c:bubble3D val="0"/>
            <c:spPr>
              <a:solidFill>
                <a:schemeClr val="accent1">
                  <a:lumMod val="40000"/>
                  <a:lumOff val="60000"/>
                </a:schemeClr>
              </a:solidFill>
              <a:ln>
                <a:solidFill>
                  <a:schemeClr val="bg1"/>
                </a:solidFill>
              </a:ln>
              <a:effectLst/>
            </c:spPr>
            <c:extLst>
              <c:ext xmlns:c16="http://schemas.microsoft.com/office/drawing/2014/chart" uri="{C3380CC4-5D6E-409C-BE32-E72D297353CC}">
                <c16:uniqueId val="{00000004-4840-4916-BB95-0E28A62A40B3}"/>
              </c:ext>
            </c:extLst>
          </c:dPt>
          <c:dPt>
            <c:idx val="3"/>
            <c:bubble3D val="0"/>
            <c:extLst>
              <c:ext xmlns:c16="http://schemas.microsoft.com/office/drawing/2014/chart" uri="{C3380CC4-5D6E-409C-BE32-E72D297353CC}">
                <c16:uniqueId val="{00000005-4840-4916-BB95-0E28A62A40B3}"/>
              </c:ext>
            </c:extLst>
          </c:dPt>
          <c:cat>
            <c:strRef>
              <c:f>Sheet1!$A$2:$A$5</c:f>
              <c:strCache>
                <c:ptCount val="4"/>
                <c:pt idx="1">
                  <c:v>2nd Qtr</c:v>
                </c:pt>
                <c:pt idx="2">
                  <c:v>3rd Qtr</c:v>
                </c:pt>
                <c:pt idx="3">
                  <c:v>4th Qtr</c:v>
                </c:pt>
              </c:strCache>
            </c:strRef>
          </c:cat>
          <c:val>
            <c:numRef>
              <c:f>Sheet1!$B$2:$B$5</c:f>
              <c:numCache>
                <c:formatCode>General</c:formatCode>
                <c:ptCount val="4"/>
                <c:pt idx="0">
                  <c:v>25</c:v>
                </c:pt>
                <c:pt idx="1">
                  <c:v>28</c:v>
                </c:pt>
                <c:pt idx="2">
                  <c:v>16</c:v>
                </c:pt>
                <c:pt idx="3">
                  <c:v>31</c:v>
                </c:pt>
              </c:numCache>
            </c:numRef>
          </c:val>
          <c:extLst>
            <c:ext xmlns:c16="http://schemas.microsoft.com/office/drawing/2014/chart" uri="{C3380CC4-5D6E-409C-BE32-E72D297353CC}">
              <c16:uniqueId val="{00000006-4840-4916-BB95-0E28A62A40B3}"/>
            </c:ext>
          </c:extLst>
        </c:ser>
        <c:dLbls>
          <c:showLegendKey val="0"/>
          <c:showVal val="0"/>
          <c:showCatName val="0"/>
          <c:showSerName val="0"/>
          <c:showPercent val="0"/>
          <c:showBubbleSize val="0"/>
          <c:showLeaderLines val="1"/>
        </c:dLbls>
        <c:firstSliceAng val="0"/>
        <c:holeSize val="50"/>
      </c:doughnutChart>
      <c:spPr>
        <a:noFill/>
        <a:ln w="25376">
          <a:noFill/>
        </a:ln>
      </c:spPr>
    </c:plotArea>
    <c:plotVisOnly val="1"/>
    <c:dispBlanksAs val="zero"/>
    <c:showDLblsOverMax val="0"/>
  </c:chart>
  <c:txPr>
    <a:bodyPr/>
    <a:lstStyle/>
    <a:p>
      <a:pPr>
        <a:defRPr sz="1798"/>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8D992-712F-4727-8FC3-0CBB6D6F13AD}" type="datetimeFigureOut">
              <a:rPr lang="en-GB" smtClean="0"/>
              <a:t>24/09/2019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AA054-5032-4C21-BECA-B7B8A4756E59}" type="slidenum">
              <a:rPr lang="en-GB" smtClean="0"/>
              <a:t>‹#›</a:t>
            </a:fld>
            <a:endParaRPr lang="en-GB"/>
          </a:p>
        </p:txBody>
      </p:sp>
    </p:spTree>
    <p:extLst>
      <p:ext uri="{BB962C8B-B14F-4D97-AF65-F5344CB8AC3E}">
        <p14:creationId xmlns:p14="http://schemas.microsoft.com/office/powerpoint/2010/main" val="238988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34456" y="2404205"/>
            <a:ext cx="6781777"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39181" y="5415149"/>
            <a:ext cx="6816945" cy="653335"/>
          </a:xfrm>
        </p:spPr>
        <p:txBody>
          <a:bodyPr>
            <a:noAutofit/>
          </a:bodyPr>
          <a:lstStyle>
            <a:lvl1pPr marL="0" indent="0">
              <a:lnSpc>
                <a:spcPts val="2933"/>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1" y="798453"/>
            <a:ext cx="1049728"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489882920"/>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584571"/>
            <a:ext cx="8331199" cy="3773451"/>
          </a:xfrm>
        </p:spPr>
        <p:txBody>
          <a:bodyPr lIns="0" tIns="0" rIns="0"/>
          <a:lstStyle>
            <a:lvl1pPr marL="237061" indent="-237061">
              <a:defRPr baseline="0">
                <a:solidFill>
                  <a:srgbClr val="FF6C00"/>
                </a:solidFill>
              </a:defRPr>
            </a:lvl1pPr>
          </a:lstStyle>
          <a:p>
            <a:r>
              <a:rPr lang="en-US" dirty="0"/>
              <a:t>“This is the place for a quote</a:t>
            </a:r>
            <a:r>
              <a:rPr lang="de-DE" dirty="0"/>
              <a:t>”</a:t>
            </a:r>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37FFCD0F-6FD7-423A-A678-0AA8290E11CF}" type="datetimeFigureOut">
              <a:rPr lang="de-DE" smtClean="0"/>
              <a:pPr/>
              <a:t>24.09.2019</a:t>
            </a:fld>
            <a:endParaRPr lang="de-DE" dirty="0"/>
          </a:p>
        </p:txBody>
      </p:sp>
      <p:sp>
        <p:nvSpPr>
          <p:cNvPr id="6" name="Footer Placeholder 5"/>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807899950"/>
      </p:ext>
    </p:extLst>
  </p:cSld>
  <p:clrMapOvr>
    <a:masterClrMapping/>
  </p:clrMapOvr>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7" y="1584345"/>
            <a:ext cx="5456843" cy="4184833"/>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479118" y="1594338"/>
            <a:ext cx="4944533" cy="4184833"/>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24.09.2019</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815592499"/>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606062"/>
            <a:ext cx="5078267" cy="4163117"/>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6479119" y="1520324"/>
            <a:ext cx="4944533" cy="425884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24.09.2019</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44037119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7" y="1406436"/>
            <a:ext cx="10781843" cy="4372737"/>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24.09.2019</a:t>
            </a:fld>
            <a:endParaRPr lang="de-DE" dirty="0"/>
          </a:p>
        </p:txBody>
      </p:sp>
      <p:sp>
        <p:nvSpPr>
          <p:cNvPr id="4" name="Footer Placeholder 3"/>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216744069"/>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1" y="1407615"/>
            <a:ext cx="10645307" cy="4371557"/>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640367" y="585727"/>
            <a:ext cx="10793277"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24.09.2019</a:t>
            </a:fld>
            <a:endParaRPr lang="de-DE" dirty="0"/>
          </a:p>
        </p:txBody>
      </p:sp>
      <p:sp>
        <p:nvSpPr>
          <p:cNvPr id="6" name="Footer Placeholder 5"/>
          <p:cNvSpPr>
            <a:spLocks noGrp="1"/>
          </p:cNvSpPr>
          <p:nvPr>
            <p:ph type="ftr" sz="quarter" idx="18"/>
          </p:nvPr>
        </p:nvSpPr>
        <p:spPr/>
        <p:txBody>
          <a:bodyPr/>
          <a:lstStyle/>
          <a:p>
            <a:endParaRPr lang="de-DE" dirty="0"/>
          </a:p>
        </p:txBody>
      </p:sp>
    </p:spTree>
    <p:extLst>
      <p:ext uri="{BB962C8B-B14F-4D97-AF65-F5344CB8AC3E}">
        <p14:creationId xmlns:p14="http://schemas.microsoft.com/office/powerpoint/2010/main" val="652039525"/>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p:spPr>
        <p:txBody>
          <a:bodyPr>
            <a:noAutofit/>
          </a:bodyPr>
          <a:lstStyle>
            <a:lvl1pPr marL="0" indent="0">
              <a:lnSpc>
                <a:spcPts val="24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6" name="TextBox 5"/>
          <p:cNvSpPr txBox="1"/>
          <p:nvPr userDrawn="1"/>
        </p:nvSpPr>
        <p:spPr>
          <a:xfrm>
            <a:off x="625684" y="2686386"/>
            <a:ext cx="5207000" cy="1118319"/>
          </a:xfrm>
          <a:prstGeom prst="rect">
            <a:avLst/>
          </a:prstGeom>
          <a:noFill/>
        </p:spPr>
        <p:txBody>
          <a:bodyPr wrap="square" rtlCol="0">
            <a:spAutoFit/>
          </a:bodyPr>
          <a:lstStyle/>
          <a:p>
            <a:r>
              <a:rPr lang="de-DE" sz="6667"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Tree>
    <p:extLst>
      <p:ext uri="{BB962C8B-B14F-4D97-AF65-F5344CB8AC3E}">
        <p14:creationId xmlns:p14="http://schemas.microsoft.com/office/powerpoint/2010/main" val="2090511628"/>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611801" y="3688076"/>
            <a:ext cx="3427016" cy="2381549"/>
          </a:xfrm>
        </p:spPr>
        <p:txBody>
          <a:bodyPr/>
          <a:lstStyle/>
          <a:p>
            <a:endParaRPr lang="en-US" dirty="0"/>
          </a:p>
        </p:txBody>
      </p:sp>
      <p:sp>
        <p:nvSpPr>
          <p:cNvPr id="17" name="Picture Placeholder 4"/>
          <p:cNvSpPr>
            <a:spLocks noGrp="1"/>
          </p:cNvSpPr>
          <p:nvPr>
            <p:ph type="pic" sz="quarter" idx="11"/>
          </p:nvPr>
        </p:nvSpPr>
        <p:spPr>
          <a:xfrm>
            <a:off x="611803" y="1500110"/>
            <a:ext cx="3427013" cy="2041724"/>
          </a:xfrm>
        </p:spPr>
      </p:sp>
      <p:sp>
        <p:nvSpPr>
          <p:cNvPr id="18" name="Picture Placeholder 5"/>
          <p:cNvSpPr>
            <a:spLocks noGrp="1"/>
          </p:cNvSpPr>
          <p:nvPr>
            <p:ph type="pic" sz="quarter" idx="12"/>
          </p:nvPr>
        </p:nvSpPr>
        <p:spPr>
          <a:xfrm>
            <a:off x="4330763" y="1500110"/>
            <a:ext cx="3527503" cy="2041724"/>
          </a:xfrm>
        </p:spPr>
      </p:sp>
      <p:sp>
        <p:nvSpPr>
          <p:cNvPr id="19" name="Picture Placeholder 6"/>
          <p:cNvSpPr>
            <a:spLocks noGrp="1"/>
          </p:cNvSpPr>
          <p:nvPr>
            <p:ph type="pic" sz="quarter" idx="13"/>
          </p:nvPr>
        </p:nvSpPr>
        <p:spPr>
          <a:xfrm>
            <a:off x="8170767" y="1500109"/>
            <a:ext cx="3427013" cy="2041724"/>
          </a:xfrm>
        </p:spPr>
      </p:sp>
      <p:sp>
        <p:nvSpPr>
          <p:cNvPr id="20" name="Content Placeholder 7"/>
          <p:cNvSpPr>
            <a:spLocks noGrp="1"/>
          </p:cNvSpPr>
          <p:nvPr>
            <p:ph idx="14"/>
          </p:nvPr>
        </p:nvSpPr>
        <p:spPr>
          <a:xfrm>
            <a:off x="4353751" y="3688076"/>
            <a:ext cx="3504517" cy="2381549"/>
          </a:xfrm>
        </p:spPr>
        <p:txBody>
          <a:bodyPr/>
          <a:lstStyle/>
          <a:p>
            <a:endParaRPr lang="en-US" dirty="0"/>
          </a:p>
        </p:txBody>
      </p:sp>
      <p:sp>
        <p:nvSpPr>
          <p:cNvPr id="21" name="Content Placeholder 8"/>
          <p:cNvSpPr>
            <a:spLocks noGrp="1"/>
          </p:cNvSpPr>
          <p:nvPr>
            <p:ph idx="15"/>
          </p:nvPr>
        </p:nvSpPr>
        <p:spPr>
          <a:xfrm>
            <a:off x="8170765" y="3688076"/>
            <a:ext cx="3427016" cy="2381549"/>
          </a:xfrm>
        </p:spPr>
        <p:txBody>
          <a:bodyPr/>
          <a:lstStyle/>
          <a:p>
            <a:endParaRPr lang="en-US" dirty="0"/>
          </a:p>
        </p:txBody>
      </p:sp>
      <p:sp>
        <p:nvSpPr>
          <p:cNvPr id="12" name="Slide Number Placeholder 7"/>
          <p:cNvSpPr>
            <a:spLocks noGrp="1"/>
          </p:cNvSpPr>
          <p:nvPr>
            <p:ph type="sldNum" sz="quarter" idx="4"/>
          </p:nvPr>
        </p:nvSpPr>
        <p:spPr>
          <a:xfrm>
            <a:off x="11299117" y="-7655"/>
            <a:ext cx="783712" cy="354522"/>
          </a:xfrm>
          <a:prstGeom prst="rect">
            <a:avLst/>
          </a:prstGeom>
        </p:spPr>
        <p:txBody>
          <a:bodyPr vert="horz" lIns="91440" tIns="45720" rIns="91440" bIns="45720" rtlCol="0" anchor="ctr"/>
          <a:lstStyle>
            <a:lvl1pPr algn="r">
              <a:defRPr sz="668">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609599" y="705205"/>
            <a:ext cx="10988180"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82248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600" y="1500111"/>
            <a:ext cx="5349341"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6264290" y="1500111"/>
            <a:ext cx="537146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11299117" y="-7655"/>
            <a:ext cx="783712" cy="354522"/>
          </a:xfrm>
          <a:prstGeom prst="rect">
            <a:avLst/>
          </a:prstGeom>
        </p:spPr>
        <p:txBody>
          <a:bodyPr vert="horz" lIns="87198" tIns="43599" rIns="87198" bIns="43599"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68"/>
              <a:t>   |   </a:t>
            </a:r>
            <a:fld id="{DA15E891-66B8-4B28-AB8F-05A4B1DE573C}" type="slidenum">
              <a:rPr lang="en-US" sz="668" smtClean="0"/>
              <a:pPr/>
              <a:t>‹#›</a:t>
            </a:fld>
            <a:endParaRPr lang="en-US" sz="668" dirty="0"/>
          </a:p>
        </p:txBody>
      </p:sp>
      <p:sp>
        <p:nvSpPr>
          <p:cNvPr id="13" name="Title Placeholder 1"/>
          <p:cNvSpPr>
            <a:spLocks noGrp="1"/>
          </p:cNvSpPr>
          <p:nvPr>
            <p:ph type="title"/>
          </p:nvPr>
        </p:nvSpPr>
        <p:spPr>
          <a:xfrm>
            <a:off x="609600" y="705205"/>
            <a:ext cx="11026151"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74172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598" y="1943073"/>
            <a:ext cx="10984427"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11299117" y="-7655"/>
            <a:ext cx="783712" cy="354522"/>
          </a:xfrm>
          <a:prstGeom prst="rect">
            <a:avLst/>
          </a:prstGeom>
        </p:spPr>
        <p:txBody>
          <a:bodyPr vert="horz" lIns="87198" tIns="43599" rIns="87198" bIns="43599"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68"/>
              <a:t>   |   </a:t>
            </a:r>
            <a:fld id="{DA15E891-66B8-4B28-AB8F-05A4B1DE573C}" type="slidenum">
              <a:rPr lang="en-US" sz="668" smtClean="0"/>
              <a:pPr/>
              <a:t>‹#›</a:t>
            </a:fld>
            <a:endParaRPr lang="en-US" sz="668" dirty="0"/>
          </a:p>
        </p:txBody>
      </p:sp>
      <p:sp>
        <p:nvSpPr>
          <p:cNvPr id="14"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609600" y="1241715"/>
            <a:ext cx="10984424" cy="350590"/>
          </a:xfrm>
        </p:spPr>
        <p:txBody>
          <a:bodyPr/>
          <a:lstStyle>
            <a:lvl1pPr marL="0" marR="0" indent="0" algn="l" defTabSz="435985" rtl="0" eaLnBrk="1" fontAlgn="auto" latinLnBrk="0" hangingPunct="1">
              <a:lnSpc>
                <a:spcPct val="100000"/>
              </a:lnSpc>
              <a:spcBef>
                <a:spcPct val="20000"/>
              </a:spcBef>
              <a:spcAft>
                <a:spcPts val="0"/>
              </a:spcAft>
              <a:buClrTx/>
              <a:buSzTx/>
              <a:buFont typeface="Arial"/>
              <a:buNone/>
              <a:tabLst/>
              <a:defRPr sz="1716">
                <a:solidFill>
                  <a:schemeClr val="accent1"/>
                </a:solidFill>
              </a:defRPr>
            </a:lvl1pPr>
          </a:lstStyle>
          <a:p>
            <a:r>
              <a:rPr lang="en-US" sz="1716" dirty="0"/>
              <a:t>Subtitle of Slide</a:t>
            </a:r>
          </a:p>
        </p:txBody>
      </p:sp>
      <p:sp>
        <p:nvSpPr>
          <p:cNvPr id="9" name="Text Placeholder 8"/>
          <p:cNvSpPr>
            <a:spLocks noGrp="1"/>
          </p:cNvSpPr>
          <p:nvPr>
            <p:ph type="body" sz="quarter" idx="11" hasCustomPrompt="1"/>
          </p:nvPr>
        </p:nvSpPr>
        <p:spPr>
          <a:xfrm>
            <a:off x="609598" y="5794656"/>
            <a:ext cx="10984427" cy="370435"/>
          </a:xfrm>
        </p:spPr>
        <p:txBody>
          <a:bodyPr>
            <a:normAutofit/>
          </a:bodyPr>
          <a:lstStyle>
            <a:lvl1pPr marL="0" indent="0">
              <a:buNone/>
              <a:defRPr sz="1240">
                <a:solidFill>
                  <a:srgbClr val="A7A8AA"/>
                </a:solidFill>
              </a:defRPr>
            </a:lvl1pPr>
            <a:lvl2pPr marL="435985" indent="0">
              <a:buNone/>
              <a:defRPr sz="1526">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597" y="6165090"/>
            <a:ext cx="10984424" cy="357432"/>
          </a:xfrm>
        </p:spPr>
        <p:txBody>
          <a:bodyPr>
            <a:normAutofit/>
          </a:bodyPr>
          <a:lstStyle>
            <a:lvl1pPr marL="0" indent="0">
              <a:buNone/>
              <a:defRPr sz="1240">
                <a:solidFill>
                  <a:srgbClr val="A7A8AA"/>
                </a:solidFill>
              </a:defRPr>
            </a:lvl1pPr>
          </a:lstStyle>
          <a:p>
            <a:pPr lvl="0"/>
            <a:r>
              <a:rPr lang="en-US" dirty="0"/>
              <a:t>Click to edit text</a:t>
            </a:r>
          </a:p>
        </p:txBody>
      </p:sp>
    </p:spTree>
    <p:extLst>
      <p:ext uri="{BB962C8B-B14F-4D97-AF65-F5344CB8AC3E}">
        <p14:creationId xmlns:p14="http://schemas.microsoft.com/office/powerpoint/2010/main" val="3855271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1"/>
            <a:ext cx="10984424" cy="4898146"/>
          </a:xfrm>
          <a:prstGeom prst="rect">
            <a:avLst/>
          </a:prstGeom>
        </p:spPr>
        <p:txBody>
          <a:bodyPr/>
          <a:lstStyle>
            <a:lvl1pPr>
              <a:defRPr sz="1908">
                <a:solidFill>
                  <a:srgbClr val="53565A"/>
                </a:solidFill>
                <a:latin typeface="Arial"/>
                <a:cs typeface="Arial"/>
              </a:defRPr>
            </a:lvl1pPr>
            <a:lvl2pPr>
              <a:defRPr sz="1716">
                <a:solidFill>
                  <a:srgbClr val="53565A"/>
                </a:solidFill>
                <a:latin typeface="Arial"/>
                <a:cs typeface="Arial"/>
              </a:defRPr>
            </a:lvl2pPr>
            <a:lvl3pPr>
              <a:defRPr sz="1526">
                <a:solidFill>
                  <a:srgbClr val="53565A"/>
                </a:solidFill>
                <a:latin typeface="Arial"/>
                <a:cs typeface="Arial"/>
              </a:defRPr>
            </a:lvl3pPr>
            <a:lvl4pPr>
              <a:defRPr sz="1716"/>
            </a:lvl4pPr>
            <a:lvl5pPr>
              <a:defRPr sz="1716"/>
            </a:lvl5pPr>
            <a:lvl6pPr>
              <a:defRPr sz="1716"/>
            </a:lvl6pPr>
            <a:lvl7pPr>
              <a:defRPr sz="1716"/>
            </a:lvl7pPr>
            <a:lvl8pPr>
              <a:defRPr sz="1716"/>
            </a:lvl8pPr>
            <a:lvl9pPr>
              <a:defRPr sz="1716"/>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11299117" y="-7655"/>
            <a:ext cx="783712" cy="354522"/>
          </a:xfrm>
          <a:prstGeom prst="rect">
            <a:avLst/>
          </a:prstGeom>
        </p:spPr>
        <p:txBody>
          <a:bodyPr vert="horz" lIns="87198" tIns="43599" rIns="87198" bIns="43599"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68"/>
              <a:t>   |   </a:t>
            </a:r>
            <a:fld id="{DA15E891-66B8-4B28-AB8F-05A4B1DE573C}" type="slidenum">
              <a:rPr lang="en-US" sz="668" smtClean="0"/>
              <a:pPr/>
              <a:t>‹#›</a:t>
            </a:fld>
            <a:endParaRPr lang="en-US" sz="668" dirty="0"/>
          </a:p>
        </p:txBody>
      </p:sp>
      <p:sp>
        <p:nvSpPr>
          <p:cNvPr id="6"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2881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29281" y="2396572"/>
            <a:ext cx="6165252"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48496" y="5417221"/>
            <a:ext cx="6816945" cy="651263"/>
          </a:xfrm>
        </p:spPr>
        <p:txBody>
          <a:bodyPr>
            <a:noAutofit/>
          </a:bodyPr>
          <a:lstStyle>
            <a:lvl1pPr marL="0" indent="0">
              <a:lnSpc>
                <a:spcPts val="2933"/>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2197100" y="1"/>
            <a:ext cx="2006600" cy="2554545"/>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774944" y="798453"/>
            <a:ext cx="1051200"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3621817843"/>
      </p:ext>
    </p:extLst>
  </p:cSld>
  <p:clrMapOvr>
    <a:masterClrMapping/>
  </p:clrMapOvr>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11C7-D4F8-4F5C-AA7A-85CCCB0686F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AE7B28-ADBA-4BA5-9C68-5C6BB94FFF81}"/>
              </a:ext>
            </a:extLst>
          </p:cNvPr>
          <p:cNvSpPr>
            <a:spLocks noGrp="1"/>
          </p:cNvSpPr>
          <p:nvPr>
            <p:ph type="sldNum" sz="quarter" idx="10"/>
          </p:nvPr>
        </p:nvSpPr>
        <p:spPr/>
        <p:txBody>
          <a:bodyPr/>
          <a:lstStyle/>
          <a:p>
            <a:r>
              <a:rPr lang="en-US"/>
              <a:t>   |   </a:t>
            </a:r>
            <a:fld id="{DA15E891-66B8-4B28-AB8F-05A4B1DE573C}" type="slidenum">
              <a:rPr lang="en-US" smtClean="0"/>
              <a:pPr/>
              <a:t>‹#›</a:t>
            </a:fld>
            <a:endParaRPr lang="en-US" dirty="0"/>
          </a:p>
        </p:txBody>
      </p:sp>
      <p:sp>
        <p:nvSpPr>
          <p:cNvPr id="4" name="Rectangle 3">
            <a:extLst>
              <a:ext uri="{FF2B5EF4-FFF2-40B4-BE49-F238E27FC236}">
                <a16:creationId xmlns:a16="http://schemas.microsoft.com/office/drawing/2014/main" id="{03854AA2-5741-459C-B1AE-8472EB39B614}"/>
              </a:ext>
            </a:extLst>
          </p:cNvPr>
          <p:cNvSpPr/>
          <p:nvPr userDrawn="1"/>
        </p:nvSpPr>
        <p:spPr>
          <a:xfrm>
            <a:off x="1" y="346868"/>
            <a:ext cx="10476411" cy="20177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914"/>
          </a:p>
        </p:txBody>
      </p:sp>
    </p:spTree>
    <p:extLst>
      <p:ext uri="{BB962C8B-B14F-4D97-AF65-F5344CB8AC3E}">
        <p14:creationId xmlns:p14="http://schemas.microsoft.com/office/powerpoint/2010/main" val="2097370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598" y="5683663"/>
            <a:ext cx="10984427" cy="714593"/>
          </a:xfrm>
          <a:prstGeom prst="rect">
            <a:avLst/>
          </a:prstGeom>
        </p:spPr>
        <p:txBody>
          <a:bodyPr/>
          <a:lstStyle>
            <a:lvl1pPr>
              <a:defRPr sz="1526">
                <a:solidFill>
                  <a:srgbClr val="53565A"/>
                </a:solidFill>
              </a:defRPr>
            </a:lvl1pPr>
            <a:lvl2pPr>
              <a:defRPr sz="1908"/>
            </a:lvl2pPr>
            <a:lvl3pPr>
              <a:defRPr sz="1716"/>
            </a:lvl3pPr>
            <a:lvl4pPr>
              <a:defRPr sz="1526"/>
            </a:lvl4pPr>
            <a:lvl5pPr>
              <a:defRPr sz="1526"/>
            </a:lvl5pPr>
            <a:lvl6pPr>
              <a:defRPr sz="1526"/>
            </a:lvl6pPr>
            <a:lvl7pPr>
              <a:defRPr sz="1526"/>
            </a:lvl7pPr>
            <a:lvl8pPr>
              <a:defRPr sz="1526"/>
            </a:lvl8pPr>
            <a:lvl9pPr>
              <a:defRPr sz="1526"/>
            </a:lvl9pPr>
          </a:lstStyle>
          <a:p>
            <a:pPr lvl="0"/>
            <a:r>
              <a:rPr lang="en-US" dirty="0"/>
              <a:t>Click to edit Master text styles</a:t>
            </a:r>
          </a:p>
        </p:txBody>
      </p:sp>
      <p:sp>
        <p:nvSpPr>
          <p:cNvPr id="12" name="Picture Placeholder 2"/>
          <p:cNvSpPr>
            <a:spLocks noGrp="1"/>
          </p:cNvSpPr>
          <p:nvPr>
            <p:ph type="pic" idx="1" hasCustomPrompt="1"/>
          </p:nvPr>
        </p:nvSpPr>
        <p:spPr>
          <a:xfrm>
            <a:off x="609598" y="1500112"/>
            <a:ext cx="10984427" cy="3878033"/>
          </a:xfrm>
          <a:prstGeom prst="rect">
            <a:avLst/>
          </a:prstGeom>
        </p:spPr>
        <p:txBody>
          <a:bodyPr>
            <a:normAutofit/>
          </a:bodyPr>
          <a:lstStyle>
            <a:lvl1pPr marL="0" indent="0" algn="ctr">
              <a:buNone/>
              <a:defRPr sz="2289">
                <a:solidFill>
                  <a:schemeClr val="tx1"/>
                </a:solidFill>
              </a:defRPr>
            </a:lvl1pPr>
            <a:lvl2pPr marL="435985" indent="0">
              <a:buNone/>
              <a:defRPr sz="2670"/>
            </a:lvl2pPr>
            <a:lvl3pPr marL="871971" indent="0">
              <a:buNone/>
              <a:defRPr sz="2289"/>
            </a:lvl3pPr>
            <a:lvl4pPr marL="1307956" indent="0">
              <a:buNone/>
              <a:defRPr sz="1908"/>
            </a:lvl4pPr>
            <a:lvl5pPr marL="1743940" indent="0">
              <a:buNone/>
              <a:defRPr sz="1908"/>
            </a:lvl5pPr>
            <a:lvl6pPr marL="2179926" indent="0">
              <a:buNone/>
              <a:defRPr sz="1908"/>
            </a:lvl6pPr>
            <a:lvl7pPr marL="2615911" indent="0">
              <a:buNone/>
              <a:defRPr sz="1908"/>
            </a:lvl7pPr>
            <a:lvl8pPr marL="3051897" indent="0">
              <a:buNone/>
              <a:defRPr sz="1908"/>
            </a:lvl8pPr>
            <a:lvl9pPr marL="3487882" indent="0">
              <a:buNone/>
              <a:defRPr sz="1908"/>
            </a:lvl9pPr>
          </a:lstStyle>
          <a:p>
            <a:r>
              <a:rPr lang="en-US" dirty="0"/>
              <a:t>Place Picture here</a:t>
            </a:r>
          </a:p>
        </p:txBody>
      </p:sp>
      <p:sp>
        <p:nvSpPr>
          <p:cNvPr id="7" name="Slide Number Placeholder 7"/>
          <p:cNvSpPr>
            <a:spLocks noGrp="1"/>
          </p:cNvSpPr>
          <p:nvPr>
            <p:ph type="sldNum" sz="quarter" idx="10"/>
          </p:nvPr>
        </p:nvSpPr>
        <p:spPr>
          <a:xfrm>
            <a:off x="11299117" y="-7655"/>
            <a:ext cx="783712" cy="354522"/>
          </a:xfrm>
          <a:prstGeom prst="rect">
            <a:avLst/>
          </a:prstGeom>
        </p:spPr>
        <p:txBody>
          <a:bodyPr vert="horz" lIns="91440" tIns="45720" rIns="91440" bIns="45720" rtlCol="0" anchor="ctr"/>
          <a:lstStyle>
            <a:lvl1pPr algn="r">
              <a:defRPr sz="668">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8"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880576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339763"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6208" y="359803"/>
            <a:ext cx="918403" cy="798523"/>
          </a:xfrm>
          <a:prstGeom prst="rect">
            <a:avLst/>
          </a:prstGeom>
        </p:spPr>
      </p:pic>
      <p:sp>
        <p:nvSpPr>
          <p:cNvPr id="3" name="Text Placeholder 2"/>
          <p:cNvSpPr>
            <a:spLocks noGrp="1"/>
          </p:cNvSpPr>
          <p:nvPr>
            <p:ph type="body" sz="quarter" idx="10" hasCustomPrompt="1"/>
          </p:nvPr>
        </p:nvSpPr>
        <p:spPr>
          <a:xfrm>
            <a:off x="6807202" y="2600327"/>
            <a:ext cx="4917017" cy="1929954"/>
          </a:xfrm>
          <a:prstGeom prst="rect">
            <a:avLst/>
          </a:prstGeom>
        </p:spPr>
        <p:txBody>
          <a:bodyPr vert="horz" anchor="ctr"/>
          <a:lstStyle>
            <a:lvl1pPr marL="0" indent="0">
              <a:buNone/>
              <a:defRPr sz="3051" baseline="0"/>
            </a:lvl1pPr>
          </a:lstStyle>
          <a:p>
            <a:r>
              <a:rPr lang="en-US" sz="3433" dirty="0">
                <a:solidFill>
                  <a:schemeClr val="tx1"/>
                </a:solidFill>
              </a:rPr>
              <a:t>Section Title And Multiple Lines If</a:t>
            </a:r>
            <a:r>
              <a:rPr lang="en-US" sz="3433" baseline="0" dirty="0">
                <a:solidFill>
                  <a:schemeClr val="tx1"/>
                </a:solidFill>
              </a:rPr>
              <a:t> Necessary</a:t>
            </a:r>
            <a:endParaRPr lang="en-US" sz="3433" dirty="0">
              <a:solidFill>
                <a:schemeClr val="tx1"/>
              </a:solidFill>
            </a:endParaRPr>
          </a:p>
        </p:txBody>
      </p:sp>
    </p:spTree>
    <p:extLst>
      <p:ext uri="{BB962C8B-B14F-4D97-AF65-F5344CB8AC3E}">
        <p14:creationId xmlns:p14="http://schemas.microsoft.com/office/powerpoint/2010/main" val="999792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0" y="705205"/>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14963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ogo on right s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3465" y="1215031"/>
            <a:ext cx="2946117" cy="4836527"/>
          </a:xfrm>
          <a:prstGeom prst="rect">
            <a:avLst/>
          </a:prstGeom>
        </p:spPr>
      </p:pic>
      <p:sp>
        <p:nvSpPr>
          <p:cNvPr id="5" name="Title 1"/>
          <p:cNvSpPr>
            <a:spLocks noGrp="1"/>
          </p:cNvSpPr>
          <p:nvPr>
            <p:ph type="title"/>
          </p:nvPr>
        </p:nvSpPr>
        <p:spPr>
          <a:xfrm>
            <a:off x="609603" y="705205"/>
            <a:ext cx="10984425"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524042" y="1500110"/>
            <a:ext cx="7721603" cy="4898147"/>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9126512" y="1123856"/>
            <a:ext cx="3071283"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16"/>
          </a:p>
        </p:txBody>
      </p:sp>
    </p:spTree>
    <p:extLst>
      <p:ext uri="{BB962C8B-B14F-4D97-AF65-F5344CB8AC3E}">
        <p14:creationId xmlns:p14="http://schemas.microsoft.com/office/powerpoint/2010/main" val="10571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1" y="1"/>
            <a:ext cx="12209253" cy="6885638"/>
          </a:xfrm>
          <a:prstGeom prst="rect">
            <a:avLst/>
          </a:prstGeom>
        </p:spPr>
      </p:pic>
      <p:sp>
        <p:nvSpPr>
          <p:cNvPr id="3" name="Subtitle 2"/>
          <p:cNvSpPr>
            <a:spLocks noGrp="1"/>
          </p:cNvSpPr>
          <p:nvPr>
            <p:ph type="subTitle" idx="1" hasCustomPrompt="1"/>
          </p:nvPr>
        </p:nvSpPr>
        <p:spPr>
          <a:xfrm>
            <a:off x="4198946" y="2882350"/>
            <a:ext cx="7313857" cy="827935"/>
          </a:xfrm>
          <a:prstGeom prst="rect">
            <a:avLst/>
          </a:prstGeom>
          <a:ln>
            <a:noFill/>
          </a:ln>
        </p:spPr>
        <p:txBody>
          <a:bodyPr anchor="ctr"/>
          <a:lstStyle>
            <a:lvl1pPr marL="0" indent="0" algn="l">
              <a:lnSpc>
                <a:spcPct val="60000"/>
              </a:lnSpc>
              <a:buNone/>
              <a:defRPr sz="3433" baseline="0">
                <a:solidFill>
                  <a:schemeClr val="bg1"/>
                </a:solidFill>
                <a:latin typeface="Arial"/>
                <a:cs typeface="Arial"/>
              </a:defRPr>
            </a:lvl1pPr>
            <a:lvl2pPr marL="435985" indent="0" algn="ctr">
              <a:buNone/>
              <a:defRPr>
                <a:solidFill>
                  <a:schemeClr val="tx1">
                    <a:tint val="75000"/>
                  </a:schemeClr>
                </a:solidFill>
              </a:defRPr>
            </a:lvl2pPr>
            <a:lvl3pPr marL="871971" indent="0" algn="ctr">
              <a:buNone/>
              <a:defRPr>
                <a:solidFill>
                  <a:schemeClr val="tx1">
                    <a:tint val="75000"/>
                  </a:schemeClr>
                </a:solidFill>
              </a:defRPr>
            </a:lvl3pPr>
            <a:lvl4pPr marL="1307956" indent="0" algn="ctr">
              <a:buNone/>
              <a:defRPr>
                <a:solidFill>
                  <a:schemeClr val="tx1">
                    <a:tint val="75000"/>
                  </a:schemeClr>
                </a:solidFill>
              </a:defRPr>
            </a:lvl4pPr>
            <a:lvl5pPr marL="1743940" indent="0" algn="ctr">
              <a:buNone/>
              <a:defRPr>
                <a:solidFill>
                  <a:schemeClr val="tx1">
                    <a:tint val="75000"/>
                  </a:schemeClr>
                </a:solidFill>
              </a:defRPr>
            </a:lvl5pPr>
            <a:lvl6pPr marL="2179926" indent="0" algn="ctr">
              <a:buNone/>
              <a:defRPr>
                <a:solidFill>
                  <a:schemeClr val="tx1">
                    <a:tint val="75000"/>
                  </a:schemeClr>
                </a:solidFill>
              </a:defRPr>
            </a:lvl6pPr>
            <a:lvl7pPr marL="2615911" indent="0" algn="ctr">
              <a:buNone/>
              <a:defRPr>
                <a:solidFill>
                  <a:schemeClr val="tx1">
                    <a:tint val="75000"/>
                  </a:schemeClr>
                </a:solidFill>
              </a:defRPr>
            </a:lvl7pPr>
            <a:lvl8pPr marL="3051897" indent="0" algn="ctr">
              <a:buNone/>
              <a:defRPr>
                <a:solidFill>
                  <a:schemeClr val="tx1">
                    <a:tint val="75000"/>
                  </a:schemeClr>
                </a:solidFill>
              </a:defRPr>
            </a:lvl8pPr>
            <a:lvl9pPr marL="3487882"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6208" y="359803"/>
            <a:ext cx="918403" cy="798523"/>
          </a:xfrm>
          <a:prstGeom prst="rect">
            <a:avLst/>
          </a:prstGeom>
        </p:spPr>
      </p:pic>
      <p:sp>
        <p:nvSpPr>
          <p:cNvPr id="6" name="Text Placeholder 5"/>
          <p:cNvSpPr>
            <a:spLocks noGrp="1"/>
          </p:cNvSpPr>
          <p:nvPr>
            <p:ph type="body" sz="quarter" idx="11" hasCustomPrompt="1"/>
          </p:nvPr>
        </p:nvSpPr>
        <p:spPr>
          <a:xfrm>
            <a:off x="4198946" y="3740100"/>
            <a:ext cx="7296151" cy="374700"/>
          </a:xfrm>
          <a:prstGeom prst="rect">
            <a:avLst/>
          </a:prstGeom>
        </p:spPr>
        <p:txBody>
          <a:bodyPr vert="horz"/>
          <a:lstStyle>
            <a:lvl1pPr marL="0" indent="0">
              <a:buNone/>
              <a:defRPr sz="1716">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4688720" y="6096001"/>
            <a:ext cx="5217584" cy="290286"/>
          </a:xfrm>
          <a:prstGeom prst="rect">
            <a:avLst/>
          </a:prstGeom>
        </p:spPr>
        <p:txBody>
          <a:bodyPr/>
          <a:lstStyle>
            <a:lvl1pPr marL="0" indent="0">
              <a:buNone/>
              <a:defRPr sz="1049">
                <a:solidFill>
                  <a:schemeClr val="tx2"/>
                </a:solidFill>
                <a:latin typeface="Arial"/>
                <a:cs typeface="Arial"/>
              </a:defRPr>
            </a:lvl1pPr>
            <a:lvl2pPr marL="435985" indent="0">
              <a:buNone/>
              <a:defRPr/>
            </a:lvl2pPr>
            <a:lvl3pPr marL="871971" indent="0">
              <a:buNone/>
              <a:defRPr/>
            </a:lvl3pPr>
            <a:lvl4pPr marL="1307956" indent="0">
              <a:buNone/>
              <a:defRPr/>
            </a:lvl4pPr>
            <a:lvl5pPr marL="174394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4688720" y="6397626"/>
            <a:ext cx="5217584" cy="266700"/>
          </a:xfrm>
          <a:prstGeom prst="rect">
            <a:avLst/>
          </a:prstGeom>
        </p:spPr>
        <p:txBody>
          <a:bodyPr vert="horz"/>
          <a:lstStyle>
            <a:lvl1pPr marL="0" indent="0">
              <a:buNone/>
              <a:defRPr sz="1049">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359236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611801" y="3688077"/>
            <a:ext cx="3427016" cy="2381549"/>
          </a:xfrm>
        </p:spPr>
        <p:txBody>
          <a:bodyPr/>
          <a:lstStyle/>
          <a:p>
            <a:endParaRPr lang="en-US" dirty="0"/>
          </a:p>
        </p:txBody>
      </p:sp>
      <p:sp>
        <p:nvSpPr>
          <p:cNvPr id="17" name="Picture Placeholder 4"/>
          <p:cNvSpPr>
            <a:spLocks noGrp="1"/>
          </p:cNvSpPr>
          <p:nvPr>
            <p:ph type="pic" sz="quarter" idx="11"/>
          </p:nvPr>
        </p:nvSpPr>
        <p:spPr>
          <a:xfrm>
            <a:off x="611804" y="1500110"/>
            <a:ext cx="3427013" cy="2041724"/>
          </a:xfrm>
        </p:spPr>
      </p:sp>
      <p:sp>
        <p:nvSpPr>
          <p:cNvPr id="18" name="Picture Placeholder 5"/>
          <p:cNvSpPr>
            <a:spLocks noGrp="1"/>
          </p:cNvSpPr>
          <p:nvPr>
            <p:ph type="pic" sz="quarter" idx="12"/>
          </p:nvPr>
        </p:nvSpPr>
        <p:spPr>
          <a:xfrm>
            <a:off x="4330763" y="1500110"/>
            <a:ext cx="3527503" cy="2041724"/>
          </a:xfrm>
        </p:spPr>
      </p:sp>
      <p:sp>
        <p:nvSpPr>
          <p:cNvPr id="19" name="Picture Placeholder 6"/>
          <p:cNvSpPr>
            <a:spLocks noGrp="1"/>
          </p:cNvSpPr>
          <p:nvPr>
            <p:ph type="pic" sz="quarter" idx="13"/>
          </p:nvPr>
        </p:nvSpPr>
        <p:spPr>
          <a:xfrm>
            <a:off x="8170768" y="1500109"/>
            <a:ext cx="3427013" cy="2041724"/>
          </a:xfrm>
        </p:spPr>
      </p:sp>
      <p:sp>
        <p:nvSpPr>
          <p:cNvPr id="20" name="Content Placeholder 7"/>
          <p:cNvSpPr>
            <a:spLocks noGrp="1"/>
          </p:cNvSpPr>
          <p:nvPr>
            <p:ph idx="14"/>
          </p:nvPr>
        </p:nvSpPr>
        <p:spPr>
          <a:xfrm>
            <a:off x="4353752" y="3688077"/>
            <a:ext cx="3504517" cy="2381549"/>
          </a:xfrm>
        </p:spPr>
        <p:txBody>
          <a:bodyPr/>
          <a:lstStyle/>
          <a:p>
            <a:endParaRPr lang="en-US" dirty="0"/>
          </a:p>
        </p:txBody>
      </p:sp>
      <p:sp>
        <p:nvSpPr>
          <p:cNvPr id="21" name="Content Placeholder 8"/>
          <p:cNvSpPr>
            <a:spLocks noGrp="1"/>
          </p:cNvSpPr>
          <p:nvPr>
            <p:ph idx="15"/>
          </p:nvPr>
        </p:nvSpPr>
        <p:spPr>
          <a:xfrm>
            <a:off x="8170765" y="3688077"/>
            <a:ext cx="3427016" cy="2381549"/>
          </a:xfrm>
        </p:spPr>
        <p:txBody>
          <a:bodyPr/>
          <a:lstStyle/>
          <a:p>
            <a:endParaRPr lang="en-US" dirty="0"/>
          </a:p>
        </p:txBody>
      </p:sp>
      <p:sp>
        <p:nvSpPr>
          <p:cNvPr id="12" name="Slide Number Placeholder 7"/>
          <p:cNvSpPr>
            <a:spLocks noGrp="1"/>
          </p:cNvSpPr>
          <p:nvPr>
            <p:ph type="sldNum" sz="quarter" idx="4"/>
          </p:nvPr>
        </p:nvSpPr>
        <p:spPr>
          <a:xfrm>
            <a:off x="11299117" y="-7655"/>
            <a:ext cx="783712" cy="354522"/>
          </a:xfrm>
          <a:prstGeom prst="rect">
            <a:avLst/>
          </a:prstGeom>
        </p:spPr>
        <p:txBody>
          <a:bodyPr vert="horz" lIns="91440" tIns="45720" rIns="91440" bIns="45720" rtlCol="0" anchor="ctr"/>
          <a:lstStyle>
            <a:lvl1pPr algn="r">
              <a:defRPr sz="637">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609599" y="705205"/>
            <a:ext cx="10988180"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105057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601" y="1500111"/>
            <a:ext cx="5349341"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6264290" y="1500111"/>
            <a:ext cx="537146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11299117" y="-7655"/>
            <a:ext cx="783712" cy="354522"/>
          </a:xfrm>
          <a:prstGeom prst="rect">
            <a:avLst/>
          </a:prstGeom>
        </p:spPr>
        <p:txBody>
          <a:bodyPr vert="horz" lIns="83153" tIns="41576" rIns="83153" bIns="41576"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37"/>
              <a:t>   |   </a:t>
            </a:r>
            <a:fld id="{DA15E891-66B8-4B28-AB8F-05A4B1DE573C}" type="slidenum">
              <a:rPr lang="en-US" sz="637" smtClean="0"/>
              <a:pPr/>
              <a:t>‹#›</a:t>
            </a:fld>
            <a:endParaRPr lang="en-US" sz="637" dirty="0"/>
          </a:p>
        </p:txBody>
      </p:sp>
      <p:sp>
        <p:nvSpPr>
          <p:cNvPr id="13" name="Title Placeholder 1"/>
          <p:cNvSpPr>
            <a:spLocks noGrp="1"/>
          </p:cNvSpPr>
          <p:nvPr>
            <p:ph type="title"/>
          </p:nvPr>
        </p:nvSpPr>
        <p:spPr>
          <a:xfrm>
            <a:off x="609601" y="705205"/>
            <a:ext cx="11026151"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58522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599" y="1943074"/>
            <a:ext cx="10984427"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11299117" y="-7655"/>
            <a:ext cx="783712" cy="354522"/>
          </a:xfrm>
          <a:prstGeom prst="rect">
            <a:avLst/>
          </a:prstGeom>
        </p:spPr>
        <p:txBody>
          <a:bodyPr vert="horz" lIns="83153" tIns="41576" rIns="83153" bIns="41576"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37"/>
              <a:t>   |   </a:t>
            </a:r>
            <a:fld id="{DA15E891-66B8-4B28-AB8F-05A4B1DE573C}" type="slidenum">
              <a:rPr lang="en-US" sz="637" smtClean="0"/>
              <a:pPr/>
              <a:t>‹#›</a:t>
            </a:fld>
            <a:endParaRPr lang="en-US" sz="637" dirty="0"/>
          </a:p>
        </p:txBody>
      </p:sp>
      <p:sp>
        <p:nvSpPr>
          <p:cNvPr id="14"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609600" y="1241716"/>
            <a:ext cx="10984424" cy="350590"/>
          </a:xfrm>
        </p:spPr>
        <p:txBody>
          <a:bodyPr/>
          <a:lstStyle>
            <a:lvl1pPr marL="0" marR="0" indent="0" algn="l" defTabSz="415755" rtl="0" eaLnBrk="1" fontAlgn="auto" latinLnBrk="0" hangingPunct="1">
              <a:lnSpc>
                <a:spcPct val="100000"/>
              </a:lnSpc>
              <a:spcBef>
                <a:spcPct val="20000"/>
              </a:spcBef>
              <a:spcAft>
                <a:spcPts val="0"/>
              </a:spcAft>
              <a:buClrTx/>
              <a:buSzTx/>
              <a:buFont typeface="Arial"/>
              <a:buNone/>
              <a:tabLst/>
              <a:defRPr sz="1637">
                <a:solidFill>
                  <a:schemeClr val="accent1"/>
                </a:solidFill>
              </a:defRPr>
            </a:lvl1pPr>
          </a:lstStyle>
          <a:p>
            <a:r>
              <a:rPr lang="en-US" sz="1637" dirty="0"/>
              <a:t>Subtitle of Slide</a:t>
            </a:r>
          </a:p>
        </p:txBody>
      </p:sp>
      <p:sp>
        <p:nvSpPr>
          <p:cNvPr id="9" name="Text Placeholder 8"/>
          <p:cNvSpPr>
            <a:spLocks noGrp="1"/>
          </p:cNvSpPr>
          <p:nvPr>
            <p:ph type="body" sz="quarter" idx="11" hasCustomPrompt="1"/>
          </p:nvPr>
        </p:nvSpPr>
        <p:spPr>
          <a:xfrm>
            <a:off x="609599" y="5794657"/>
            <a:ext cx="10984427" cy="370435"/>
          </a:xfrm>
        </p:spPr>
        <p:txBody>
          <a:bodyPr>
            <a:normAutofit/>
          </a:bodyPr>
          <a:lstStyle>
            <a:lvl1pPr marL="0" indent="0">
              <a:buNone/>
              <a:defRPr sz="1183">
                <a:solidFill>
                  <a:srgbClr val="A7A8AA"/>
                </a:solidFill>
              </a:defRPr>
            </a:lvl1pPr>
            <a:lvl2pPr marL="415755" indent="0">
              <a:buNone/>
              <a:defRPr sz="1455">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597" y="6165090"/>
            <a:ext cx="10984424" cy="357432"/>
          </a:xfrm>
        </p:spPr>
        <p:txBody>
          <a:bodyPr>
            <a:normAutofit/>
          </a:bodyPr>
          <a:lstStyle>
            <a:lvl1pPr marL="0" indent="0">
              <a:buNone/>
              <a:defRPr sz="1183">
                <a:solidFill>
                  <a:srgbClr val="A7A8AA"/>
                </a:solidFill>
              </a:defRPr>
            </a:lvl1pPr>
          </a:lstStyle>
          <a:p>
            <a:pPr lvl="0"/>
            <a:r>
              <a:rPr lang="en-US" dirty="0"/>
              <a:t>Click to edit text</a:t>
            </a:r>
          </a:p>
        </p:txBody>
      </p:sp>
    </p:spTree>
    <p:extLst>
      <p:ext uri="{BB962C8B-B14F-4D97-AF65-F5344CB8AC3E}">
        <p14:creationId xmlns:p14="http://schemas.microsoft.com/office/powerpoint/2010/main" val="756039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1"/>
            <a:ext cx="10984424" cy="4898146"/>
          </a:xfrm>
          <a:prstGeom prst="rect">
            <a:avLst/>
          </a:prstGeom>
        </p:spPr>
        <p:txBody>
          <a:bodyPr/>
          <a:lstStyle>
            <a:lvl1pPr>
              <a:defRPr sz="1819">
                <a:solidFill>
                  <a:srgbClr val="53565A"/>
                </a:solidFill>
                <a:latin typeface="Arial"/>
                <a:cs typeface="Arial"/>
              </a:defRPr>
            </a:lvl1pPr>
            <a:lvl2pPr>
              <a:defRPr sz="1637">
                <a:solidFill>
                  <a:srgbClr val="53565A"/>
                </a:solidFill>
                <a:latin typeface="Arial"/>
                <a:cs typeface="Arial"/>
              </a:defRPr>
            </a:lvl2pPr>
            <a:lvl3pPr>
              <a:defRPr sz="1455">
                <a:solidFill>
                  <a:srgbClr val="53565A"/>
                </a:solidFill>
                <a:latin typeface="Arial"/>
                <a:cs typeface="Arial"/>
              </a:defRPr>
            </a:lvl3pPr>
            <a:lvl4pPr>
              <a:defRPr sz="1637"/>
            </a:lvl4pPr>
            <a:lvl5pPr>
              <a:defRPr sz="1637"/>
            </a:lvl5pPr>
            <a:lvl6pPr>
              <a:defRPr sz="1637"/>
            </a:lvl6pPr>
            <a:lvl7pPr>
              <a:defRPr sz="1637"/>
            </a:lvl7pPr>
            <a:lvl8pPr>
              <a:defRPr sz="1637"/>
            </a:lvl8pPr>
            <a:lvl9pPr>
              <a:defRPr sz="1637"/>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11299117" y="-7655"/>
            <a:ext cx="783712" cy="354522"/>
          </a:xfrm>
          <a:prstGeom prst="rect">
            <a:avLst/>
          </a:prstGeom>
        </p:spPr>
        <p:txBody>
          <a:bodyPr vert="horz" lIns="83153" tIns="41576" rIns="83153" bIns="41576"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37"/>
              <a:t>   |   </a:t>
            </a:r>
            <a:fld id="{DA15E891-66B8-4B28-AB8F-05A4B1DE573C}" type="slidenum">
              <a:rPr lang="en-US" sz="637" smtClean="0"/>
              <a:pPr/>
              <a:t>‹#›</a:t>
            </a:fld>
            <a:endParaRPr lang="en-US" sz="637" dirty="0"/>
          </a:p>
        </p:txBody>
      </p:sp>
      <p:sp>
        <p:nvSpPr>
          <p:cNvPr id="6"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21762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8472" y="2746184"/>
            <a:ext cx="4255245" cy="4255245"/>
          </a:xfrm>
          <a:prstGeom prst="rect">
            <a:avLst/>
          </a:prstGeom>
        </p:spPr>
      </p:pic>
    </p:spTree>
    <p:extLst>
      <p:ext uri="{BB962C8B-B14F-4D97-AF65-F5344CB8AC3E}">
        <p14:creationId xmlns:p14="http://schemas.microsoft.com/office/powerpoint/2010/main" val="3470461792"/>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11C7-D4F8-4F5C-AA7A-85CCCB0686F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25AE7B28-ADBA-4BA5-9C68-5C6BB94FFF81}"/>
              </a:ext>
            </a:extLst>
          </p:cNvPr>
          <p:cNvSpPr>
            <a:spLocks noGrp="1"/>
          </p:cNvSpPr>
          <p:nvPr>
            <p:ph type="sldNum" sz="quarter" idx="10"/>
          </p:nvPr>
        </p:nvSpPr>
        <p:spPr/>
        <p:txBody>
          <a:bodyPr/>
          <a:lstStyle/>
          <a:p>
            <a:r>
              <a:rPr lang="en-US"/>
              <a:t>   |   </a:t>
            </a:r>
            <a:fld id="{DA15E891-66B8-4B28-AB8F-05A4B1DE573C}" type="slidenum">
              <a:rPr lang="en-US" smtClean="0"/>
              <a:pPr/>
              <a:t>‹#›</a:t>
            </a:fld>
            <a:endParaRPr lang="en-US" dirty="0"/>
          </a:p>
        </p:txBody>
      </p:sp>
      <p:sp>
        <p:nvSpPr>
          <p:cNvPr id="4" name="Rectangle 3">
            <a:extLst>
              <a:ext uri="{FF2B5EF4-FFF2-40B4-BE49-F238E27FC236}">
                <a16:creationId xmlns:a16="http://schemas.microsoft.com/office/drawing/2014/main" id="{03854AA2-5741-459C-B1AE-8472EB39B614}"/>
              </a:ext>
            </a:extLst>
          </p:cNvPr>
          <p:cNvSpPr/>
          <p:nvPr userDrawn="1"/>
        </p:nvSpPr>
        <p:spPr>
          <a:xfrm>
            <a:off x="2" y="346869"/>
            <a:ext cx="10476411" cy="20177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26"/>
          </a:p>
        </p:txBody>
      </p:sp>
    </p:spTree>
    <p:extLst>
      <p:ext uri="{BB962C8B-B14F-4D97-AF65-F5344CB8AC3E}">
        <p14:creationId xmlns:p14="http://schemas.microsoft.com/office/powerpoint/2010/main" val="2031143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599" y="5683663"/>
            <a:ext cx="10984427" cy="714593"/>
          </a:xfrm>
          <a:prstGeom prst="rect">
            <a:avLst/>
          </a:prstGeom>
        </p:spPr>
        <p:txBody>
          <a:bodyPr/>
          <a:lstStyle>
            <a:lvl1pPr>
              <a:defRPr sz="1455">
                <a:solidFill>
                  <a:srgbClr val="53565A"/>
                </a:solidFill>
              </a:defRPr>
            </a:lvl1pPr>
            <a:lvl2pPr>
              <a:defRPr sz="1819"/>
            </a:lvl2pPr>
            <a:lvl3pPr>
              <a:defRPr sz="1637"/>
            </a:lvl3pPr>
            <a:lvl4pPr>
              <a:defRPr sz="1455"/>
            </a:lvl4pPr>
            <a:lvl5pPr>
              <a:defRPr sz="1455"/>
            </a:lvl5pPr>
            <a:lvl6pPr>
              <a:defRPr sz="1455"/>
            </a:lvl6pPr>
            <a:lvl7pPr>
              <a:defRPr sz="1455"/>
            </a:lvl7pPr>
            <a:lvl8pPr>
              <a:defRPr sz="1455"/>
            </a:lvl8pPr>
            <a:lvl9pPr>
              <a:defRPr sz="1455"/>
            </a:lvl9pPr>
          </a:lstStyle>
          <a:p>
            <a:pPr lvl="0"/>
            <a:r>
              <a:rPr lang="en-US" dirty="0"/>
              <a:t>Click to edit Master text styles</a:t>
            </a:r>
          </a:p>
        </p:txBody>
      </p:sp>
      <p:sp>
        <p:nvSpPr>
          <p:cNvPr id="12" name="Picture Placeholder 2"/>
          <p:cNvSpPr>
            <a:spLocks noGrp="1"/>
          </p:cNvSpPr>
          <p:nvPr>
            <p:ph type="pic" idx="1" hasCustomPrompt="1"/>
          </p:nvPr>
        </p:nvSpPr>
        <p:spPr>
          <a:xfrm>
            <a:off x="609599" y="1500113"/>
            <a:ext cx="10984427" cy="3878033"/>
          </a:xfrm>
          <a:prstGeom prst="rect">
            <a:avLst/>
          </a:prstGeom>
        </p:spPr>
        <p:txBody>
          <a:bodyPr>
            <a:normAutofit/>
          </a:bodyPr>
          <a:lstStyle>
            <a:lvl1pPr marL="0" indent="0" algn="ctr">
              <a:buNone/>
              <a:defRPr sz="2183">
                <a:solidFill>
                  <a:schemeClr val="tx1"/>
                </a:solidFill>
              </a:defRPr>
            </a:lvl1pPr>
            <a:lvl2pPr marL="415755" indent="0">
              <a:buNone/>
              <a:defRPr sz="2546"/>
            </a:lvl2pPr>
            <a:lvl3pPr marL="831510" indent="0">
              <a:buNone/>
              <a:defRPr sz="2183"/>
            </a:lvl3pPr>
            <a:lvl4pPr marL="1247265" indent="0">
              <a:buNone/>
              <a:defRPr sz="1819"/>
            </a:lvl4pPr>
            <a:lvl5pPr marL="1663018" indent="0">
              <a:buNone/>
              <a:defRPr sz="1819"/>
            </a:lvl5pPr>
            <a:lvl6pPr marL="2078774" indent="0">
              <a:buNone/>
              <a:defRPr sz="1819"/>
            </a:lvl6pPr>
            <a:lvl7pPr marL="2494529" indent="0">
              <a:buNone/>
              <a:defRPr sz="1819"/>
            </a:lvl7pPr>
            <a:lvl8pPr marL="2910284" indent="0">
              <a:buNone/>
              <a:defRPr sz="1819"/>
            </a:lvl8pPr>
            <a:lvl9pPr marL="3326039" indent="0">
              <a:buNone/>
              <a:defRPr sz="1819"/>
            </a:lvl9pPr>
          </a:lstStyle>
          <a:p>
            <a:r>
              <a:rPr lang="en-US" dirty="0"/>
              <a:t>Place Picture here</a:t>
            </a:r>
          </a:p>
        </p:txBody>
      </p:sp>
      <p:sp>
        <p:nvSpPr>
          <p:cNvPr id="7" name="Slide Number Placeholder 7"/>
          <p:cNvSpPr>
            <a:spLocks noGrp="1"/>
          </p:cNvSpPr>
          <p:nvPr>
            <p:ph type="sldNum" sz="quarter" idx="10"/>
          </p:nvPr>
        </p:nvSpPr>
        <p:spPr>
          <a:xfrm>
            <a:off x="11299117" y="-7655"/>
            <a:ext cx="783712" cy="354522"/>
          </a:xfrm>
          <a:prstGeom prst="rect">
            <a:avLst/>
          </a:prstGeom>
        </p:spPr>
        <p:txBody>
          <a:bodyPr vert="horz" lIns="91440" tIns="45720" rIns="91440" bIns="45720" rtlCol="0" anchor="ctr"/>
          <a:lstStyle>
            <a:lvl1pPr algn="r">
              <a:defRPr sz="637">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8"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06554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6339763" cy="6886211"/>
          </a:xfrm>
          <a:prstGeom prst="rect">
            <a:avLst/>
          </a:prstGeom>
        </p:spPr>
      </p:pic>
      <p:pic>
        <p:nvPicPr>
          <p:cNvPr id="6" name="Picture 5"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6209" y="359804"/>
            <a:ext cx="918403" cy="798523"/>
          </a:xfrm>
          <a:prstGeom prst="rect">
            <a:avLst/>
          </a:prstGeom>
        </p:spPr>
      </p:pic>
      <p:sp>
        <p:nvSpPr>
          <p:cNvPr id="3" name="Text Placeholder 2"/>
          <p:cNvSpPr>
            <a:spLocks noGrp="1"/>
          </p:cNvSpPr>
          <p:nvPr>
            <p:ph type="body" sz="quarter" idx="10" hasCustomPrompt="1"/>
          </p:nvPr>
        </p:nvSpPr>
        <p:spPr>
          <a:xfrm>
            <a:off x="6807202" y="2600328"/>
            <a:ext cx="4917017" cy="1929954"/>
          </a:xfrm>
          <a:prstGeom prst="rect">
            <a:avLst/>
          </a:prstGeom>
        </p:spPr>
        <p:txBody>
          <a:bodyPr vert="horz" anchor="ctr"/>
          <a:lstStyle>
            <a:lvl1pPr marL="0" indent="0">
              <a:buNone/>
              <a:defRPr sz="2909" baseline="0"/>
            </a:lvl1pPr>
          </a:lstStyle>
          <a:p>
            <a:r>
              <a:rPr lang="en-US" sz="3274" dirty="0">
                <a:solidFill>
                  <a:schemeClr val="tx1"/>
                </a:solidFill>
              </a:rPr>
              <a:t>Section Title And Multiple Lines If</a:t>
            </a:r>
            <a:r>
              <a:rPr lang="en-US" sz="3274" baseline="0" dirty="0">
                <a:solidFill>
                  <a:schemeClr val="tx1"/>
                </a:solidFill>
              </a:rPr>
              <a:t> Necessary</a:t>
            </a:r>
            <a:endParaRPr lang="en-US" sz="3274" dirty="0">
              <a:solidFill>
                <a:schemeClr val="tx1"/>
              </a:solidFill>
            </a:endParaRPr>
          </a:p>
        </p:txBody>
      </p:sp>
    </p:spTree>
    <p:extLst>
      <p:ext uri="{BB962C8B-B14F-4D97-AF65-F5344CB8AC3E}">
        <p14:creationId xmlns:p14="http://schemas.microsoft.com/office/powerpoint/2010/main" val="3187261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0" y="705205"/>
            <a:ext cx="10984425"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42232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1814" baseline="0"/>
            </a:lvl1pPr>
          </a:lstStyle>
          <a:p>
            <a:r>
              <a:rPr lang="de-DE" dirty="0"/>
              <a:t>Click on icon to select picture</a:t>
            </a:r>
          </a:p>
        </p:txBody>
      </p:sp>
      <p:sp>
        <p:nvSpPr>
          <p:cNvPr id="2" name="Title 1"/>
          <p:cNvSpPr>
            <a:spLocks noGrp="1"/>
          </p:cNvSpPr>
          <p:nvPr>
            <p:ph type="ctrTitle"/>
          </p:nvPr>
        </p:nvSpPr>
        <p:spPr>
          <a:xfrm>
            <a:off x="634457" y="2404206"/>
            <a:ext cx="6781777" cy="2680795"/>
          </a:xfrm>
        </p:spPr>
        <p:txBody>
          <a:bodyPr anchor="t" anchorCtr="0">
            <a:noAutofit/>
          </a:bodyPr>
          <a:lstStyle>
            <a:lvl1pPr algn="l">
              <a:lnSpc>
                <a:spcPts val="6350"/>
              </a:lnSpc>
              <a:defRPr sz="4309">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39182" y="5415150"/>
            <a:ext cx="6816945" cy="653335"/>
          </a:xfrm>
        </p:spPr>
        <p:txBody>
          <a:bodyPr>
            <a:noAutofit/>
          </a:bodyPr>
          <a:lstStyle>
            <a:lvl1pPr marL="0" indent="0">
              <a:lnSpc>
                <a:spcPts val="2495"/>
              </a:lnSpc>
              <a:spcBef>
                <a:spcPts val="0"/>
              </a:spcBef>
              <a:buNone/>
              <a:defRPr sz="1474"/>
            </a:lvl1pPr>
            <a:lvl2pPr marL="0" indent="0">
              <a:buNone/>
              <a:defRPr sz="1133"/>
            </a:lvl2pPr>
            <a:lvl3pPr marL="0" indent="0">
              <a:buNone/>
              <a:defRPr sz="1133"/>
            </a:lvl3pPr>
            <a:lvl4pPr marL="0" indent="0">
              <a:buNone/>
              <a:defRPr sz="1133"/>
            </a:lvl4pPr>
            <a:lvl5pPr marL="0" indent="0">
              <a:buNone/>
              <a:defRPr sz="1133"/>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2" y="798453"/>
            <a:ext cx="1049728"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13"/>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4741332" y="0"/>
            <a:ext cx="4550833" cy="2395912"/>
          </a:xfrm>
          <a:prstGeom prst="rect">
            <a:avLst/>
          </a:prstGeom>
          <a:solidFill>
            <a:srgbClr val="FFFF99"/>
          </a:solidFill>
        </p:spPr>
        <p:txBody>
          <a:bodyPr wrap="square" rtlCol="0">
            <a:spAutoFit/>
          </a:bodyPr>
          <a:lstStyle/>
          <a:p>
            <a:pPr defTabSz="1036963"/>
            <a:r>
              <a:rPr lang="en-US" sz="1361" dirty="0">
                <a:solidFill>
                  <a:srgbClr val="333333"/>
                </a:solidFill>
                <a:latin typeface="Arial"/>
                <a:cs typeface="Arial"/>
              </a:rPr>
              <a:t>IMPORTANT!!  </a:t>
            </a:r>
          </a:p>
          <a:p>
            <a:pPr defTabSz="1036963"/>
            <a:endParaRPr lang="en-US" sz="1361" dirty="0">
              <a:solidFill>
                <a:srgbClr val="333333"/>
              </a:solidFill>
              <a:latin typeface="Arial"/>
              <a:cs typeface="Arial"/>
            </a:endParaRPr>
          </a:p>
          <a:p>
            <a:pPr defTabSz="1036963"/>
            <a:r>
              <a:rPr lang="en-US" sz="1361" dirty="0">
                <a:solidFill>
                  <a:srgbClr val="333333"/>
                </a:solidFill>
                <a:latin typeface="Arial"/>
                <a:cs typeface="Arial"/>
              </a:rPr>
              <a:t>If you insert or change the picture, select it, click right and choose </a:t>
            </a:r>
            <a:r>
              <a:rPr lang="en-US" sz="1361" dirty="0">
                <a:solidFill>
                  <a:schemeClr val="accent2"/>
                </a:solidFill>
                <a:latin typeface="Arial"/>
                <a:cs typeface="Arial"/>
              </a:rPr>
              <a:t>Send to back</a:t>
            </a:r>
            <a:r>
              <a:rPr lang="en-US" sz="1361" dirty="0">
                <a:solidFill>
                  <a:srgbClr val="333333"/>
                </a:solidFill>
                <a:latin typeface="Arial"/>
                <a:cs typeface="Arial"/>
              </a:rPr>
              <a:t> from the right click menu to make the logo and text visible.</a:t>
            </a:r>
          </a:p>
          <a:p>
            <a:pPr defTabSz="1036963"/>
            <a:endParaRPr lang="en-US" sz="1361" dirty="0">
              <a:solidFill>
                <a:srgbClr val="333333"/>
              </a:solidFill>
              <a:latin typeface="Arial"/>
              <a:cs typeface="Arial"/>
            </a:endParaRPr>
          </a:p>
          <a:p>
            <a:pPr defTabSz="1036963"/>
            <a:endParaRPr lang="en-US" sz="1361" dirty="0">
              <a:solidFill>
                <a:srgbClr val="333333"/>
              </a:solidFill>
              <a:latin typeface="Arial"/>
              <a:cs typeface="Arial"/>
            </a:endParaRPr>
          </a:p>
          <a:p>
            <a:pPr defTabSz="1036963"/>
            <a:r>
              <a:rPr lang="en-US" sz="1361"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361" dirty="0">
              <a:solidFill>
                <a:srgbClr val="333333"/>
              </a:solidFill>
              <a:latin typeface="Arial"/>
              <a:cs typeface="Aria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2" y="3572934"/>
            <a:ext cx="4550833" cy="3076935"/>
          </a:xfrm>
          <a:prstGeom prst="rect">
            <a:avLst/>
          </a:prstGeom>
        </p:spPr>
      </p:pic>
    </p:spTree>
    <p:extLst>
      <p:ext uri="{BB962C8B-B14F-4D97-AF65-F5344CB8AC3E}">
        <p14:creationId xmlns:p14="http://schemas.microsoft.com/office/powerpoint/2010/main" val="3145753783"/>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guide id="8" orient="horz">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1814" baseline="0"/>
            </a:lvl1pPr>
          </a:lstStyle>
          <a:p>
            <a:r>
              <a:rPr lang="de-DE" dirty="0"/>
              <a:t>Click on icon to select picture</a:t>
            </a:r>
          </a:p>
        </p:txBody>
      </p:sp>
      <p:sp>
        <p:nvSpPr>
          <p:cNvPr id="2" name="Title 1"/>
          <p:cNvSpPr>
            <a:spLocks noGrp="1"/>
          </p:cNvSpPr>
          <p:nvPr>
            <p:ph type="ctrTitle"/>
          </p:nvPr>
        </p:nvSpPr>
        <p:spPr>
          <a:xfrm>
            <a:off x="629281" y="2396573"/>
            <a:ext cx="6165252" cy="2680795"/>
          </a:xfrm>
        </p:spPr>
        <p:txBody>
          <a:bodyPr anchor="t" anchorCtr="0">
            <a:noAutofit/>
          </a:bodyPr>
          <a:lstStyle>
            <a:lvl1pPr algn="l">
              <a:lnSpc>
                <a:spcPts val="6350"/>
              </a:lnSpc>
              <a:defRPr sz="4309">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48497" y="5417222"/>
            <a:ext cx="6816945" cy="651263"/>
          </a:xfrm>
        </p:spPr>
        <p:txBody>
          <a:bodyPr>
            <a:noAutofit/>
          </a:bodyPr>
          <a:lstStyle>
            <a:lvl1pPr marL="0" indent="0">
              <a:lnSpc>
                <a:spcPts val="2495"/>
              </a:lnSpc>
              <a:spcBef>
                <a:spcPts val="0"/>
              </a:spcBef>
              <a:buNone/>
              <a:defRPr sz="1474">
                <a:solidFill>
                  <a:schemeClr val="bg1"/>
                </a:solidFill>
              </a:defRPr>
            </a:lvl1pPr>
            <a:lvl2pPr marL="0" indent="0">
              <a:buNone/>
              <a:defRPr sz="1133"/>
            </a:lvl2pPr>
            <a:lvl3pPr marL="0" indent="0">
              <a:buNone/>
              <a:defRPr sz="1133"/>
            </a:lvl3pPr>
            <a:lvl4pPr marL="0" indent="0">
              <a:buNone/>
              <a:defRPr sz="1133"/>
            </a:lvl4pPr>
            <a:lvl5pPr marL="0" indent="0">
              <a:buNone/>
              <a:defRPr sz="1133"/>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2197100" y="1"/>
            <a:ext cx="2006600" cy="1977080"/>
          </a:xfrm>
          <a:prstGeom prst="rect">
            <a:avLst/>
          </a:prstGeom>
          <a:solidFill>
            <a:srgbClr val="FFFF99"/>
          </a:solidFill>
        </p:spPr>
        <p:txBody>
          <a:bodyPr wrap="square" rtlCol="0">
            <a:spAutoFit/>
          </a:bodyPr>
          <a:lstStyle/>
          <a:p>
            <a:pPr defTabSz="1036963"/>
            <a:r>
              <a:rPr lang="en-US" sz="1361" dirty="0">
                <a:solidFill>
                  <a:srgbClr val="333333"/>
                </a:solidFill>
                <a:latin typeface="Arial"/>
                <a:cs typeface="Arial"/>
              </a:rPr>
              <a:t>IMPORTANT!!  </a:t>
            </a:r>
          </a:p>
          <a:p>
            <a:pPr defTabSz="1036963"/>
            <a:endParaRPr lang="en-US" sz="1361" dirty="0">
              <a:solidFill>
                <a:srgbClr val="333333"/>
              </a:solidFill>
              <a:latin typeface="Arial"/>
              <a:cs typeface="Arial"/>
            </a:endParaRPr>
          </a:p>
          <a:p>
            <a:pPr defTabSz="1036963"/>
            <a:r>
              <a:rPr lang="en-US" sz="1361" dirty="0">
                <a:solidFill>
                  <a:srgbClr val="333333"/>
                </a:solidFill>
                <a:latin typeface="Arial"/>
                <a:cs typeface="Arial"/>
              </a:rPr>
              <a:t>If you insert or change the picture, select it, click right and choose </a:t>
            </a:r>
            <a:r>
              <a:rPr lang="en-US" sz="1361" dirty="0">
                <a:solidFill>
                  <a:schemeClr val="accent2"/>
                </a:solidFill>
                <a:latin typeface="Arial"/>
                <a:cs typeface="Arial"/>
              </a:rPr>
              <a:t>Send to back</a:t>
            </a:r>
            <a:r>
              <a:rPr lang="en-US" sz="1361"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774944" y="798453"/>
            <a:ext cx="1051200"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13">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3192192789"/>
      </p:ext>
    </p:extLst>
  </p:cSld>
  <p:clrMapOvr>
    <a:masterClrMapping/>
  </p:clrMapOvr>
  <p:extLst mod="1">
    <p:ext uri="{DCECCB84-F9BA-43D5-87BE-67443E8EF086}">
      <p15:sldGuideLst xmlns:p15="http://schemas.microsoft.com/office/powerpoint/2012/main">
        <p15:guide id="1" orient="horz" pos="392">
          <p15:clr>
            <a:srgbClr val="FBAE40"/>
          </p15:clr>
        </p15:guide>
        <p15:guide id="2" orient="horz" pos="3010">
          <p15:clr>
            <a:srgbClr val="FBAE40"/>
          </p15:clr>
        </p15:guide>
        <p15:guide id="3" pos="448">
          <p15:clr>
            <a:srgbClr val="FBAE40"/>
          </p15:clr>
        </p15:guide>
        <p15:guide id="4" pos="3331">
          <p15:clr>
            <a:srgbClr val="FBAE40"/>
          </p15:clr>
        </p15:guide>
        <p15:guide id="5" pos="3555">
          <p15:clr>
            <a:srgbClr val="FBAE40"/>
          </p15:clr>
        </p15:guide>
        <p15:guide id="6" pos="3778">
          <p15:clr>
            <a:srgbClr val="FBAE40"/>
          </p15:clr>
        </p15:guide>
        <p15:guide id="7" pos="666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80" y="2404206"/>
            <a:ext cx="6781777" cy="1812195"/>
          </a:xfrm>
        </p:spPr>
        <p:txBody>
          <a:bodyPr anchor="t" anchorCtr="0">
            <a:noAutofit/>
          </a:bodyPr>
          <a:lstStyle>
            <a:lvl1pPr algn="l">
              <a:lnSpc>
                <a:spcPts val="6350"/>
              </a:lnSpc>
              <a:defRPr sz="4309">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7" y="5421076"/>
            <a:ext cx="6816945" cy="647408"/>
          </a:xfrm>
        </p:spPr>
        <p:txBody>
          <a:bodyPr>
            <a:noAutofit/>
          </a:bodyPr>
          <a:lstStyle>
            <a:lvl1pPr marL="0" indent="0">
              <a:lnSpc>
                <a:spcPts val="2495"/>
              </a:lnSpc>
              <a:spcBef>
                <a:spcPts val="0"/>
              </a:spcBef>
              <a:buNone/>
              <a:defRPr sz="1474">
                <a:solidFill>
                  <a:schemeClr val="tx1"/>
                </a:solidFill>
              </a:defRPr>
            </a:lvl1pPr>
            <a:lvl2pPr marL="0" indent="0">
              <a:buNone/>
              <a:defRPr sz="1133"/>
            </a:lvl2pPr>
            <a:lvl3pPr marL="0" indent="0">
              <a:buNone/>
              <a:defRPr sz="1133"/>
            </a:lvl3pPr>
            <a:lvl4pPr marL="0" indent="0">
              <a:buNone/>
              <a:defRPr sz="1133"/>
            </a:lvl4pPr>
            <a:lvl5pPr marL="0" indent="0">
              <a:buNone/>
              <a:defRPr sz="11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4" y="4584313"/>
            <a:ext cx="6781777" cy="1249363"/>
          </a:xfrm>
        </p:spPr>
        <p:txBody>
          <a:bodyPr>
            <a:noAutofit/>
          </a:bodyPr>
          <a:lstStyle>
            <a:lvl1pPr marL="0" indent="0">
              <a:lnSpc>
                <a:spcPts val="3629"/>
              </a:lnSpc>
              <a:buNone/>
              <a:defRPr sz="2609">
                <a:solidFill>
                  <a:srgbClr val="FF6C00"/>
                </a:solidFill>
              </a:defRPr>
            </a:lvl1pPr>
            <a:lvl2pPr marL="388861" indent="0">
              <a:lnSpc>
                <a:spcPts val="4083"/>
              </a:lnSpc>
              <a:buNone/>
              <a:defRPr sz="3402">
                <a:solidFill>
                  <a:srgbClr val="FF6C00"/>
                </a:solidFill>
              </a:defRPr>
            </a:lvl2pPr>
            <a:lvl3pPr marL="777722" indent="0">
              <a:lnSpc>
                <a:spcPts val="4083"/>
              </a:lnSpc>
              <a:buNone/>
              <a:defRPr sz="3402">
                <a:solidFill>
                  <a:srgbClr val="FF6C00"/>
                </a:solidFill>
              </a:defRPr>
            </a:lvl3pPr>
            <a:lvl4pPr marL="1166583" indent="0">
              <a:lnSpc>
                <a:spcPts val="4083"/>
              </a:lnSpc>
              <a:buNone/>
              <a:defRPr sz="3402">
                <a:solidFill>
                  <a:srgbClr val="FF6C00"/>
                </a:solidFill>
              </a:defRPr>
            </a:lvl4pPr>
            <a:lvl5pPr marL="1555443" indent="0">
              <a:lnSpc>
                <a:spcPts val="4083"/>
              </a:lnSpc>
              <a:buNone/>
              <a:defRPr sz="3402">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4" y="787061"/>
            <a:ext cx="1058335" cy="1152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8473" y="2746185"/>
            <a:ext cx="4255245" cy="4255245"/>
          </a:xfrm>
          <a:prstGeom prst="rect">
            <a:avLst/>
          </a:prstGeom>
        </p:spPr>
      </p:pic>
    </p:spTree>
    <p:extLst>
      <p:ext uri="{BB962C8B-B14F-4D97-AF65-F5344CB8AC3E}">
        <p14:creationId xmlns:p14="http://schemas.microsoft.com/office/powerpoint/2010/main" val="100722590"/>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1" y="575395"/>
            <a:ext cx="10773291" cy="617012"/>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650361" y="1536001"/>
            <a:ext cx="10773291" cy="4243172"/>
          </a:xfrm>
        </p:spPr>
        <p:txBody>
          <a:bodyPr/>
          <a:lstStyle>
            <a:lvl1pPr>
              <a:lnSpc>
                <a:spcPts val="2721"/>
              </a:lnSpc>
              <a:spcAft>
                <a:spcPts val="681"/>
              </a:spcAft>
              <a:defRPr sz="1701"/>
            </a:lvl1pPr>
            <a:lvl2pPr>
              <a:lnSpc>
                <a:spcPts val="2721"/>
              </a:lnSpc>
              <a:spcBef>
                <a:spcPts val="0"/>
              </a:spcBef>
              <a:spcAft>
                <a:spcPts val="681"/>
              </a:spcAft>
              <a:defRPr sz="1701"/>
            </a:lvl2pPr>
            <a:lvl3pPr>
              <a:lnSpc>
                <a:spcPts val="2721"/>
              </a:lnSpc>
              <a:spcBef>
                <a:spcPts val="0"/>
              </a:spcBef>
              <a:spcAft>
                <a:spcPts val="681"/>
              </a:spcAft>
              <a:defRPr sz="1701"/>
            </a:lvl3pPr>
            <a:lvl4pPr>
              <a:lnSpc>
                <a:spcPts val="2721"/>
              </a:lnSpc>
              <a:spcBef>
                <a:spcPts val="0"/>
              </a:spcBef>
              <a:spcAft>
                <a:spcPts val="681"/>
              </a:spcAft>
              <a:defRPr sz="1701"/>
            </a:lvl4pPr>
            <a:lvl5pPr>
              <a:lnSpc>
                <a:spcPts val="2721"/>
              </a:lnSpc>
              <a:spcBef>
                <a:spcPts val="0"/>
              </a:spcBef>
              <a:spcAft>
                <a:spcPts val="681"/>
              </a:spcAft>
              <a:defRPr sz="1701"/>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25.09.2019</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594361928"/>
      </p:ext>
    </p:extLst>
  </p:cSld>
  <p:clrMapOvr>
    <a:masterClrMapping/>
  </p:clrMapOvr>
  <p:extLst mod="1">
    <p:ext uri="{DCECCB84-F9BA-43D5-87BE-67443E8EF086}">
      <p15:sldGuideLst xmlns:p15="http://schemas.microsoft.com/office/powerpoint/2012/main">
        <p15:guide id="1" pos="448">
          <p15:clr>
            <a:srgbClr val="FBAE40"/>
          </p15:clr>
        </p15:guide>
        <p15:guide id="2" pos="3555">
          <p15:clr>
            <a:srgbClr val="FBAE40"/>
          </p15:clr>
        </p15:guide>
        <p15:guide id="3" pos="3331">
          <p15:clr>
            <a:srgbClr val="FBAE40"/>
          </p15:clr>
        </p15:guide>
        <p15:guide id="4" pos="3778">
          <p15:clr>
            <a:srgbClr val="FBAE40"/>
          </p15:clr>
        </p15:guide>
        <p15:guide id="5" pos="6661">
          <p15:clr>
            <a:srgbClr val="FBAE40"/>
          </p15:clr>
        </p15:guide>
        <p15:guide id="6" orient="horz" pos="392">
          <p15:clr>
            <a:srgbClr val="FBAE40"/>
          </p15:clr>
        </p15:guide>
        <p15:guide id="7" orient="horz" pos="293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2"/>
            <a:ext cx="10723328" cy="4353063"/>
          </a:xfrm>
        </p:spPr>
        <p:txBody>
          <a:bodyPr/>
          <a:lstStyle>
            <a:lvl1pPr marL="0" indent="0">
              <a:lnSpc>
                <a:spcPts val="2721"/>
              </a:lnSpc>
              <a:buNone/>
              <a:defRPr sz="1701" b="1"/>
            </a:lvl1pPr>
            <a:lvl2pPr marL="408665" indent="-408665">
              <a:lnSpc>
                <a:spcPts val="2721"/>
              </a:lnSpc>
              <a:buFont typeface="+mj-lt"/>
              <a:buAutoNum type="arabicPeriod"/>
              <a:defRPr sz="1701"/>
            </a:lvl2pPr>
            <a:lvl3pPr marL="608495" indent="-194430">
              <a:lnSpc>
                <a:spcPts val="2721"/>
              </a:lnSpc>
              <a:defRPr sz="1701"/>
            </a:lvl3pPr>
            <a:lvl4pPr marL="817328" indent="-194430">
              <a:lnSpc>
                <a:spcPts val="2721"/>
              </a:lnSpc>
              <a:tabLst/>
              <a:defRPr sz="1701"/>
            </a:lvl4pPr>
            <a:lvl5pPr marL="1017159" indent="-194430">
              <a:lnSpc>
                <a:spcPts val="2721"/>
              </a:lnSpc>
              <a:defRPr sz="1701"/>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25.09.2019</a:t>
            </a:fld>
            <a:endParaRPr lang="de-DE" dirty="0"/>
          </a:p>
        </p:txBody>
      </p:sp>
      <p:sp>
        <p:nvSpPr>
          <p:cNvPr id="8" name="Footer Placeholder 7"/>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3725385967"/>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2"/>
            <a:ext cx="10723328" cy="4353063"/>
          </a:xfrm>
        </p:spPr>
        <p:txBody>
          <a:bodyPr/>
          <a:lstStyle>
            <a:lvl1pPr marL="0" indent="0">
              <a:lnSpc>
                <a:spcPts val="2721"/>
              </a:lnSpc>
              <a:buNone/>
              <a:defRPr sz="1701" b="0"/>
            </a:lvl1pPr>
            <a:lvl2pPr marL="408665" indent="-408665">
              <a:lnSpc>
                <a:spcPts val="2721"/>
              </a:lnSpc>
              <a:buFont typeface="+mj-lt"/>
              <a:buAutoNum type="arabicPeriod"/>
              <a:defRPr sz="1701" b="0"/>
            </a:lvl2pPr>
            <a:lvl3pPr marL="608495" indent="-194430">
              <a:lnSpc>
                <a:spcPts val="2721"/>
              </a:lnSpc>
              <a:defRPr sz="1701" b="0"/>
            </a:lvl3pPr>
            <a:lvl4pPr marL="817328" indent="-194430">
              <a:lnSpc>
                <a:spcPts val="2721"/>
              </a:lnSpc>
              <a:tabLst/>
              <a:defRPr sz="1701" b="0"/>
            </a:lvl4pPr>
            <a:lvl5pPr marL="1017159" indent="-194430">
              <a:lnSpc>
                <a:spcPts val="2721"/>
              </a:lnSpc>
              <a:defRPr sz="1701"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37FFCD0F-6FD7-423A-A678-0AA8290E11CF}" type="datetimeFigureOut">
              <a:rPr lang="de-DE" smtClean="0"/>
              <a:pPr/>
              <a:t>25.09.2019</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2396647382"/>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a:lnSpc>
                <a:spcPts val="3200"/>
              </a:lnSpc>
              <a:spcAft>
                <a:spcPts val="800"/>
              </a:spcAft>
              <a:defRPr sz="2000"/>
            </a:lvl1pPr>
            <a:lvl2pPr>
              <a:lnSpc>
                <a:spcPts val="3200"/>
              </a:lnSpc>
              <a:spcBef>
                <a:spcPts val="0"/>
              </a:spcBef>
              <a:spcAft>
                <a:spcPts val="800"/>
              </a:spcAft>
              <a:defRPr sz="2000"/>
            </a:lvl2pPr>
            <a:lvl3pPr>
              <a:lnSpc>
                <a:spcPts val="3200"/>
              </a:lnSpc>
              <a:spcBef>
                <a:spcPts val="0"/>
              </a:spcBef>
              <a:spcAft>
                <a:spcPts val="800"/>
              </a:spcAft>
              <a:defRPr sz="2000"/>
            </a:lvl3pPr>
            <a:lvl4pPr>
              <a:lnSpc>
                <a:spcPts val="3200"/>
              </a:lnSpc>
              <a:spcBef>
                <a:spcPts val="0"/>
              </a:spcBef>
              <a:spcAft>
                <a:spcPts val="800"/>
              </a:spcAft>
              <a:defRPr sz="2000"/>
            </a:lvl4pPr>
            <a:lvl5pPr>
              <a:lnSpc>
                <a:spcPts val="3200"/>
              </a:lnSpc>
              <a:spcBef>
                <a:spcPts val="0"/>
              </a:spcBef>
              <a:spcAft>
                <a:spcPts val="800"/>
              </a:spcAft>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24.09.2019</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2714232982"/>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7" y="1536002"/>
            <a:ext cx="5062528" cy="4353063"/>
          </a:xfrm>
        </p:spPr>
        <p:txBody>
          <a:bodyPr/>
          <a:lstStyle>
            <a:lvl1pPr marL="0" indent="0">
              <a:lnSpc>
                <a:spcPts val="2721"/>
              </a:lnSpc>
              <a:buNone/>
              <a:defRPr sz="1474" b="0"/>
            </a:lvl1pPr>
            <a:lvl2pPr marL="325852" indent="-325852">
              <a:lnSpc>
                <a:spcPts val="2721"/>
              </a:lnSpc>
              <a:buFont typeface="Arial" panose="020B0604020202020204" pitchFamily="34" charset="0"/>
              <a:buChar char="•"/>
              <a:defRPr sz="1474" b="0"/>
            </a:lvl2pPr>
            <a:lvl3pPr marL="507679" indent="-198032">
              <a:lnSpc>
                <a:spcPts val="2721"/>
              </a:lnSpc>
              <a:defRPr sz="1474" b="0"/>
            </a:lvl3pPr>
            <a:lvl4pPr marL="707511" indent="-199832">
              <a:lnSpc>
                <a:spcPts val="2721"/>
              </a:lnSpc>
              <a:tabLst/>
              <a:defRPr sz="1474" b="0"/>
            </a:lvl4pPr>
            <a:lvl5pPr marL="918144" indent="-210633">
              <a:lnSpc>
                <a:spcPts val="2721"/>
              </a:lnSpc>
              <a:defRPr sz="1474"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6361123" y="1536002"/>
            <a:ext cx="5062528" cy="4353063"/>
          </a:xfrm>
        </p:spPr>
        <p:txBody>
          <a:bodyPr/>
          <a:lstStyle>
            <a:lvl1pPr marL="0" indent="0">
              <a:lnSpc>
                <a:spcPts val="2721"/>
              </a:lnSpc>
              <a:buNone/>
              <a:defRPr sz="1474" b="0"/>
            </a:lvl1pPr>
            <a:lvl2pPr marL="325852" indent="-325852">
              <a:lnSpc>
                <a:spcPts val="2721"/>
              </a:lnSpc>
              <a:buFont typeface="Arial" panose="020B0604020202020204" pitchFamily="34" charset="0"/>
              <a:buChar char="•"/>
              <a:defRPr sz="1474" b="0"/>
            </a:lvl2pPr>
            <a:lvl3pPr marL="507679" indent="-198032">
              <a:lnSpc>
                <a:spcPts val="2721"/>
              </a:lnSpc>
              <a:defRPr sz="1474" b="0"/>
            </a:lvl3pPr>
            <a:lvl4pPr marL="707511" indent="-199832">
              <a:lnSpc>
                <a:spcPts val="2721"/>
              </a:lnSpc>
              <a:tabLst/>
              <a:defRPr sz="1474" b="0"/>
            </a:lvl4pPr>
            <a:lvl5pPr marL="918144" indent="-210633">
              <a:lnSpc>
                <a:spcPts val="2721"/>
              </a:lnSpc>
              <a:defRPr sz="1474"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fld id="{37FFCD0F-6FD7-423A-A678-0AA8290E11CF}" type="datetimeFigureOut">
              <a:rPr lang="de-DE" smtClean="0"/>
              <a:pPr/>
              <a:t>25.09.2019</a:t>
            </a:fld>
            <a:endParaRPr lang="de-DE" dirty="0"/>
          </a:p>
        </p:txBody>
      </p:sp>
      <p:sp>
        <p:nvSpPr>
          <p:cNvPr id="6" name="Footer Placeholder 5"/>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3688148721"/>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20" y="1568859"/>
            <a:ext cx="5078267" cy="4133408"/>
          </a:xfrm>
        </p:spPr>
        <p:txBody>
          <a:bodyPr/>
          <a:lstStyle>
            <a:lvl1pPr marL="0" indent="0">
              <a:lnSpc>
                <a:spcPts val="2495"/>
              </a:lnSpc>
              <a:spcBef>
                <a:spcPts val="0"/>
              </a:spcBef>
              <a:buNone/>
              <a:defRPr sz="1474" b="0"/>
            </a:lvl1pPr>
            <a:lvl2pPr marL="309649" indent="-309649">
              <a:lnSpc>
                <a:spcPts val="2495"/>
              </a:lnSpc>
              <a:spcBef>
                <a:spcPts val="0"/>
              </a:spcBef>
              <a:buFont typeface="+mj-lt"/>
              <a:buAutoNum type="arabicPeriod"/>
              <a:defRPr sz="1474"/>
            </a:lvl2pPr>
            <a:lvl3pPr marL="608495" indent="-194430">
              <a:lnSpc>
                <a:spcPts val="2495"/>
              </a:lnSpc>
              <a:spcBef>
                <a:spcPts val="0"/>
              </a:spcBef>
              <a:defRPr sz="1474"/>
            </a:lvl3pPr>
            <a:lvl4pPr marL="817328" indent="-194430">
              <a:lnSpc>
                <a:spcPts val="2495"/>
              </a:lnSpc>
              <a:spcBef>
                <a:spcPts val="0"/>
              </a:spcBef>
              <a:tabLst/>
              <a:defRPr sz="1474"/>
            </a:lvl4pPr>
            <a:lvl5pPr marL="1017159" indent="-194430">
              <a:lnSpc>
                <a:spcPts val="2495"/>
              </a:lnSpc>
              <a:spcBef>
                <a:spcPts val="0"/>
              </a:spcBef>
              <a:defRPr sz="1474"/>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638401" y="585617"/>
            <a:ext cx="5078268"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cxnSp>
        <p:nvCxnSpPr>
          <p:cNvPr id="16" name="Straight Connector 15"/>
          <p:cNvCxnSpPr/>
          <p:nvPr userDrawn="1"/>
        </p:nvCxnSpPr>
        <p:spPr>
          <a:xfrm flipV="1">
            <a:off x="768353" y="5924554"/>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25.09.2019</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489759302"/>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1"/>
            <a:ext cx="7988788" cy="4240257"/>
          </a:xfrm>
        </p:spPr>
        <p:txBody>
          <a:bodyPr lIns="0" rIns="0"/>
          <a:lstStyle>
            <a:lvl1pPr marL="201632" indent="-201632">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934746697"/>
      </p:ext>
    </p:extLst>
  </p:cSld>
  <p:clrMapOvr>
    <a:masterClrMapping/>
  </p:clrMapOvr>
  <p:extLst mod="1">
    <p:ext uri="{DCECCB84-F9BA-43D5-87BE-67443E8EF086}">
      <p15:sldGuideLst xmlns:p15="http://schemas.microsoft.com/office/powerpoint/2012/main">
        <p15:guide id="1" pos="448">
          <p15:clr>
            <a:srgbClr val="FBAE40"/>
          </p15:clr>
        </p15:guide>
        <p15:guide id="2" pos="3555">
          <p15:clr>
            <a:srgbClr val="FBAE40"/>
          </p15:clr>
        </p15:guide>
        <p15:guide id="3" pos="3331">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2" y="584572"/>
            <a:ext cx="8331199" cy="3773451"/>
          </a:xfrm>
        </p:spPr>
        <p:txBody>
          <a:bodyPr lIns="0" tIns="0" rIns="0"/>
          <a:lstStyle>
            <a:lvl1pPr marL="201632" indent="-201632">
              <a:defRPr baseline="0">
                <a:solidFill>
                  <a:srgbClr val="FF6C00"/>
                </a:solidFill>
              </a:defRPr>
            </a:lvl1pPr>
          </a:lstStyle>
          <a:p>
            <a:r>
              <a:rPr lang="en-US" dirty="0"/>
              <a:t>“This is the place for a quote</a:t>
            </a:r>
            <a:r>
              <a:rPr lang="de-DE" dirty="0"/>
              <a:t>”</a:t>
            </a:r>
          </a:p>
        </p:txBody>
      </p:sp>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37FFCD0F-6FD7-423A-A678-0AA8290E11CF}" type="datetimeFigureOut">
              <a:rPr lang="de-DE" smtClean="0"/>
              <a:pPr/>
              <a:t>25.09.2019</a:t>
            </a:fld>
            <a:endParaRPr lang="de-DE" dirty="0"/>
          </a:p>
        </p:txBody>
      </p:sp>
      <p:sp>
        <p:nvSpPr>
          <p:cNvPr id="6" name="Footer Placeholder 5"/>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781629699"/>
      </p:ext>
    </p:extLst>
  </p:cSld>
  <p:clrMapOvr>
    <a:masterClrMapping/>
  </p:clrMapOvr>
  <p:extLst mod="1">
    <p:ext uri="{DCECCB84-F9BA-43D5-87BE-67443E8EF086}">
      <p15:sldGuideLst xmlns:p15="http://schemas.microsoft.com/office/powerpoint/2012/main">
        <p15:guide id="1" orient="horz" pos="392">
          <p15:clr>
            <a:srgbClr val="FBAE40"/>
          </p15:clr>
        </p15:guide>
        <p15:guide id="2" orient="horz" pos="3010">
          <p15:clr>
            <a:srgbClr val="FBAE40"/>
          </p15:clr>
        </p15:guide>
        <p15:guide id="3" pos="448">
          <p15:clr>
            <a:srgbClr val="FBAE40"/>
          </p15:clr>
        </p15:guide>
        <p15:guide id="4" pos="3331">
          <p15:clr>
            <a:srgbClr val="FBAE40"/>
          </p15:clr>
        </p15:guide>
        <p15:guide id="5" pos="3555">
          <p15:clr>
            <a:srgbClr val="FBAE40"/>
          </p15:clr>
        </p15:guide>
        <p15:guide id="6" pos="3778">
          <p15:clr>
            <a:srgbClr val="FBAE40"/>
          </p15:clr>
        </p15:guide>
        <p15:guide id="7" pos="666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8" y="1584345"/>
            <a:ext cx="5456843" cy="4184833"/>
          </a:xfrm>
        </p:spPr>
        <p:txBody>
          <a:bodyPr/>
          <a:lstStyle>
            <a:lvl1pPr marL="0" indent="0">
              <a:lnSpc>
                <a:spcPts val="2495"/>
              </a:lnSpc>
              <a:spcBef>
                <a:spcPts val="0"/>
              </a:spcBef>
              <a:buNone/>
              <a:defRPr sz="1474" b="0"/>
            </a:lvl1pPr>
            <a:lvl2pPr marL="309649" indent="-309649">
              <a:lnSpc>
                <a:spcPts val="2495"/>
              </a:lnSpc>
              <a:spcBef>
                <a:spcPts val="0"/>
              </a:spcBef>
              <a:buFont typeface="+mj-lt"/>
              <a:buAutoNum type="arabicPeriod"/>
              <a:defRPr sz="1474"/>
            </a:lvl2pPr>
            <a:lvl3pPr marL="608495" indent="-194430">
              <a:lnSpc>
                <a:spcPts val="2495"/>
              </a:lnSpc>
              <a:spcBef>
                <a:spcPts val="0"/>
              </a:spcBef>
              <a:defRPr sz="1474"/>
            </a:lvl3pPr>
            <a:lvl4pPr marL="817328" indent="-194430">
              <a:lnSpc>
                <a:spcPts val="2495"/>
              </a:lnSpc>
              <a:spcBef>
                <a:spcPts val="0"/>
              </a:spcBef>
              <a:tabLst/>
              <a:defRPr sz="1474"/>
            </a:lvl4pPr>
            <a:lvl5pPr marL="1017159" indent="-194430">
              <a:lnSpc>
                <a:spcPts val="2495"/>
              </a:lnSpc>
              <a:spcBef>
                <a:spcPts val="0"/>
              </a:spcBef>
              <a:defRPr sz="1474"/>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479119" y="1594339"/>
            <a:ext cx="4944533" cy="4184833"/>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25.09.2019</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3915582341"/>
      </p:ext>
    </p:extLst>
  </p:cSld>
  <p:clrMapOvr>
    <a:masterClrMapping/>
  </p:clrMapOvr>
  <p:extLst mod="1">
    <p:ext uri="{DCECCB84-F9BA-43D5-87BE-67443E8EF086}">
      <p15:sldGuideLst xmlns:p15="http://schemas.microsoft.com/office/powerpoint/2012/main">
        <p15:guide id="1" pos="448">
          <p15:clr>
            <a:srgbClr val="FBAE40"/>
          </p15:clr>
        </p15:guide>
        <p15:guide id="2" pos="3555">
          <p15:clr>
            <a:srgbClr val="FBAE40"/>
          </p15:clr>
        </p15:guide>
        <p15:guide id="3" pos="3331">
          <p15:clr>
            <a:srgbClr val="FBAE40"/>
          </p15:clr>
        </p15:guide>
        <p15:guide id="4" pos="3778">
          <p15:clr>
            <a:srgbClr val="FBAE40"/>
          </p15:clr>
        </p15:guide>
        <p15:guide id="5" pos="6661">
          <p15:clr>
            <a:srgbClr val="FBAE40"/>
          </p15:clr>
        </p15:guide>
        <p15:guide id="7" orient="horz" pos="301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20" y="1606063"/>
            <a:ext cx="5078267" cy="4163117"/>
          </a:xfrm>
        </p:spPr>
        <p:txBody>
          <a:bodyPr/>
          <a:lstStyle>
            <a:lvl1pPr marL="0" indent="0">
              <a:lnSpc>
                <a:spcPts val="2495"/>
              </a:lnSpc>
              <a:spcBef>
                <a:spcPts val="0"/>
              </a:spcBef>
              <a:buNone/>
              <a:defRPr sz="1474" b="0"/>
            </a:lvl1pPr>
            <a:lvl2pPr marL="309649" indent="-309649">
              <a:lnSpc>
                <a:spcPts val="2495"/>
              </a:lnSpc>
              <a:spcBef>
                <a:spcPts val="0"/>
              </a:spcBef>
              <a:buFont typeface="+mj-lt"/>
              <a:buAutoNum type="arabicPeriod"/>
              <a:defRPr sz="1474"/>
            </a:lvl2pPr>
            <a:lvl3pPr marL="608495" indent="-194430">
              <a:lnSpc>
                <a:spcPts val="2495"/>
              </a:lnSpc>
              <a:spcBef>
                <a:spcPts val="0"/>
              </a:spcBef>
              <a:defRPr sz="1474"/>
            </a:lvl3pPr>
            <a:lvl4pPr marL="817328" indent="-194430">
              <a:lnSpc>
                <a:spcPts val="2495"/>
              </a:lnSpc>
              <a:spcBef>
                <a:spcPts val="0"/>
              </a:spcBef>
              <a:tabLst/>
              <a:defRPr sz="1474"/>
            </a:lvl4pPr>
            <a:lvl5pPr marL="1017159" indent="-194430">
              <a:lnSpc>
                <a:spcPts val="2495"/>
              </a:lnSpc>
              <a:spcBef>
                <a:spcPts val="0"/>
              </a:spcBef>
              <a:defRPr sz="1474"/>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6479120" y="1520324"/>
            <a:ext cx="4944533" cy="425884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25.09.2019</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040406402"/>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pos="6661">
          <p15:clr>
            <a:srgbClr val="FBAE40"/>
          </p15:clr>
        </p15:guide>
        <p15:guide id="6" orient="horz" pos="392">
          <p15:clr>
            <a:srgbClr val="FBAE40"/>
          </p15:clr>
        </p15:guide>
        <p15:guide id="7" orient="horz" pos="180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8" y="1406437"/>
            <a:ext cx="10781843" cy="4372737"/>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25.09.2019</a:t>
            </a:fld>
            <a:endParaRPr lang="de-DE" dirty="0"/>
          </a:p>
        </p:txBody>
      </p:sp>
      <p:sp>
        <p:nvSpPr>
          <p:cNvPr id="4" name="Footer Placeholder 3"/>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6570782"/>
      </p:ext>
    </p:extLst>
  </p:cSld>
  <p:clrMapOvr>
    <a:masterClrMapping/>
  </p:clrMapOvr>
  <p:extLst mod="1">
    <p:ext uri="{DCECCB84-F9BA-43D5-87BE-67443E8EF086}">
      <p15:sldGuideLst xmlns:p15="http://schemas.microsoft.com/office/powerpoint/2012/main">
        <p15:guide id="1" pos="448">
          <p15:clr>
            <a:srgbClr val="FBAE40"/>
          </p15:clr>
        </p15:guide>
        <p15:guide id="2" pos="3555">
          <p15:clr>
            <a:srgbClr val="FBAE40"/>
          </p15:clr>
        </p15:guide>
        <p15:guide id="3" pos="3331">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2" y="1407616"/>
            <a:ext cx="10645307" cy="4371557"/>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640367" y="585727"/>
            <a:ext cx="10793277"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768351" y="5924553"/>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25.09.2019</a:t>
            </a:fld>
            <a:endParaRPr lang="de-DE" dirty="0"/>
          </a:p>
        </p:txBody>
      </p:sp>
      <p:sp>
        <p:nvSpPr>
          <p:cNvPr id="6" name="Footer Placeholder 5"/>
          <p:cNvSpPr>
            <a:spLocks noGrp="1"/>
          </p:cNvSpPr>
          <p:nvPr>
            <p:ph type="ftr" sz="quarter" idx="18"/>
          </p:nvPr>
        </p:nvSpPr>
        <p:spPr/>
        <p:txBody>
          <a:bodyPr/>
          <a:lstStyle/>
          <a:p>
            <a:endParaRPr lang="de-DE" dirty="0"/>
          </a:p>
        </p:txBody>
      </p:sp>
    </p:spTree>
    <p:extLst>
      <p:ext uri="{BB962C8B-B14F-4D97-AF65-F5344CB8AC3E}">
        <p14:creationId xmlns:p14="http://schemas.microsoft.com/office/powerpoint/2010/main" val="1154538710"/>
      </p:ext>
    </p:extLst>
  </p:cSld>
  <p:clrMapOvr>
    <a:masterClrMapping/>
  </p:clrMapOvr>
  <p:extLst mod="1">
    <p:ext uri="{DCECCB84-F9BA-43D5-87BE-67443E8EF086}">
      <p15:sldGuideLst xmlns:p15="http://schemas.microsoft.com/office/powerpoint/2012/main">
        <p15:guide id="1" pos="448">
          <p15:clr>
            <a:srgbClr val="FBAE40"/>
          </p15:clr>
        </p15:guide>
        <p15:guide id="2" pos="3555">
          <p15:clr>
            <a:srgbClr val="FBAE40"/>
          </p15:clr>
        </p15:guide>
        <p15:guide id="3" pos="3331">
          <p15:clr>
            <a:srgbClr val="FBAE40"/>
          </p15:clr>
        </p15:guide>
        <p15:guide id="4" pos="3778">
          <p15:clr>
            <a:srgbClr val="FBAE40"/>
          </p15:clr>
        </p15:guide>
        <p15:guide id="5" pos="6661">
          <p15:clr>
            <a:srgbClr val="FBAE40"/>
          </p15:clr>
        </p15:guide>
        <p15:guide id="6" orient="horz" pos="392">
          <p15:clr>
            <a:srgbClr val="FBAE40"/>
          </p15:clr>
        </p15:guide>
        <p15:guide id="7" orient="horz" pos="301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2" y="5526640"/>
            <a:ext cx="6816945" cy="598488"/>
          </a:xfrm>
        </p:spPr>
        <p:txBody>
          <a:bodyPr>
            <a:noAutofit/>
          </a:bodyPr>
          <a:lstStyle>
            <a:lvl1pPr marL="0" indent="0">
              <a:lnSpc>
                <a:spcPts val="2042"/>
              </a:lnSpc>
              <a:spcBef>
                <a:spcPts val="0"/>
              </a:spcBef>
              <a:buNone/>
              <a:defRPr sz="1588">
                <a:solidFill>
                  <a:schemeClr val="tx1"/>
                </a:solidFill>
              </a:defRPr>
            </a:lvl1pPr>
            <a:lvl2pPr marL="0" indent="0">
              <a:buNone/>
              <a:defRPr sz="1133"/>
            </a:lvl2pPr>
            <a:lvl3pPr marL="0" indent="0">
              <a:buNone/>
              <a:defRPr sz="1133"/>
            </a:lvl3pPr>
            <a:lvl4pPr marL="0" indent="0">
              <a:buNone/>
              <a:defRPr sz="1133"/>
            </a:lvl4pPr>
            <a:lvl5pPr marL="0" indent="0">
              <a:buNone/>
              <a:defRPr sz="1133"/>
            </a:lvl5pPr>
          </a:lstStyle>
          <a:p>
            <a:pPr lvl="0"/>
            <a:r>
              <a:rPr lang="en-US" dirty="0"/>
              <a:t>Department</a:t>
            </a:r>
            <a:br>
              <a:rPr lang="en-US" dirty="0"/>
            </a:br>
            <a:r>
              <a:rPr lang="en-US" dirty="0"/>
              <a:t>Date</a:t>
            </a:r>
            <a:endParaRPr lang="de-DE" dirty="0"/>
          </a:p>
        </p:txBody>
      </p:sp>
      <p:sp>
        <p:nvSpPr>
          <p:cNvPr id="6" name="TextBox 5"/>
          <p:cNvSpPr txBox="1"/>
          <p:nvPr userDrawn="1"/>
        </p:nvSpPr>
        <p:spPr>
          <a:xfrm>
            <a:off x="625684" y="2686386"/>
            <a:ext cx="5207000" cy="965008"/>
          </a:xfrm>
          <a:prstGeom prst="rect">
            <a:avLst/>
          </a:prstGeom>
          <a:noFill/>
        </p:spPr>
        <p:txBody>
          <a:bodyPr wrap="square" rtlCol="0">
            <a:spAutoFit/>
          </a:bodyPr>
          <a:lstStyle/>
          <a:p>
            <a:r>
              <a:rPr lang="de-DE" sz="5671"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5572" y="1711572"/>
            <a:ext cx="5146429" cy="5146429"/>
          </a:xfrm>
          <a:prstGeom prst="rect">
            <a:avLst/>
          </a:prstGeom>
        </p:spPr>
      </p:pic>
    </p:spTree>
    <p:extLst>
      <p:ext uri="{BB962C8B-B14F-4D97-AF65-F5344CB8AC3E}">
        <p14:creationId xmlns:p14="http://schemas.microsoft.com/office/powerpoint/2010/main" val="1159200211"/>
      </p:ext>
    </p:extLst>
  </p:cSld>
  <p:clrMapOvr>
    <a:masterClrMapping/>
  </p:clrMapOvr>
  <p:extLst mod="1">
    <p:ext uri="{DCECCB84-F9BA-43D5-87BE-67443E8EF086}">
      <p15:sldGuideLst xmlns:p15="http://schemas.microsoft.com/office/powerpoint/2012/main">
        <p15:guide id="1" pos="448">
          <p15:clr>
            <a:srgbClr val="FBAE40"/>
          </p15:clr>
        </p15:guide>
        <p15:guide id="2" pos="3331">
          <p15:clr>
            <a:srgbClr val="FBAE40"/>
          </p15:clr>
        </p15:guide>
        <p15:guide id="3" pos="3555">
          <p15:clr>
            <a:srgbClr val="FBAE40"/>
          </p15:clr>
        </p15:guide>
        <p15:guide id="4" pos="3778">
          <p15:clr>
            <a:srgbClr val="FBAE40"/>
          </p15:clr>
        </p15:guide>
        <p15:guide id="5" orient="horz" pos="392">
          <p15:clr>
            <a:srgbClr val="FBAE40"/>
          </p15:clr>
        </p15:guide>
        <p15:guide id="6" pos="6661">
          <p15:clr>
            <a:srgbClr val="FBAE40"/>
          </p15:clr>
        </p15:guide>
        <p15:guide id="7" orient="horz" pos="30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defRPr sz="2000"/>
            </a:lvl3pPr>
            <a:lvl4pPr marL="960943" indent="-228594">
              <a:lnSpc>
                <a:spcPts val="3200"/>
              </a:lnSpc>
              <a:tabLst/>
              <a:defRPr sz="2000"/>
            </a:lvl4pPr>
            <a:lvl5pPr marL="1195887" indent="-228594">
              <a:lnSpc>
                <a:spcPts val="3200"/>
              </a:lnSpc>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24.09.2019</a:t>
            </a:fld>
            <a:endParaRPr lang="de-DE" dirty="0"/>
          </a:p>
        </p:txBody>
      </p:sp>
      <p:sp>
        <p:nvSpPr>
          <p:cNvPr id="8" name="Footer Placeholder 7"/>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2760267100"/>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37FFCD0F-6FD7-423A-A678-0AA8290E11CF}" type="datetimeFigureOut">
              <a:rPr lang="de-DE" smtClean="0"/>
              <a:pPr/>
              <a:t>24.09.2019</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3033045914"/>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5062528" cy="4353063"/>
          </a:xfrm>
        </p:spPr>
        <p:txBody>
          <a:bodyPr/>
          <a:lstStyle>
            <a:lvl1pPr marL="0" indent="0">
              <a:lnSpc>
                <a:spcPts val="3200"/>
              </a:lnSpc>
              <a:buNone/>
              <a:defRPr sz="1733" b="0"/>
            </a:lvl1pPr>
            <a:lvl2pPr marL="383108" indent="-383108">
              <a:lnSpc>
                <a:spcPts val="3200"/>
              </a:lnSpc>
              <a:buFont typeface="Arial" panose="020B0604020202020204" pitchFamily="34" charset="0"/>
              <a:buChar char="•"/>
              <a:defRPr sz="1733" b="0"/>
            </a:lvl2pPr>
            <a:lvl3pPr marL="596885" indent="-232828">
              <a:lnSpc>
                <a:spcPts val="3200"/>
              </a:lnSpc>
              <a:defRPr sz="1733" b="0"/>
            </a:lvl3pPr>
            <a:lvl4pPr marL="831830" indent="-234945">
              <a:lnSpc>
                <a:spcPts val="3200"/>
              </a:lnSpc>
              <a:tabLst/>
              <a:defRPr sz="1733" b="0"/>
            </a:lvl4pPr>
            <a:lvl5pPr marL="1079473" indent="-247644">
              <a:lnSpc>
                <a:spcPts val="3200"/>
              </a:lnSpc>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6361123" y="1536001"/>
            <a:ext cx="5062528" cy="4353063"/>
          </a:xfrm>
        </p:spPr>
        <p:txBody>
          <a:bodyPr/>
          <a:lstStyle>
            <a:lvl1pPr marL="0" indent="0">
              <a:lnSpc>
                <a:spcPts val="3200"/>
              </a:lnSpc>
              <a:buNone/>
              <a:defRPr sz="1733" b="0"/>
            </a:lvl1pPr>
            <a:lvl2pPr marL="383108" indent="-383108">
              <a:lnSpc>
                <a:spcPts val="3200"/>
              </a:lnSpc>
              <a:buFont typeface="Arial" panose="020B0604020202020204" pitchFamily="34" charset="0"/>
              <a:buChar char="•"/>
              <a:defRPr sz="1733" b="0"/>
            </a:lvl2pPr>
            <a:lvl3pPr marL="596885" indent="-232828">
              <a:lnSpc>
                <a:spcPts val="3200"/>
              </a:lnSpc>
              <a:defRPr sz="1733" b="0"/>
            </a:lvl3pPr>
            <a:lvl4pPr marL="831830" indent="-234945">
              <a:lnSpc>
                <a:spcPts val="3200"/>
              </a:lnSpc>
              <a:tabLst/>
              <a:defRPr sz="1733" b="0"/>
            </a:lvl4pPr>
            <a:lvl5pPr marL="1079473" indent="-247644">
              <a:lnSpc>
                <a:spcPts val="3200"/>
              </a:lnSpc>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fld id="{37FFCD0F-6FD7-423A-A678-0AA8290E11CF}" type="datetimeFigureOut">
              <a:rPr lang="de-DE" smtClean="0"/>
              <a:pPr/>
              <a:t>24.09.2019</a:t>
            </a:fld>
            <a:endParaRPr lang="de-DE" dirty="0"/>
          </a:p>
        </p:txBody>
      </p:sp>
      <p:sp>
        <p:nvSpPr>
          <p:cNvPr id="6" name="Footer Placeholder 5"/>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3507303890"/>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568859"/>
            <a:ext cx="5078267" cy="4133408"/>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638401" y="585617"/>
            <a:ext cx="5078268"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cxnSp>
        <p:nvCxnSpPr>
          <p:cNvPr id="16" name="Straight Connector 15"/>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24.09.2019</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2086969278"/>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p:spPr>
        <p:txBody>
          <a:bodyPr lIns="0" rIns="0"/>
          <a:lstStyle>
            <a:lvl1pPr marL="237061" indent="-237061">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1553888262"/>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7.jpe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87815"/>
            <a:ext cx="10571344" cy="617012"/>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624417" y="1435546"/>
            <a:ext cx="10571344" cy="456763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lstStyle>
            <a:lvl1pPr algn="l">
              <a:defRPr sz="1067">
                <a:solidFill>
                  <a:schemeClr val="tx1">
                    <a:tint val="75000"/>
                  </a:schemeClr>
                </a:solidFill>
              </a:defRPr>
            </a:lvl1pPr>
          </a:lstStyle>
          <a:p>
            <a:fld id="{37FFCD0F-6FD7-423A-A678-0AA8290E11CF}" type="datetimeFigureOut">
              <a:rPr lang="de-DE" smtClean="0"/>
              <a:pPr/>
              <a:t>24.09.2019</a:t>
            </a:fld>
            <a:endParaRPr lang="de-DE" dirty="0"/>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lstStyle>
            <a:lvl1pPr algn="l">
              <a:defRPr sz="1067">
                <a:solidFill>
                  <a:schemeClr val="tx1">
                    <a:tint val="75000"/>
                  </a:schemeClr>
                </a:solidFill>
              </a:defRPr>
            </a:lvl1pPr>
          </a:lstStyle>
          <a:p>
            <a:endParaRPr lang="de-DE" dirty="0"/>
          </a:p>
        </p:txBody>
      </p:sp>
    </p:spTree>
    <p:extLst>
      <p:ext uri="{BB962C8B-B14F-4D97-AF65-F5344CB8AC3E}">
        <p14:creationId xmlns:p14="http://schemas.microsoft.com/office/powerpoint/2010/main" val="2894111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p:txStyles>
    <p:titleStyle>
      <a:lvl1pPr algn="l" defTabSz="914377" rtl="0" eaLnBrk="1" latinLnBrk="0" hangingPunct="1">
        <a:lnSpc>
          <a:spcPts val="6400"/>
        </a:lnSpc>
        <a:spcBef>
          <a:spcPct val="0"/>
        </a:spcBef>
        <a:buNone/>
        <a:defRPr sz="4267" kern="1200">
          <a:solidFill>
            <a:schemeClr val="tx1"/>
          </a:solidFill>
          <a:latin typeface="+mj-lt"/>
          <a:ea typeface="+mj-ea"/>
          <a:cs typeface="+mj-cs"/>
        </a:defRPr>
      </a:lvl1pPr>
    </p:titleStyle>
    <p:bodyStyle>
      <a:lvl1pPr marL="355591" indent="-355591" algn="l" defTabSz="914377" rtl="0" eaLnBrk="1" latinLnBrk="0" hangingPunct="1">
        <a:lnSpc>
          <a:spcPts val="4533"/>
        </a:lnSpc>
        <a:spcBef>
          <a:spcPts val="0"/>
        </a:spcBef>
        <a:buClr>
          <a:srgbClr val="FF6C00"/>
        </a:buClr>
        <a:buFont typeface="Arial" panose="020B0604020202020204" pitchFamily="34" charset="0"/>
        <a:buChar char="•"/>
        <a:tabLst>
          <a:tab pos="355591" algn="l"/>
        </a:tabLst>
        <a:defRPr sz="2400" kern="1200">
          <a:solidFill>
            <a:schemeClr val="tx1"/>
          </a:solidFill>
          <a:latin typeface="+mn-lt"/>
          <a:ea typeface="+mn-ea"/>
          <a:cs typeface="+mn-cs"/>
        </a:defRPr>
      </a:lvl1pPr>
      <a:lvl2pPr marL="685783"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2"/>
          <a:stretch>
            <a:fillRect/>
          </a:stretch>
        </p:blipFill>
        <p:spPr>
          <a:xfrm>
            <a:off x="0" y="0"/>
            <a:ext cx="12192000" cy="375646"/>
          </a:xfrm>
          <a:prstGeom prst="rect">
            <a:avLst/>
          </a:prstGeom>
        </p:spPr>
      </p:pic>
      <p:sp>
        <p:nvSpPr>
          <p:cNvPr id="9" name="Slide Number Placeholder 7"/>
          <p:cNvSpPr>
            <a:spLocks noGrp="1"/>
          </p:cNvSpPr>
          <p:nvPr>
            <p:ph type="sldNum" sz="quarter" idx="4"/>
          </p:nvPr>
        </p:nvSpPr>
        <p:spPr>
          <a:xfrm>
            <a:off x="11299117" y="-7655"/>
            <a:ext cx="783712" cy="354522"/>
          </a:xfrm>
          <a:prstGeom prst="rect">
            <a:avLst/>
          </a:prstGeom>
        </p:spPr>
        <p:txBody>
          <a:bodyPr vert="horz" lIns="91440" tIns="45720" rIns="91440" bIns="45720" rtlCol="0" anchor="ctr"/>
          <a:lstStyle>
            <a:lvl1pPr algn="r">
              <a:defRPr sz="668">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609600" y="1500111"/>
            <a:ext cx="10984424"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69256347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435985" rtl="0" eaLnBrk="1" latinLnBrk="0" hangingPunct="1">
        <a:spcBef>
          <a:spcPct val="0"/>
        </a:spcBef>
        <a:buNone/>
        <a:defRPr sz="2289" b="1" i="0" kern="1200">
          <a:solidFill>
            <a:schemeClr val="accent1"/>
          </a:solidFill>
          <a:latin typeface="Century Gothic" panose="020B0502020202020204" pitchFamily="34" charset="0"/>
          <a:ea typeface="+mj-ea"/>
          <a:cs typeface="Arial Bold"/>
        </a:defRPr>
      </a:lvl1pPr>
    </p:titleStyle>
    <p:bodyStyle>
      <a:lvl1pPr marL="326989" indent="-244151" algn="l" defTabSz="435985" rtl="0" eaLnBrk="1" latinLnBrk="0" hangingPunct="1">
        <a:spcBef>
          <a:spcPct val="20000"/>
        </a:spcBef>
        <a:buFont typeface="Arial"/>
        <a:buChar char="•"/>
        <a:defRPr sz="1908" kern="1200">
          <a:solidFill>
            <a:schemeClr val="tx1"/>
          </a:solidFill>
          <a:latin typeface="Century Gothic" panose="020B0502020202020204" pitchFamily="34" charset="0"/>
          <a:ea typeface="+mn-ea"/>
          <a:cs typeface="Arial"/>
        </a:defRPr>
      </a:lvl1pPr>
      <a:lvl2pPr marL="708476" indent="-272490" algn="l" defTabSz="435985" rtl="0" eaLnBrk="1" latinLnBrk="0" hangingPunct="1">
        <a:spcBef>
          <a:spcPct val="20000"/>
        </a:spcBef>
        <a:buSzPct val="80000"/>
        <a:buFont typeface="Wingdings" charset="2"/>
        <a:buChar char="§"/>
        <a:defRPr sz="1716" kern="1200">
          <a:solidFill>
            <a:schemeClr val="tx1"/>
          </a:solidFill>
          <a:latin typeface="Century Gothic" panose="020B0502020202020204" pitchFamily="34" charset="0"/>
          <a:ea typeface="+mn-ea"/>
          <a:cs typeface="+mn-cs"/>
        </a:defRPr>
      </a:lvl2pPr>
      <a:lvl3pPr marL="1089963"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3pPr>
      <a:lvl4pPr marL="1525948"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4pPr>
      <a:lvl5pPr marL="1961934"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5pPr>
      <a:lvl6pPr marL="2397919"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6pPr>
      <a:lvl7pPr marL="2833904"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7pPr>
      <a:lvl8pPr marL="3269889"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8pPr>
      <a:lvl9pPr marL="3705874" indent="-217992" algn="l" defTabSz="435985" rtl="0" eaLnBrk="1" latinLnBrk="0" hangingPunct="1">
        <a:spcBef>
          <a:spcPct val="20000"/>
        </a:spcBef>
        <a:buSzPct val="90000"/>
        <a:buFont typeface="Lucida Grande"/>
        <a:buChar char="-"/>
        <a:defRPr sz="1526" kern="1200">
          <a:solidFill>
            <a:schemeClr val="tx1"/>
          </a:solidFill>
          <a:latin typeface="Century Gothic" panose="020B0502020202020204" pitchFamily="34" charset="0"/>
          <a:ea typeface="+mn-ea"/>
          <a:cs typeface="+mn-cs"/>
        </a:defRPr>
      </a:lvl9pPr>
    </p:bodyStyle>
    <p:otherStyle>
      <a:defPPr>
        <a:defRPr lang="en-US"/>
      </a:defPPr>
      <a:lvl1pPr marL="0" algn="l" defTabSz="435985" rtl="0" eaLnBrk="1" latinLnBrk="0" hangingPunct="1">
        <a:defRPr sz="1716" kern="1200">
          <a:solidFill>
            <a:schemeClr val="tx1"/>
          </a:solidFill>
          <a:latin typeface="+mn-lt"/>
          <a:ea typeface="+mn-ea"/>
          <a:cs typeface="+mn-cs"/>
        </a:defRPr>
      </a:lvl1pPr>
      <a:lvl2pPr marL="435985" algn="l" defTabSz="435985" rtl="0" eaLnBrk="1" latinLnBrk="0" hangingPunct="1">
        <a:defRPr sz="1716" kern="1200">
          <a:solidFill>
            <a:schemeClr val="tx1"/>
          </a:solidFill>
          <a:latin typeface="+mn-lt"/>
          <a:ea typeface="+mn-ea"/>
          <a:cs typeface="+mn-cs"/>
        </a:defRPr>
      </a:lvl2pPr>
      <a:lvl3pPr marL="871971" algn="l" defTabSz="435985" rtl="0" eaLnBrk="1" latinLnBrk="0" hangingPunct="1">
        <a:defRPr sz="1716" kern="1200">
          <a:solidFill>
            <a:schemeClr val="tx1"/>
          </a:solidFill>
          <a:latin typeface="+mn-lt"/>
          <a:ea typeface="+mn-ea"/>
          <a:cs typeface="+mn-cs"/>
        </a:defRPr>
      </a:lvl3pPr>
      <a:lvl4pPr marL="1307956" algn="l" defTabSz="435985" rtl="0" eaLnBrk="1" latinLnBrk="0" hangingPunct="1">
        <a:defRPr sz="1716" kern="1200">
          <a:solidFill>
            <a:schemeClr val="tx1"/>
          </a:solidFill>
          <a:latin typeface="+mn-lt"/>
          <a:ea typeface="+mn-ea"/>
          <a:cs typeface="+mn-cs"/>
        </a:defRPr>
      </a:lvl4pPr>
      <a:lvl5pPr marL="1743940" algn="l" defTabSz="435985" rtl="0" eaLnBrk="1" latinLnBrk="0" hangingPunct="1">
        <a:defRPr sz="1716" kern="1200">
          <a:solidFill>
            <a:schemeClr val="tx1"/>
          </a:solidFill>
          <a:latin typeface="+mn-lt"/>
          <a:ea typeface="+mn-ea"/>
          <a:cs typeface="+mn-cs"/>
        </a:defRPr>
      </a:lvl5pPr>
      <a:lvl6pPr marL="2179926" algn="l" defTabSz="435985" rtl="0" eaLnBrk="1" latinLnBrk="0" hangingPunct="1">
        <a:defRPr sz="1716" kern="1200">
          <a:solidFill>
            <a:schemeClr val="tx1"/>
          </a:solidFill>
          <a:latin typeface="+mn-lt"/>
          <a:ea typeface="+mn-ea"/>
          <a:cs typeface="+mn-cs"/>
        </a:defRPr>
      </a:lvl6pPr>
      <a:lvl7pPr marL="2615911" algn="l" defTabSz="435985" rtl="0" eaLnBrk="1" latinLnBrk="0" hangingPunct="1">
        <a:defRPr sz="1716" kern="1200">
          <a:solidFill>
            <a:schemeClr val="tx1"/>
          </a:solidFill>
          <a:latin typeface="+mn-lt"/>
          <a:ea typeface="+mn-ea"/>
          <a:cs typeface="+mn-cs"/>
        </a:defRPr>
      </a:lvl7pPr>
      <a:lvl8pPr marL="3051897" algn="l" defTabSz="435985" rtl="0" eaLnBrk="1" latinLnBrk="0" hangingPunct="1">
        <a:defRPr sz="1716" kern="1200">
          <a:solidFill>
            <a:schemeClr val="tx1"/>
          </a:solidFill>
          <a:latin typeface="+mn-lt"/>
          <a:ea typeface="+mn-ea"/>
          <a:cs typeface="+mn-cs"/>
        </a:defRPr>
      </a:lvl8pPr>
      <a:lvl9pPr marL="3487882" algn="l" defTabSz="435985" rtl="0" eaLnBrk="1" latinLnBrk="0" hangingPunct="1">
        <a:defRPr sz="171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0"/>
          <a:stretch>
            <a:fillRect/>
          </a:stretch>
        </p:blipFill>
        <p:spPr>
          <a:xfrm>
            <a:off x="0" y="0"/>
            <a:ext cx="12192000" cy="375646"/>
          </a:xfrm>
          <a:prstGeom prst="rect">
            <a:avLst/>
          </a:prstGeom>
        </p:spPr>
      </p:pic>
      <p:sp>
        <p:nvSpPr>
          <p:cNvPr id="9" name="Slide Number Placeholder 7"/>
          <p:cNvSpPr>
            <a:spLocks noGrp="1"/>
          </p:cNvSpPr>
          <p:nvPr>
            <p:ph type="sldNum" sz="quarter" idx="4"/>
          </p:nvPr>
        </p:nvSpPr>
        <p:spPr>
          <a:xfrm>
            <a:off x="11299117" y="-7655"/>
            <a:ext cx="783712" cy="354522"/>
          </a:xfrm>
          <a:prstGeom prst="rect">
            <a:avLst/>
          </a:prstGeom>
        </p:spPr>
        <p:txBody>
          <a:bodyPr vert="horz" lIns="91440" tIns="45720" rIns="91440" bIns="45720" rtlCol="0" anchor="ctr"/>
          <a:lstStyle>
            <a:lvl1pPr algn="r">
              <a:defRPr sz="637">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609600" y="1500111"/>
            <a:ext cx="10984424"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064436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defTabSz="415755" rtl="0" eaLnBrk="1" latinLnBrk="0" hangingPunct="1">
        <a:spcBef>
          <a:spcPct val="0"/>
        </a:spcBef>
        <a:buNone/>
        <a:defRPr sz="2183" b="1" i="0" kern="1200">
          <a:solidFill>
            <a:schemeClr val="accent1"/>
          </a:solidFill>
          <a:latin typeface="Century Gothic" panose="020B0502020202020204" pitchFamily="34" charset="0"/>
          <a:ea typeface="+mj-ea"/>
          <a:cs typeface="Arial Bold"/>
        </a:defRPr>
      </a:lvl1pPr>
    </p:titleStyle>
    <p:bodyStyle>
      <a:lvl1pPr marL="311816" indent="-232822" algn="l" defTabSz="415755" rtl="0" eaLnBrk="1" latinLnBrk="0" hangingPunct="1">
        <a:spcBef>
          <a:spcPct val="20000"/>
        </a:spcBef>
        <a:buFont typeface="Arial"/>
        <a:buChar char="•"/>
        <a:defRPr sz="1819" kern="1200">
          <a:solidFill>
            <a:schemeClr val="tx1"/>
          </a:solidFill>
          <a:latin typeface="Century Gothic" panose="020B0502020202020204" pitchFamily="34" charset="0"/>
          <a:ea typeface="+mn-ea"/>
          <a:cs typeface="Arial"/>
        </a:defRPr>
      </a:lvl1pPr>
      <a:lvl2pPr marL="675602" indent="-259846" algn="l" defTabSz="415755" rtl="0" eaLnBrk="1" latinLnBrk="0" hangingPunct="1">
        <a:spcBef>
          <a:spcPct val="20000"/>
        </a:spcBef>
        <a:buSzPct val="80000"/>
        <a:buFont typeface="Wingdings" charset="2"/>
        <a:buChar char="§"/>
        <a:defRPr sz="1637" kern="1200">
          <a:solidFill>
            <a:schemeClr val="tx1"/>
          </a:solidFill>
          <a:latin typeface="Century Gothic" panose="020B0502020202020204" pitchFamily="34" charset="0"/>
          <a:ea typeface="+mn-ea"/>
          <a:cs typeface="+mn-cs"/>
        </a:defRPr>
      </a:lvl2pPr>
      <a:lvl3pPr marL="1039387"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3pPr>
      <a:lvl4pPr marL="1455142"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4pPr>
      <a:lvl5pPr marL="1870897"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5pPr>
      <a:lvl6pPr marL="2286652"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6pPr>
      <a:lvl7pPr marL="2702406"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7pPr>
      <a:lvl8pPr marL="3118161"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8pPr>
      <a:lvl9pPr marL="3533916" indent="-207877" algn="l" defTabSz="415755" rtl="0" eaLnBrk="1" latinLnBrk="0" hangingPunct="1">
        <a:spcBef>
          <a:spcPct val="20000"/>
        </a:spcBef>
        <a:buSzPct val="90000"/>
        <a:buFont typeface="Lucida Grande"/>
        <a:buChar char="-"/>
        <a:defRPr sz="1455" kern="1200">
          <a:solidFill>
            <a:schemeClr val="tx1"/>
          </a:solidFill>
          <a:latin typeface="Century Gothic" panose="020B0502020202020204" pitchFamily="34" charset="0"/>
          <a:ea typeface="+mn-ea"/>
          <a:cs typeface="+mn-cs"/>
        </a:defRPr>
      </a:lvl9pPr>
    </p:bodyStyle>
    <p:otherStyle>
      <a:defPPr>
        <a:defRPr lang="en-US"/>
      </a:defPPr>
      <a:lvl1pPr marL="0" algn="l" defTabSz="415755" rtl="0" eaLnBrk="1" latinLnBrk="0" hangingPunct="1">
        <a:defRPr sz="1637" kern="1200">
          <a:solidFill>
            <a:schemeClr val="tx1"/>
          </a:solidFill>
          <a:latin typeface="+mn-lt"/>
          <a:ea typeface="+mn-ea"/>
          <a:cs typeface="+mn-cs"/>
        </a:defRPr>
      </a:lvl1pPr>
      <a:lvl2pPr marL="415755" algn="l" defTabSz="415755" rtl="0" eaLnBrk="1" latinLnBrk="0" hangingPunct="1">
        <a:defRPr sz="1637" kern="1200">
          <a:solidFill>
            <a:schemeClr val="tx1"/>
          </a:solidFill>
          <a:latin typeface="+mn-lt"/>
          <a:ea typeface="+mn-ea"/>
          <a:cs typeface="+mn-cs"/>
        </a:defRPr>
      </a:lvl2pPr>
      <a:lvl3pPr marL="831510" algn="l" defTabSz="415755" rtl="0" eaLnBrk="1" latinLnBrk="0" hangingPunct="1">
        <a:defRPr sz="1637" kern="1200">
          <a:solidFill>
            <a:schemeClr val="tx1"/>
          </a:solidFill>
          <a:latin typeface="+mn-lt"/>
          <a:ea typeface="+mn-ea"/>
          <a:cs typeface="+mn-cs"/>
        </a:defRPr>
      </a:lvl3pPr>
      <a:lvl4pPr marL="1247265" algn="l" defTabSz="415755" rtl="0" eaLnBrk="1" latinLnBrk="0" hangingPunct="1">
        <a:defRPr sz="1637" kern="1200">
          <a:solidFill>
            <a:schemeClr val="tx1"/>
          </a:solidFill>
          <a:latin typeface="+mn-lt"/>
          <a:ea typeface="+mn-ea"/>
          <a:cs typeface="+mn-cs"/>
        </a:defRPr>
      </a:lvl4pPr>
      <a:lvl5pPr marL="1663018" algn="l" defTabSz="415755" rtl="0" eaLnBrk="1" latinLnBrk="0" hangingPunct="1">
        <a:defRPr sz="1637" kern="1200">
          <a:solidFill>
            <a:schemeClr val="tx1"/>
          </a:solidFill>
          <a:latin typeface="+mn-lt"/>
          <a:ea typeface="+mn-ea"/>
          <a:cs typeface="+mn-cs"/>
        </a:defRPr>
      </a:lvl5pPr>
      <a:lvl6pPr marL="2078774" algn="l" defTabSz="415755" rtl="0" eaLnBrk="1" latinLnBrk="0" hangingPunct="1">
        <a:defRPr sz="1637" kern="1200">
          <a:solidFill>
            <a:schemeClr val="tx1"/>
          </a:solidFill>
          <a:latin typeface="+mn-lt"/>
          <a:ea typeface="+mn-ea"/>
          <a:cs typeface="+mn-cs"/>
        </a:defRPr>
      </a:lvl6pPr>
      <a:lvl7pPr marL="2494529" algn="l" defTabSz="415755" rtl="0" eaLnBrk="1" latinLnBrk="0" hangingPunct="1">
        <a:defRPr sz="1637" kern="1200">
          <a:solidFill>
            <a:schemeClr val="tx1"/>
          </a:solidFill>
          <a:latin typeface="+mn-lt"/>
          <a:ea typeface="+mn-ea"/>
          <a:cs typeface="+mn-cs"/>
        </a:defRPr>
      </a:lvl7pPr>
      <a:lvl8pPr marL="2910284" algn="l" defTabSz="415755" rtl="0" eaLnBrk="1" latinLnBrk="0" hangingPunct="1">
        <a:defRPr sz="1637" kern="1200">
          <a:solidFill>
            <a:schemeClr val="tx1"/>
          </a:solidFill>
          <a:latin typeface="+mn-lt"/>
          <a:ea typeface="+mn-ea"/>
          <a:cs typeface="+mn-cs"/>
        </a:defRPr>
      </a:lvl8pPr>
      <a:lvl9pPr marL="3326039" algn="l" defTabSz="415755" rtl="0" eaLnBrk="1" latinLnBrk="0" hangingPunct="1">
        <a:defRPr sz="163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87815"/>
            <a:ext cx="10571344" cy="617012"/>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624417" y="1435547"/>
            <a:ext cx="10571344" cy="456763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8002" y="6069860"/>
            <a:ext cx="535785" cy="592667"/>
          </a:xfrm>
          <a:prstGeom prst="rect">
            <a:avLst/>
          </a:prstGeom>
        </p:spPr>
      </p:pic>
      <p:sp>
        <p:nvSpPr>
          <p:cNvPr id="4" name="Date Placeholder 3"/>
          <p:cNvSpPr>
            <a:spLocks noGrp="1"/>
          </p:cNvSpPr>
          <p:nvPr>
            <p:ph type="dt" sz="half" idx="2"/>
          </p:nvPr>
        </p:nvSpPr>
        <p:spPr>
          <a:xfrm>
            <a:off x="1392001" y="6296345"/>
            <a:ext cx="4114800" cy="217085"/>
          </a:xfrm>
          <a:prstGeom prst="rect">
            <a:avLst/>
          </a:prstGeom>
        </p:spPr>
        <p:txBody>
          <a:bodyPr vert="horz" lIns="0" tIns="0" rIns="0" bIns="0" rtlCol="0" anchor="t" anchorCtr="0"/>
          <a:lstStyle>
            <a:lvl1pPr algn="l">
              <a:defRPr sz="907">
                <a:solidFill>
                  <a:schemeClr val="tx1">
                    <a:tint val="75000"/>
                  </a:schemeClr>
                </a:solidFill>
              </a:defRPr>
            </a:lvl1pPr>
          </a:lstStyle>
          <a:p>
            <a:fld id="{37FFCD0F-6FD7-423A-A678-0AA8290E11CF}" type="datetimeFigureOut">
              <a:rPr lang="de-DE" smtClean="0"/>
              <a:pPr/>
              <a:t>25.09.2019</a:t>
            </a:fld>
            <a:endParaRPr lang="de-DE" dirty="0"/>
          </a:p>
        </p:txBody>
      </p:sp>
      <p:sp>
        <p:nvSpPr>
          <p:cNvPr id="5" name="Footer Placeholder 4"/>
          <p:cNvSpPr>
            <a:spLocks noGrp="1"/>
          </p:cNvSpPr>
          <p:nvPr>
            <p:ph type="ftr" sz="quarter" idx="3"/>
          </p:nvPr>
        </p:nvSpPr>
        <p:spPr>
          <a:xfrm>
            <a:off x="1392001" y="6041603"/>
            <a:ext cx="4114800" cy="216325"/>
          </a:xfrm>
          <a:prstGeom prst="rect">
            <a:avLst/>
          </a:prstGeom>
        </p:spPr>
        <p:txBody>
          <a:bodyPr vert="horz" lIns="0" tIns="0" rIns="0" bIns="0" rtlCol="0" anchor="t" anchorCtr="0"/>
          <a:lstStyle>
            <a:lvl1pPr algn="l">
              <a:defRPr sz="907">
                <a:solidFill>
                  <a:schemeClr val="tx1">
                    <a:tint val="75000"/>
                  </a:schemeClr>
                </a:solidFill>
              </a:defRPr>
            </a:lvl1pPr>
          </a:lstStyle>
          <a:p>
            <a:endParaRPr lang="de-DE" dirty="0"/>
          </a:p>
        </p:txBody>
      </p:sp>
    </p:spTree>
    <p:extLst>
      <p:ext uri="{BB962C8B-B14F-4D97-AF65-F5344CB8AC3E}">
        <p14:creationId xmlns:p14="http://schemas.microsoft.com/office/powerpoint/2010/main" val="8655793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p:txStyles>
    <p:titleStyle>
      <a:lvl1pPr algn="l" defTabSz="777722" rtl="0" eaLnBrk="1" latinLnBrk="0" hangingPunct="1">
        <a:lnSpc>
          <a:spcPts val="5444"/>
        </a:lnSpc>
        <a:spcBef>
          <a:spcPct val="0"/>
        </a:spcBef>
        <a:buNone/>
        <a:defRPr sz="3629" kern="1200">
          <a:solidFill>
            <a:schemeClr val="tx1"/>
          </a:solidFill>
          <a:latin typeface="+mj-lt"/>
          <a:ea typeface="+mj-ea"/>
          <a:cs typeface="+mj-cs"/>
        </a:defRPr>
      </a:lvl1pPr>
    </p:titleStyle>
    <p:bodyStyle>
      <a:lvl1pPr marL="302447" indent="-302447" algn="l" defTabSz="777722" rtl="0" eaLnBrk="1" latinLnBrk="0" hangingPunct="1">
        <a:lnSpc>
          <a:spcPts val="3856"/>
        </a:lnSpc>
        <a:spcBef>
          <a:spcPts val="0"/>
        </a:spcBef>
        <a:buClr>
          <a:srgbClr val="FF6C00"/>
        </a:buClr>
        <a:buFont typeface="Arial" panose="020B0604020202020204" pitchFamily="34" charset="0"/>
        <a:buChar char="•"/>
        <a:tabLst>
          <a:tab pos="302447" algn="l"/>
        </a:tabLst>
        <a:defRPr sz="2042" kern="1200">
          <a:solidFill>
            <a:schemeClr val="tx1"/>
          </a:solidFill>
          <a:latin typeface="+mn-lt"/>
          <a:ea typeface="+mn-ea"/>
          <a:cs typeface="+mn-cs"/>
        </a:defRPr>
      </a:lvl1pPr>
      <a:lvl2pPr marL="583291" indent="-194430" algn="l" defTabSz="777722" rtl="0" eaLnBrk="1" latinLnBrk="0" hangingPunct="1">
        <a:lnSpc>
          <a:spcPts val="3856"/>
        </a:lnSpc>
        <a:spcBef>
          <a:spcPts val="425"/>
        </a:spcBef>
        <a:buClr>
          <a:srgbClr val="FF6C00"/>
        </a:buClr>
        <a:buFont typeface="Arial" panose="020B0604020202020204" pitchFamily="34" charset="0"/>
        <a:buChar char="•"/>
        <a:defRPr sz="2042" kern="1200">
          <a:solidFill>
            <a:schemeClr val="tx1"/>
          </a:solidFill>
          <a:latin typeface="+mn-lt"/>
          <a:ea typeface="+mn-ea"/>
          <a:cs typeface="+mn-cs"/>
        </a:defRPr>
      </a:lvl2pPr>
      <a:lvl3pPr marL="972152" indent="-194430" algn="l" defTabSz="777722" rtl="0" eaLnBrk="1" latinLnBrk="0" hangingPunct="1">
        <a:lnSpc>
          <a:spcPts val="3856"/>
        </a:lnSpc>
        <a:spcBef>
          <a:spcPts val="425"/>
        </a:spcBef>
        <a:buClr>
          <a:srgbClr val="FF6C00"/>
        </a:buClr>
        <a:buFont typeface="Arial" panose="020B0604020202020204" pitchFamily="34" charset="0"/>
        <a:buChar char="•"/>
        <a:defRPr sz="2042" kern="1200">
          <a:solidFill>
            <a:schemeClr val="tx1"/>
          </a:solidFill>
          <a:latin typeface="+mn-lt"/>
          <a:ea typeface="+mn-ea"/>
          <a:cs typeface="+mn-cs"/>
        </a:defRPr>
      </a:lvl3pPr>
      <a:lvl4pPr marL="1361013" indent="-194430" algn="l" defTabSz="777722" rtl="0" eaLnBrk="1" latinLnBrk="0" hangingPunct="1">
        <a:lnSpc>
          <a:spcPts val="3856"/>
        </a:lnSpc>
        <a:spcBef>
          <a:spcPts val="425"/>
        </a:spcBef>
        <a:buClr>
          <a:srgbClr val="FF6C00"/>
        </a:buClr>
        <a:buFont typeface="Arial" panose="020B0604020202020204" pitchFamily="34" charset="0"/>
        <a:buChar char="•"/>
        <a:defRPr sz="2042" kern="1200">
          <a:solidFill>
            <a:schemeClr val="tx1"/>
          </a:solidFill>
          <a:latin typeface="+mn-lt"/>
          <a:ea typeface="+mn-ea"/>
          <a:cs typeface="+mn-cs"/>
        </a:defRPr>
      </a:lvl4pPr>
      <a:lvl5pPr marL="1749874" indent="-194430" algn="l" defTabSz="777722" rtl="0" eaLnBrk="1" latinLnBrk="0" hangingPunct="1">
        <a:lnSpc>
          <a:spcPts val="3856"/>
        </a:lnSpc>
        <a:spcBef>
          <a:spcPts val="425"/>
        </a:spcBef>
        <a:buClr>
          <a:srgbClr val="FF6C00"/>
        </a:buClr>
        <a:buFont typeface="Arial" panose="020B0604020202020204" pitchFamily="34" charset="0"/>
        <a:buChar char="•"/>
        <a:defRPr sz="2042" kern="1200">
          <a:solidFill>
            <a:schemeClr val="tx1"/>
          </a:solidFill>
          <a:latin typeface="+mn-lt"/>
          <a:ea typeface="+mn-ea"/>
          <a:cs typeface="+mn-cs"/>
        </a:defRPr>
      </a:lvl5pPr>
      <a:lvl6pPr marL="2138734" indent="-194430" algn="l" defTabSz="777722"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96" indent="-194430" algn="l" defTabSz="777722"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456" indent="-194430" algn="l" defTabSz="777722"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317" indent="-194430" algn="l" defTabSz="777722"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722" rtl="0" eaLnBrk="1" latinLnBrk="0" hangingPunct="1">
        <a:defRPr sz="1531" kern="1200">
          <a:solidFill>
            <a:schemeClr val="tx1"/>
          </a:solidFill>
          <a:latin typeface="+mn-lt"/>
          <a:ea typeface="+mn-ea"/>
          <a:cs typeface="+mn-cs"/>
        </a:defRPr>
      </a:lvl1pPr>
      <a:lvl2pPr marL="388861" algn="l" defTabSz="777722" rtl="0" eaLnBrk="1" latinLnBrk="0" hangingPunct="1">
        <a:defRPr sz="1531" kern="1200">
          <a:solidFill>
            <a:schemeClr val="tx1"/>
          </a:solidFill>
          <a:latin typeface="+mn-lt"/>
          <a:ea typeface="+mn-ea"/>
          <a:cs typeface="+mn-cs"/>
        </a:defRPr>
      </a:lvl2pPr>
      <a:lvl3pPr marL="777722" algn="l" defTabSz="777722" rtl="0" eaLnBrk="1" latinLnBrk="0" hangingPunct="1">
        <a:defRPr sz="1531" kern="1200">
          <a:solidFill>
            <a:schemeClr val="tx1"/>
          </a:solidFill>
          <a:latin typeface="+mn-lt"/>
          <a:ea typeface="+mn-ea"/>
          <a:cs typeface="+mn-cs"/>
        </a:defRPr>
      </a:lvl3pPr>
      <a:lvl4pPr marL="1166583" algn="l" defTabSz="777722" rtl="0" eaLnBrk="1" latinLnBrk="0" hangingPunct="1">
        <a:defRPr sz="1531" kern="1200">
          <a:solidFill>
            <a:schemeClr val="tx1"/>
          </a:solidFill>
          <a:latin typeface="+mn-lt"/>
          <a:ea typeface="+mn-ea"/>
          <a:cs typeface="+mn-cs"/>
        </a:defRPr>
      </a:lvl4pPr>
      <a:lvl5pPr marL="1555443" algn="l" defTabSz="777722" rtl="0" eaLnBrk="1" latinLnBrk="0" hangingPunct="1">
        <a:defRPr sz="1531" kern="1200">
          <a:solidFill>
            <a:schemeClr val="tx1"/>
          </a:solidFill>
          <a:latin typeface="+mn-lt"/>
          <a:ea typeface="+mn-ea"/>
          <a:cs typeface="+mn-cs"/>
        </a:defRPr>
      </a:lvl5pPr>
      <a:lvl6pPr marL="1944304" algn="l" defTabSz="777722" rtl="0" eaLnBrk="1" latinLnBrk="0" hangingPunct="1">
        <a:defRPr sz="1531" kern="1200">
          <a:solidFill>
            <a:schemeClr val="tx1"/>
          </a:solidFill>
          <a:latin typeface="+mn-lt"/>
          <a:ea typeface="+mn-ea"/>
          <a:cs typeface="+mn-cs"/>
        </a:defRPr>
      </a:lvl6pPr>
      <a:lvl7pPr marL="2333165" algn="l" defTabSz="777722" rtl="0" eaLnBrk="1" latinLnBrk="0" hangingPunct="1">
        <a:defRPr sz="1531" kern="1200">
          <a:solidFill>
            <a:schemeClr val="tx1"/>
          </a:solidFill>
          <a:latin typeface="+mn-lt"/>
          <a:ea typeface="+mn-ea"/>
          <a:cs typeface="+mn-cs"/>
        </a:defRPr>
      </a:lvl7pPr>
      <a:lvl8pPr marL="2722026" algn="l" defTabSz="777722" rtl="0" eaLnBrk="1" latinLnBrk="0" hangingPunct="1">
        <a:defRPr sz="1531" kern="1200">
          <a:solidFill>
            <a:schemeClr val="tx1"/>
          </a:solidFill>
          <a:latin typeface="+mn-lt"/>
          <a:ea typeface="+mn-ea"/>
          <a:cs typeface="+mn-cs"/>
        </a:defRPr>
      </a:lvl8pPr>
      <a:lvl9pPr marL="3110887" algn="l" defTabSz="777722" rtl="0" eaLnBrk="1" latinLnBrk="0" hangingPunct="1">
        <a:defRPr sz="153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8">
          <p15:clr>
            <a:srgbClr val="F26B43"/>
          </p15:clr>
        </p15:guide>
        <p15:guide id="2" pos="3555">
          <p15:clr>
            <a:srgbClr val="F26B43"/>
          </p15:clr>
        </p15:guide>
        <p15:guide id="3" pos="3331">
          <p15:clr>
            <a:srgbClr val="F26B43"/>
          </p15:clr>
        </p15:guide>
        <p15:guide id="4" pos="3778">
          <p15:clr>
            <a:srgbClr val="F26B43"/>
          </p15:clr>
        </p15:guide>
        <p15:guide id="5" pos="6661">
          <p15:clr>
            <a:srgbClr val="F26B43"/>
          </p15:clr>
        </p15:guide>
        <p15:guide id="6" orient="horz" pos="392">
          <p15:clr>
            <a:srgbClr val="F26B43"/>
          </p15:clr>
        </p15:guide>
        <p15:guide id="7" orient="horz" pos="30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titlesuggestion@scopus.com"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www.elsevier.com/__data/assets/pdf_file/0006/95118/SC_FAQ-content-selection-process-22092014.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hyperlink" Target="https://researcheracademy.elsevier.co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service.elsevier.com/app/home/supporthub/sciencedirect/" TargetMode="External"/><Relationship Id="rId3" Type="http://schemas.openxmlformats.org/officeDocument/2006/relationships/hyperlink" Target="https://service.elsevier.com/app/answers/detail/a_id/14799/supporthub/scopus/" TargetMode="External"/><Relationship Id="rId7" Type="http://schemas.openxmlformats.org/officeDocument/2006/relationships/hyperlink" Target="https://www.elsevier.com/solutions/sciencedirect" TargetMode="External"/><Relationship Id="rId2" Type="http://schemas.openxmlformats.org/officeDocument/2006/relationships/hyperlink" Target="https://researcheracademy.elsevier.com/" TargetMode="External"/><Relationship Id="rId1" Type="http://schemas.openxmlformats.org/officeDocument/2006/relationships/slideLayout" Target="../slideLayouts/slideLayout4.xml"/><Relationship Id="rId6" Type="http://schemas.openxmlformats.org/officeDocument/2006/relationships/hyperlink" Target="https://service.elsevier.com/app/answers/detail/a_id/10263/c/10544/supporthub/sciencedirect/kw/tutorial/" TargetMode="External"/><Relationship Id="rId5" Type="http://schemas.openxmlformats.org/officeDocument/2006/relationships/hyperlink" Target="http://www.blog.scopus.com/" TargetMode="External"/><Relationship Id="rId4" Type="http://schemas.openxmlformats.org/officeDocument/2006/relationships/hyperlink" Target="http://www.blog.mendeley.com/" TargetMode="External"/><Relationship Id="rId9" Type="http://schemas.openxmlformats.org/officeDocument/2006/relationships/hyperlink" Target="https://www.facebook.com/ElsevierCentralAsia/"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7624" y="2086152"/>
            <a:ext cx="8786064" cy="1812195"/>
          </a:xfrm>
        </p:spPr>
        <p:txBody>
          <a:bodyPr/>
          <a:lstStyle/>
          <a:p>
            <a:r>
              <a:rPr lang="en-US" sz="4800" dirty="0">
                <a:solidFill>
                  <a:srgbClr val="FF6C00"/>
                </a:solidFill>
              </a:rPr>
              <a:t>HOW TO GET THE BEST BENEFIT FROM SCOPUS?</a:t>
            </a:r>
            <a:br>
              <a:rPr lang="en-US" sz="4800" dirty="0">
                <a:solidFill>
                  <a:srgbClr val="FF6C00"/>
                </a:solidFill>
              </a:rPr>
            </a:br>
            <a:r>
              <a:rPr lang="en-US" sz="2800" i="1" dirty="0">
                <a:solidFill>
                  <a:srgbClr val="FF6C00"/>
                </a:solidFill>
              </a:rPr>
              <a:t>For PhD students and Faculty Members</a:t>
            </a:r>
            <a:br>
              <a:rPr lang="en-US" sz="4800" dirty="0">
                <a:solidFill>
                  <a:srgbClr val="FF6C00"/>
                </a:solidFill>
              </a:rPr>
            </a:br>
            <a:endParaRPr lang="de-DE" sz="4800" dirty="0">
              <a:solidFill>
                <a:srgbClr val="FF6C00"/>
              </a:solidFill>
            </a:endParaRPr>
          </a:p>
        </p:txBody>
      </p:sp>
      <p:sp>
        <p:nvSpPr>
          <p:cNvPr id="4" name="Text Placeholder 3"/>
          <p:cNvSpPr>
            <a:spLocks noGrp="1"/>
          </p:cNvSpPr>
          <p:nvPr>
            <p:ph type="body" sz="quarter" idx="14"/>
          </p:nvPr>
        </p:nvSpPr>
        <p:spPr>
          <a:xfrm>
            <a:off x="737624" y="5095011"/>
            <a:ext cx="6816945" cy="647408"/>
          </a:xfrm>
        </p:spPr>
        <p:txBody>
          <a:bodyPr/>
          <a:lstStyle/>
          <a:p>
            <a:r>
              <a:rPr lang="de-DE" sz="1467" b="1" dirty="0"/>
              <a:t>2019</a:t>
            </a:r>
          </a:p>
        </p:txBody>
      </p:sp>
    </p:spTree>
    <p:extLst>
      <p:ext uri="{BB962C8B-B14F-4D97-AF65-F5344CB8AC3E}">
        <p14:creationId xmlns:p14="http://schemas.microsoft.com/office/powerpoint/2010/main" val="361202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F0FD-E986-4126-B89A-2D6B24E99992}"/>
              </a:ext>
            </a:extLst>
          </p:cNvPr>
          <p:cNvSpPr>
            <a:spLocks noGrp="1"/>
          </p:cNvSpPr>
          <p:nvPr>
            <p:ph type="title"/>
          </p:nvPr>
        </p:nvSpPr>
        <p:spPr/>
        <p:txBody>
          <a:bodyPr/>
          <a:lstStyle/>
          <a:p>
            <a:r>
              <a:rPr lang="en-GB" dirty="0"/>
              <a:t>Who uses Scopus?</a:t>
            </a:r>
          </a:p>
        </p:txBody>
      </p:sp>
      <p:pic>
        <p:nvPicPr>
          <p:cNvPr id="7" name="Picture 6">
            <a:extLst>
              <a:ext uri="{FF2B5EF4-FFF2-40B4-BE49-F238E27FC236}">
                <a16:creationId xmlns:a16="http://schemas.microsoft.com/office/drawing/2014/main" id="{5677FFAA-AA88-46D6-A5F7-02F1CF6C080D}"/>
              </a:ext>
            </a:extLst>
          </p:cNvPr>
          <p:cNvPicPr>
            <a:picLocks noChangeAspect="1"/>
          </p:cNvPicPr>
          <p:nvPr/>
        </p:nvPicPr>
        <p:blipFill>
          <a:blip r:embed="rId2"/>
          <a:stretch>
            <a:fillRect/>
          </a:stretch>
        </p:blipFill>
        <p:spPr>
          <a:xfrm>
            <a:off x="2186608" y="1873249"/>
            <a:ext cx="6957392" cy="3305375"/>
          </a:xfrm>
          <a:prstGeom prst="rect">
            <a:avLst/>
          </a:prstGeom>
        </p:spPr>
      </p:pic>
      <p:sp>
        <p:nvSpPr>
          <p:cNvPr id="55" name="Rectangle 54">
            <a:extLst>
              <a:ext uri="{FF2B5EF4-FFF2-40B4-BE49-F238E27FC236}">
                <a16:creationId xmlns:a16="http://schemas.microsoft.com/office/drawing/2014/main" id="{0D7BBCEA-DFF9-4398-A31A-8CB89B84D010}"/>
              </a:ext>
            </a:extLst>
          </p:cNvPr>
          <p:cNvSpPr/>
          <p:nvPr/>
        </p:nvSpPr>
        <p:spPr>
          <a:xfrm>
            <a:off x="973912" y="1270991"/>
            <a:ext cx="10437779" cy="691215"/>
          </a:xfrm>
          <a:prstGeom prst="rect">
            <a:avLst/>
          </a:prstGeom>
        </p:spPr>
        <p:txBody>
          <a:bodyPr wrap="square">
            <a:spAutoFit/>
          </a:bodyPr>
          <a:lstStyle/>
          <a:p>
            <a:pPr algn="ctr" defTabSz="988741">
              <a:defRPr/>
            </a:pPr>
            <a:r>
              <a:rPr lang="en-GB" sz="1946" kern="0" dirty="0">
                <a:solidFill>
                  <a:srgbClr val="53565A">
                    <a:lumMod val="90000"/>
                    <a:lumOff val="10000"/>
                  </a:srgbClr>
                </a:solidFill>
                <a:latin typeface="Corbel" panose="020B0503020204020204" pitchFamily="34" charset="0"/>
                <a:cs typeface="Segoe UI" panose="020B0502040204020203" pitchFamily="34" charset="0"/>
              </a:rPr>
              <a:t>Scopus is recognized as the </a:t>
            </a:r>
            <a:r>
              <a:rPr lang="en-GB" sz="1946" b="1" kern="0" dirty="0">
                <a:solidFill>
                  <a:srgbClr val="53565A">
                    <a:lumMod val="90000"/>
                    <a:lumOff val="10000"/>
                  </a:srgbClr>
                </a:solidFill>
                <a:latin typeface="Corbel" panose="020B0503020204020204" pitchFamily="34" charset="0"/>
                <a:cs typeface="Segoe UI" panose="020B0502040204020203" pitchFamily="34" charset="0"/>
              </a:rPr>
              <a:t>Gold standard  </a:t>
            </a:r>
            <a:r>
              <a:rPr lang="en-GB" sz="1946" kern="0" dirty="0">
                <a:solidFill>
                  <a:srgbClr val="53565A">
                    <a:lumMod val="90000"/>
                    <a:lumOff val="10000"/>
                  </a:srgbClr>
                </a:solidFill>
                <a:latin typeface="Corbel" panose="020B0503020204020204" pitchFamily="34" charset="0"/>
                <a:cs typeface="Segoe UI" panose="020B0502040204020203" pitchFamily="34" charset="0"/>
              </a:rPr>
              <a:t>in </a:t>
            </a:r>
            <a:r>
              <a:rPr lang="en-GB" sz="1946" b="1" kern="0" dirty="0">
                <a:solidFill>
                  <a:srgbClr val="53565A">
                    <a:lumMod val="90000"/>
                    <a:lumOff val="10000"/>
                  </a:srgbClr>
                </a:solidFill>
                <a:latin typeface="Corbel" panose="020B0503020204020204" pitchFamily="34" charset="0"/>
                <a:cs typeface="Segoe UI" panose="020B0502040204020203" pitchFamily="34" charset="0"/>
              </a:rPr>
              <a:t>4.500</a:t>
            </a:r>
            <a:r>
              <a:rPr lang="en-GB" sz="1946" kern="0" dirty="0">
                <a:solidFill>
                  <a:srgbClr val="53565A">
                    <a:lumMod val="90000"/>
                    <a:lumOff val="10000"/>
                  </a:srgbClr>
                </a:solidFill>
                <a:latin typeface="Corbel" panose="020B0503020204020204" pitchFamily="34" charset="0"/>
                <a:cs typeface="Segoe UI" panose="020B0502040204020203" pitchFamily="34" charset="0"/>
              </a:rPr>
              <a:t> universities and </a:t>
            </a:r>
            <a:r>
              <a:rPr lang="en-GB" sz="1946" b="1" kern="0" dirty="0">
                <a:solidFill>
                  <a:srgbClr val="53565A">
                    <a:lumMod val="90000"/>
                    <a:lumOff val="10000"/>
                  </a:srgbClr>
                </a:solidFill>
                <a:latin typeface="Corbel" panose="020B0503020204020204" pitchFamily="34" charset="0"/>
                <a:cs typeface="Segoe UI" panose="020B0502040204020203" pitchFamily="34" charset="0"/>
              </a:rPr>
              <a:t>150</a:t>
            </a:r>
            <a:r>
              <a:rPr lang="en-GB" sz="1946" kern="0" dirty="0">
                <a:solidFill>
                  <a:srgbClr val="53565A">
                    <a:lumMod val="90000"/>
                    <a:lumOff val="10000"/>
                  </a:srgbClr>
                </a:solidFill>
                <a:latin typeface="Corbel" panose="020B0503020204020204" pitchFamily="34" charset="0"/>
                <a:cs typeface="Segoe UI" panose="020B0502040204020203" pitchFamily="34" charset="0"/>
              </a:rPr>
              <a:t> leading research organizations worldwide. A lot of global key reports and national assessments also use Scopus data </a:t>
            </a:r>
            <a:endParaRPr lang="en-US" sz="1946" kern="0" dirty="0">
              <a:solidFill>
                <a:srgbClr val="53565A">
                  <a:lumMod val="90000"/>
                  <a:lumOff val="10000"/>
                </a:srgbClr>
              </a:solidFill>
              <a:latin typeface="Corbel" panose="020B0503020204020204" pitchFamily="34" charset="0"/>
              <a:cs typeface="Segoe UI" panose="020B0502040204020203" pitchFamily="34" charset="0"/>
            </a:endParaRPr>
          </a:p>
        </p:txBody>
      </p:sp>
      <p:pic>
        <p:nvPicPr>
          <p:cNvPr id="3" name="Picture 2">
            <a:extLst>
              <a:ext uri="{FF2B5EF4-FFF2-40B4-BE49-F238E27FC236}">
                <a16:creationId xmlns:a16="http://schemas.microsoft.com/office/drawing/2014/main" id="{FFE1C6F3-DDD4-43F7-8CE6-55D7622FF8C1}"/>
              </a:ext>
            </a:extLst>
          </p:cNvPr>
          <p:cNvPicPr>
            <a:picLocks noChangeAspect="1"/>
          </p:cNvPicPr>
          <p:nvPr/>
        </p:nvPicPr>
        <p:blipFill>
          <a:blip r:embed="rId3"/>
          <a:stretch>
            <a:fillRect/>
          </a:stretch>
        </p:blipFill>
        <p:spPr>
          <a:xfrm>
            <a:off x="661066" y="4856217"/>
            <a:ext cx="10296940" cy="1170790"/>
          </a:xfrm>
          <a:prstGeom prst="rect">
            <a:avLst/>
          </a:prstGeom>
        </p:spPr>
      </p:pic>
    </p:spTree>
    <p:extLst>
      <p:ext uri="{BB962C8B-B14F-4D97-AF65-F5344CB8AC3E}">
        <p14:creationId xmlns:p14="http://schemas.microsoft.com/office/powerpoint/2010/main" val="293359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F0FD-E986-4126-B89A-2D6B24E99992}"/>
              </a:ext>
            </a:extLst>
          </p:cNvPr>
          <p:cNvSpPr>
            <a:spLocks noGrp="1"/>
          </p:cNvSpPr>
          <p:nvPr>
            <p:ph type="title"/>
          </p:nvPr>
        </p:nvSpPr>
        <p:spPr/>
        <p:txBody>
          <a:bodyPr/>
          <a:lstStyle/>
          <a:p>
            <a:r>
              <a:rPr lang="en-GB" dirty="0"/>
              <a:t>WHAT ARE THE ABILITIES OF SCOPUS?</a:t>
            </a:r>
          </a:p>
        </p:txBody>
      </p:sp>
      <p:pic>
        <p:nvPicPr>
          <p:cNvPr id="20" name="Picture 19">
            <a:extLst>
              <a:ext uri="{FF2B5EF4-FFF2-40B4-BE49-F238E27FC236}">
                <a16:creationId xmlns:a16="http://schemas.microsoft.com/office/drawing/2014/main" id="{B6B24B3C-D91C-466B-8386-2D92E4E399D3}"/>
              </a:ext>
            </a:extLst>
          </p:cNvPr>
          <p:cNvPicPr>
            <a:picLocks noChangeAspect="1"/>
          </p:cNvPicPr>
          <p:nvPr/>
        </p:nvPicPr>
        <p:blipFill>
          <a:blip r:embed="rId2"/>
          <a:stretch>
            <a:fillRect/>
          </a:stretch>
        </p:blipFill>
        <p:spPr>
          <a:xfrm>
            <a:off x="4514978" y="1830373"/>
            <a:ext cx="3162044" cy="3197255"/>
          </a:xfrm>
          <a:prstGeom prst="rect">
            <a:avLst/>
          </a:prstGeom>
        </p:spPr>
      </p:pic>
      <p:sp>
        <p:nvSpPr>
          <p:cNvPr id="21" name="Oval 20">
            <a:extLst>
              <a:ext uri="{FF2B5EF4-FFF2-40B4-BE49-F238E27FC236}">
                <a16:creationId xmlns:a16="http://schemas.microsoft.com/office/drawing/2014/main" id="{E7FE7310-E3E1-4C03-9157-D40F99CC3215}"/>
              </a:ext>
            </a:extLst>
          </p:cNvPr>
          <p:cNvSpPr/>
          <p:nvPr/>
        </p:nvSpPr>
        <p:spPr>
          <a:xfrm>
            <a:off x="3948162" y="1816474"/>
            <a:ext cx="566817" cy="442514"/>
          </a:xfrm>
          <a:prstGeom prst="ellipse">
            <a:avLst/>
          </a:prstGeom>
          <a:solidFill>
            <a:srgbClr val="2E77A8"/>
          </a:solidFill>
          <a:ln w="12700" cap="flat" cmpd="sng" algn="ctr">
            <a:noFill/>
            <a:prstDash val="solid"/>
            <a:miter lim="800000"/>
          </a:ln>
          <a:effectLst/>
        </p:spPr>
        <p:txBody>
          <a:bodyPr rtlCol="0" anchor="ctr"/>
          <a:lstStyle/>
          <a:p>
            <a:pPr algn="ctr" defTabSz="981095">
              <a:defRPr/>
            </a:pPr>
            <a:r>
              <a:rPr lang="en-US" sz="1287" b="1" kern="0" dirty="0">
                <a:solidFill>
                  <a:prstClr val="white"/>
                </a:solidFill>
                <a:latin typeface="Arial" panose="020B0604020202020204"/>
              </a:rPr>
              <a:t>01</a:t>
            </a:r>
          </a:p>
        </p:txBody>
      </p:sp>
      <p:sp>
        <p:nvSpPr>
          <p:cNvPr id="22" name="TextBox 21">
            <a:extLst>
              <a:ext uri="{FF2B5EF4-FFF2-40B4-BE49-F238E27FC236}">
                <a16:creationId xmlns:a16="http://schemas.microsoft.com/office/drawing/2014/main" id="{3CF1314E-BDF6-445B-B1FB-3597C758940F}"/>
              </a:ext>
            </a:extLst>
          </p:cNvPr>
          <p:cNvSpPr txBox="1"/>
          <p:nvPr/>
        </p:nvSpPr>
        <p:spPr>
          <a:xfrm>
            <a:off x="718099" y="2258121"/>
            <a:ext cx="3402112" cy="1438471"/>
          </a:xfrm>
          <a:prstGeom prst="rect">
            <a:avLst/>
          </a:prstGeom>
          <a:noFill/>
        </p:spPr>
        <p:txBody>
          <a:bodyPr wrap="square" rtlCol="0">
            <a:spAutoFit/>
          </a:bodyPr>
          <a:lstStyle/>
          <a:p>
            <a:pPr marL="204395" indent="-204395" defTabSz="981095">
              <a:buFont typeface="Arial" panose="020B0604020202020204" pitchFamily="34" charset="0"/>
              <a:buChar char="•"/>
              <a:defRPr/>
            </a:pPr>
            <a:r>
              <a:rPr lang="en-US" sz="1458" dirty="0">
                <a:solidFill>
                  <a:srgbClr val="595959"/>
                </a:solidFill>
                <a:latin typeface="Arial" panose="020B0604020202020204"/>
              </a:rPr>
              <a:t>Find the latest search</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Discover subject areas through different filters such as </a:t>
            </a:r>
            <a:r>
              <a:rPr lang="en-US" sz="1458" b="1" dirty="0">
                <a:solidFill>
                  <a:srgbClr val="FF6C00"/>
                </a:solidFill>
                <a:latin typeface="Arial" panose="020B0604020202020204"/>
              </a:rPr>
              <a:t>language</a:t>
            </a:r>
            <a:r>
              <a:rPr lang="en-US" sz="1458" dirty="0">
                <a:solidFill>
                  <a:srgbClr val="595959"/>
                </a:solidFill>
                <a:latin typeface="Arial" panose="020B0604020202020204"/>
              </a:rPr>
              <a:t>, </a:t>
            </a:r>
            <a:r>
              <a:rPr lang="en-US" sz="1458" b="1" dirty="0">
                <a:solidFill>
                  <a:srgbClr val="FF6C00"/>
                </a:solidFill>
                <a:latin typeface="Arial" panose="020B0604020202020204"/>
              </a:rPr>
              <a:t>document type, country, access type </a:t>
            </a:r>
            <a:r>
              <a:rPr lang="en-US" sz="1458" dirty="0">
                <a:solidFill>
                  <a:srgbClr val="595959"/>
                </a:solidFill>
                <a:latin typeface="Arial" panose="020B0604020202020204"/>
              </a:rPr>
              <a:t>etc.</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Benefit from document analysis tool</a:t>
            </a:r>
          </a:p>
        </p:txBody>
      </p:sp>
      <p:sp>
        <p:nvSpPr>
          <p:cNvPr id="23" name="Oval 22">
            <a:extLst>
              <a:ext uri="{FF2B5EF4-FFF2-40B4-BE49-F238E27FC236}">
                <a16:creationId xmlns:a16="http://schemas.microsoft.com/office/drawing/2014/main" id="{B3B10280-0F9B-4440-85AF-D951A19EE82F}"/>
              </a:ext>
            </a:extLst>
          </p:cNvPr>
          <p:cNvSpPr/>
          <p:nvPr/>
        </p:nvSpPr>
        <p:spPr>
          <a:xfrm>
            <a:off x="3892704" y="3839465"/>
            <a:ext cx="612054" cy="438938"/>
          </a:xfrm>
          <a:prstGeom prst="ellipse">
            <a:avLst/>
          </a:prstGeom>
          <a:solidFill>
            <a:srgbClr val="F09C2A"/>
          </a:solidFill>
          <a:ln w="12700" cap="flat" cmpd="sng" algn="ctr">
            <a:noFill/>
            <a:prstDash val="solid"/>
            <a:miter lim="800000"/>
          </a:ln>
          <a:effectLst/>
        </p:spPr>
        <p:txBody>
          <a:bodyPr rtlCol="0" anchor="ctr"/>
          <a:lstStyle/>
          <a:p>
            <a:pPr algn="ctr" defTabSz="981095">
              <a:defRPr/>
            </a:pPr>
            <a:r>
              <a:rPr lang="en-US" sz="1431" b="1" kern="0" dirty="0">
                <a:solidFill>
                  <a:prstClr val="white"/>
                </a:solidFill>
                <a:latin typeface="Arial" panose="020B0604020202020204"/>
              </a:rPr>
              <a:t>03</a:t>
            </a:r>
          </a:p>
        </p:txBody>
      </p:sp>
      <p:sp>
        <p:nvSpPr>
          <p:cNvPr id="24" name="TextBox 23">
            <a:extLst>
              <a:ext uri="{FF2B5EF4-FFF2-40B4-BE49-F238E27FC236}">
                <a16:creationId xmlns:a16="http://schemas.microsoft.com/office/drawing/2014/main" id="{7FC31B3A-4BC5-473E-989A-6E670C66CA7D}"/>
              </a:ext>
            </a:extLst>
          </p:cNvPr>
          <p:cNvSpPr txBox="1"/>
          <p:nvPr/>
        </p:nvSpPr>
        <p:spPr>
          <a:xfrm>
            <a:off x="118293" y="3834957"/>
            <a:ext cx="3648165" cy="441531"/>
          </a:xfrm>
          <a:prstGeom prst="rect">
            <a:avLst/>
          </a:prstGeom>
          <a:noFill/>
        </p:spPr>
        <p:txBody>
          <a:bodyPr wrap="square" rtlCol="0">
            <a:spAutoFit/>
          </a:bodyPr>
          <a:lstStyle/>
          <a:p>
            <a:pPr algn="r" defTabSz="981095">
              <a:defRPr/>
            </a:pPr>
            <a:r>
              <a:rPr lang="en-US" sz="2269" b="1" dirty="0">
                <a:solidFill>
                  <a:srgbClr val="F09C2A"/>
                </a:solidFill>
                <a:latin typeface="Arial" panose="020B0604020202020204"/>
              </a:rPr>
              <a:t>AFFILIATION SEARCH</a:t>
            </a:r>
          </a:p>
        </p:txBody>
      </p:sp>
      <p:sp>
        <p:nvSpPr>
          <p:cNvPr id="25" name="TextBox 24">
            <a:extLst>
              <a:ext uri="{FF2B5EF4-FFF2-40B4-BE49-F238E27FC236}">
                <a16:creationId xmlns:a16="http://schemas.microsoft.com/office/drawing/2014/main" id="{72E18A79-3A23-48BC-9316-2877BE782711}"/>
              </a:ext>
            </a:extLst>
          </p:cNvPr>
          <p:cNvSpPr txBox="1"/>
          <p:nvPr/>
        </p:nvSpPr>
        <p:spPr>
          <a:xfrm>
            <a:off x="718099" y="4003645"/>
            <a:ext cx="3923641" cy="1438471"/>
          </a:xfrm>
          <a:prstGeom prst="rect">
            <a:avLst/>
          </a:prstGeom>
          <a:noFill/>
        </p:spPr>
        <p:txBody>
          <a:bodyPr wrap="square" rtlCol="0">
            <a:spAutoFit/>
          </a:bodyPr>
          <a:lstStyle/>
          <a:p>
            <a:pPr marL="204395" indent="-204395" defTabSz="981095">
              <a:buFont typeface="Arial" panose="020B0604020202020204" pitchFamily="34" charset="0"/>
              <a:buChar char="•"/>
              <a:defRPr/>
            </a:pPr>
            <a:endParaRPr lang="en-US" sz="1458" dirty="0">
              <a:solidFill>
                <a:srgbClr val="595959"/>
              </a:solidFill>
              <a:latin typeface="Arial" panose="020B0604020202020204"/>
            </a:endParaRPr>
          </a:p>
          <a:p>
            <a:pPr marL="204395" indent="-204395" defTabSz="981095">
              <a:buFont typeface="Arial" panose="020B0604020202020204" pitchFamily="34" charset="0"/>
              <a:buChar char="•"/>
              <a:defRPr/>
            </a:pPr>
            <a:r>
              <a:rPr lang="en-US" sz="1458" dirty="0">
                <a:solidFill>
                  <a:srgbClr val="595959"/>
                </a:solidFill>
                <a:latin typeface="Arial" panose="020B0604020202020204"/>
              </a:rPr>
              <a:t>Find </a:t>
            </a:r>
            <a:r>
              <a:rPr lang="en-US" sz="1458" b="1" u="sng" dirty="0">
                <a:solidFill>
                  <a:srgbClr val="FF6C00"/>
                </a:solidFill>
                <a:latin typeface="Arial" panose="020B0604020202020204"/>
              </a:rPr>
              <a:t>+70,000 affiliation profiles</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Measure the impact of any affiliation : Evaluate their performance through its documents, authors, and collaborators</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Find new opportunities as a researcher</a:t>
            </a:r>
          </a:p>
        </p:txBody>
      </p:sp>
      <p:sp>
        <p:nvSpPr>
          <p:cNvPr id="26" name="TextBox 25">
            <a:extLst>
              <a:ext uri="{FF2B5EF4-FFF2-40B4-BE49-F238E27FC236}">
                <a16:creationId xmlns:a16="http://schemas.microsoft.com/office/drawing/2014/main" id="{855E39A2-7A20-4E1B-AF49-259E42FFB7D7}"/>
              </a:ext>
            </a:extLst>
          </p:cNvPr>
          <p:cNvSpPr txBox="1"/>
          <p:nvPr/>
        </p:nvSpPr>
        <p:spPr>
          <a:xfrm>
            <a:off x="8233194" y="1797583"/>
            <a:ext cx="3542547" cy="441531"/>
          </a:xfrm>
          <a:prstGeom prst="rect">
            <a:avLst/>
          </a:prstGeom>
          <a:noFill/>
        </p:spPr>
        <p:txBody>
          <a:bodyPr wrap="square" rtlCol="0">
            <a:spAutoFit/>
          </a:bodyPr>
          <a:lstStyle/>
          <a:p>
            <a:pPr defTabSz="981095">
              <a:defRPr/>
            </a:pPr>
            <a:r>
              <a:rPr lang="en-US" sz="2269" b="1" dirty="0">
                <a:solidFill>
                  <a:srgbClr val="BC362D"/>
                </a:solidFill>
                <a:latin typeface="Arial" panose="020B0604020202020204"/>
              </a:rPr>
              <a:t>AUTHOR SEARCH</a:t>
            </a:r>
          </a:p>
        </p:txBody>
      </p:sp>
      <p:sp>
        <p:nvSpPr>
          <p:cNvPr id="27" name="Oval 26">
            <a:extLst>
              <a:ext uri="{FF2B5EF4-FFF2-40B4-BE49-F238E27FC236}">
                <a16:creationId xmlns:a16="http://schemas.microsoft.com/office/drawing/2014/main" id="{66BC872E-2B9D-476D-B574-2F129D4D7A3E}"/>
              </a:ext>
            </a:extLst>
          </p:cNvPr>
          <p:cNvSpPr/>
          <p:nvPr/>
        </p:nvSpPr>
        <p:spPr>
          <a:xfrm>
            <a:off x="7621649" y="1844728"/>
            <a:ext cx="566817" cy="395679"/>
          </a:xfrm>
          <a:prstGeom prst="ellipse">
            <a:avLst/>
          </a:prstGeom>
          <a:solidFill>
            <a:srgbClr val="BC362D"/>
          </a:solidFill>
          <a:ln w="12700" cap="flat" cmpd="sng" algn="ctr">
            <a:noFill/>
            <a:prstDash val="solid"/>
            <a:miter lim="800000"/>
          </a:ln>
          <a:effectLst/>
        </p:spPr>
        <p:txBody>
          <a:bodyPr rtlCol="0" anchor="ctr"/>
          <a:lstStyle/>
          <a:p>
            <a:pPr algn="ctr" defTabSz="981095">
              <a:defRPr/>
            </a:pPr>
            <a:r>
              <a:rPr lang="en-US" sz="1431" b="1" kern="0" dirty="0">
                <a:solidFill>
                  <a:prstClr val="white"/>
                </a:solidFill>
                <a:latin typeface="Arial" panose="020B0604020202020204"/>
              </a:rPr>
              <a:t>02</a:t>
            </a:r>
          </a:p>
        </p:txBody>
      </p:sp>
      <p:sp>
        <p:nvSpPr>
          <p:cNvPr id="28" name="TextBox 27">
            <a:extLst>
              <a:ext uri="{FF2B5EF4-FFF2-40B4-BE49-F238E27FC236}">
                <a16:creationId xmlns:a16="http://schemas.microsoft.com/office/drawing/2014/main" id="{0A11E881-0AC0-4D1A-ABAC-11524B015BA5}"/>
              </a:ext>
            </a:extLst>
          </p:cNvPr>
          <p:cNvSpPr txBox="1"/>
          <p:nvPr/>
        </p:nvSpPr>
        <p:spPr>
          <a:xfrm>
            <a:off x="8168260" y="2166920"/>
            <a:ext cx="3802444" cy="1438471"/>
          </a:xfrm>
          <a:prstGeom prst="rect">
            <a:avLst/>
          </a:prstGeom>
          <a:noFill/>
        </p:spPr>
        <p:txBody>
          <a:bodyPr wrap="square" rtlCol="0">
            <a:spAutoFit/>
          </a:bodyPr>
          <a:lstStyle/>
          <a:p>
            <a:pPr marL="204395" indent="-204395" defTabSz="981095">
              <a:buFont typeface="Arial" panose="020B0604020202020204" pitchFamily="34" charset="0"/>
              <a:buChar char="•"/>
              <a:defRPr/>
            </a:pPr>
            <a:r>
              <a:rPr lang="en-US" sz="1458" dirty="0">
                <a:solidFill>
                  <a:srgbClr val="595959"/>
                </a:solidFill>
                <a:latin typeface="Arial" panose="020B0604020202020204"/>
              </a:rPr>
              <a:t>Find </a:t>
            </a:r>
            <a:r>
              <a:rPr lang="en-US" sz="1458" b="1" u="sng" dirty="0">
                <a:solidFill>
                  <a:srgbClr val="FF6C00"/>
                </a:solidFill>
                <a:latin typeface="Arial" panose="020B0604020202020204"/>
              </a:rPr>
              <a:t>+13 million author profiles</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Measure the impact of any researcher : Evaluate their documents, h-index </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Find possible collaborations</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Find experts in a specific subject</a:t>
            </a:r>
          </a:p>
          <a:p>
            <a:pPr marL="204395" indent="-204395" defTabSz="981095">
              <a:buFont typeface="Arial" panose="020B0604020202020204" pitchFamily="34" charset="0"/>
              <a:buChar char="•"/>
              <a:defRPr/>
            </a:pPr>
            <a:r>
              <a:rPr lang="en-US" sz="1458" dirty="0">
                <a:solidFill>
                  <a:srgbClr val="595959"/>
                </a:solidFill>
                <a:latin typeface="Arial" panose="020B0604020202020204"/>
              </a:rPr>
              <a:t>Benefit from author analysis tool</a:t>
            </a:r>
          </a:p>
        </p:txBody>
      </p:sp>
      <p:sp>
        <p:nvSpPr>
          <p:cNvPr id="29" name="TextBox 28">
            <a:extLst>
              <a:ext uri="{FF2B5EF4-FFF2-40B4-BE49-F238E27FC236}">
                <a16:creationId xmlns:a16="http://schemas.microsoft.com/office/drawing/2014/main" id="{D338ED21-7583-4703-9597-38A6D5549A2A}"/>
              </a:ext>
            </a:extLst>
          </p:cNvPr>
          <p:cNvSpPr txBox="1"/>
          <p:nvPr/>
        </p:nvSpPr>
        <p:spPr>
          <a:xfrm>
            <a:off x="8299296" y="3875141"/>
            <a:ext cx="4152316" cy="441531"/>
          </a:xfrm>
          <a:prstGeom prst="rect">
            <a:avLst/>
          </a:prstGeom>
          <a:noFill/>
        </p:spPr>
        <p:txBody>
          <a:bodyPr wrap="square" rtlCol="0">
            <a:spAutoFit/>
          </a:bodyPr>
          <a:lstStyle/>
          <a:p>
            <a:pPr defTabSz="981095">
              <a:defRPr/>
            </a:pPr>
            <a:r>
              <a:rPr lang="en-US" sz="2269" b="1" dirty="0">
                <a:solidFill>
                  <a:srgbClr val="2BA388"/>
                </a:solidFill>
                <a:latin typeface="Arial" panose="020B0604020202020204"/>
              </a:rPr>
              <a:t>FIND THE RIGHT JOURNAL</a:t>
            </a:r>
          </a:p>
        </p:txBody>
      </p:sp>
      <p:sp>
        <p:nvSpPr>
          <p:cNvPr id="30" name="Oval 29">
            <a:extLst>
              <a:ext uri="{FF2B5EF4-FFF2-40B4-BE49-F238E27FC236}">
                <a16:creationId xmlns:a16="http://schemas.microsoft.com/office/drawing/2014/main" id="{C850C0EF-F12F-460C-B2A3-94D4CE2193CE}"/>
              </a:ext>
            </a:extLst>
          </p:cNvPr>
          <p:cNvSpPr/>
          <p:nvPr/>
        </p:nvSpPr>
        <p:spPr>
          <a:xfrm>
            <a:off x="7687242" y="3840371"/>
            <a:ext cx="568861" cy="428116"/>
          </a:xfrm>
          <a:prstGeom prst="ellipse">
            <a:avLst/>
          </a:prstGeom>
          <a:solidFill>
            <a:srgbClr val="2BA388"/>
          </a:solidFill>
          <a:ln w="12700" cap="flat" cmpd="sng" algn="ctr">
            <a:noFill/>
            <a:prstDash val="solid"/>
            <a:miter lim="800000"/>
          </a:ln>
          <a:effectLst/>
        </p:spPr>
        <p:txBody>
          <a:bodyPr rtlCol="0" anchor="ctr"/>
          <a:lstStyle/>
          <a:p>
            <a:pPr algn="ctr" defTabSz="981095">
              <a:defRPr/>
            </a:pPr>
            <a:r>
              <a:rPr lang="en-US" sz="1431" b="1" kern="0" dirty="0">
                <a:solidFill>
                  <a:prstClr val="white"/>
                </a:solidFill>
                <a:latin typeface="Arial" panose="020B0604020202020204"/>
              </a:rPr>
              <a:t>04</a:t>
            </a:r>
          </a:p>
        </p:txBody>
      </p:sp>
      <p:sp>
        <p:nvSpPr>
          <p:cNvPr id="31" name="TextBox 30">
            <a:extLst>
              <a:ext uri="{FF2B5EF4-FFF2-40B4-BE49-F238E27FC236}">
                <a16:creationId xmlns:a16="http://schemas.microsoft.com/office/drawing/2014/main" id="{F626DA80-D6D0-49CC-9BF6-040DE9E8CC4D}"/>
              </a:ext>
            </a:extLst>
          </p:cNvPr>
          <p:cNvSpPr txBox="1"/>
          <p:nvPr/>
        </p:nvSpPr>
        <p:spPr>
          <a:xfrm>
            <a:off x="8233194" y="4452944"/>
            <a:ext cx="3334587" cy="765402"/>
          </a:xfrm>
          <a:prstGeom prst="rect">
            <a:avLst/>
          </a:prstGeom>
          <a:noFill/>
        </p:spPr>
        <p:txBody>
          <a:bodyPr wrap="square" rtlCol="0">
            <a:spAutoFit/>
          </a:bodyPr>
          <a:lstStyle/>
          <a:p>
            <a:pPr marL="204395" indent="-204395" defTabSz="981095">
              <a:buFont typeface="Arial" panose="020B0604020202020204" pitchFamily="34" charset="0"/>
              <a:buChar char="•"/>
              <a:defRPr/>
            </a:pPr>
            <a:r>
              <a:rPr lang="en-US" sz="1458" dirty="0">
                <a:solidFill>
                  <a:srgbClr val="595959"/>
                </a:solidFill>
                <a:latin typeface="Arial" panose="020B0604020202020204"/>
              </a:rPr>
              <a:t>Compare </a:t>
            </a:r>
            <a:r>
              <a:rPr lang="en-US" sz="1458" b="1" dirty="0">
                <a:solidFill>
                  <a:srgbClr val="FF6C00"/>
                </a:solidFill>
                <a:latin typeface="Arial" panose="020B0604020202020204"/>
              </a:rPr>
              <a:t>different journals </a:t>
            </a:r>
            <a:r>
              <a:rPr lang="en-US" sz="1458" dirty="0">
                <a:solidFill>
                  <a:srgbClr val="595959"/>
                </a:solidFill>
                <a:latin typeface="Arial" panose="020B0604020202020204"/>
              </a:rPr>
              <a:t>according to subject area or publisher by different metrics</a:t>
            </a:r>
          </a:p>
        </p:txBody>
      </p:sp>
      <p:sp>
        <p:nvSpPr>
          <p:cNvPr id="34" name="TextBox 33">
            <a:extLst>
              <a:ext uri="{FF2B5EF4-FFF2-40B4-BE49-F238E27FC236}">
                <a16:creationId xmlns:a16="http://schemas.microsoft.com/office/drawing/2014/main" id="{C11E98C3-F684-4DC2-89D0-D1E8B41E50B4}"/>
              </a:ext>
            </a:extLst>
          </p:cNvPr>
          <p:cNvSpPr txBox="1"/>
          <p:nvPr/>
        </p:nvSpPr>
        <p:spPr>
          <a:xfrm>
            <a:off x="-12997" y="1823798"/>
            <a:ext cx="3668734" cy="441531"/>
          </a:xfrm>
          <a:prstGeom prst="rect">
            <a:avLst/>
          </a:prstGeom>
          <a:noFill/>
        </p:spPr>
        <p:txBody>
          <a:bodyPr wrap="square" rtlCol="0">
            <a:spAutoFit/>
          </a:bodyPr>
          <a:lstStyle/>
          <a:p>
            <a:pPr algn="r" defTabSz="981095">
              <a:defRPr/>
            </a:pPr>
            <a:r>
              <a:rPr lang="en-US" sz="2269" b="1" dirty="0">
                <a:solidFill>
                  <a:srgbClr val="2E77A8"/>
                </a:solidFill>
                <a:latin typeface="Arial" panose="020B0604020202020204"/>
              </a:rPr>
              <a:t>DOCUMENT SEARCH</a:t>
            </a:r>
          </a:p>
        </p:txBody>
      </p:sp>
    </p:spTree>
    <p:extLst>
      <p:ext uri="{BB962C8B-B14F-4D97-AF65-F5344CB8AC3E}">
        <p14:creationId xmlns:p14="http://schemas.microsoft.com/office/powerpoint/2010/main" val="6601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0"/>
                                        </p:tgtEl>
                                        <p:attrNameLst>
                                          <p:attrName>r</p:attrName>
                                        </p:attrNameLst>
                                      </p:cBhvr>
                                    </p:animRot>
                                  </p:childTnLst>
                                </p:cTn>
                              </p:par>
                            </p:childTnLst>
                          </p:cTn>
                        </p:par>
                        <p:par>
                          <p:cTn id="7" fill="hold">
                            <p:stCondLst>
                              <p:cond delay="1000"/>
                            </p:stCondLst>
                            <p:childTnLst>
                              <p:par>
                                <p:cTn id="8" presetID="53" presetClass="entr" presetSubtype="16"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p:bldP spid="26" grpId="0"/>
      <p:bldP spid="27" grpId="0" animBg="1"/>
      <p:bldP spid="28" grpId="0"/>
      <p:bldP spid="29" grpId="0"/>
      <p:bldP spid="30" grpId="0" animBg="1"/>
      <p:bldP spid="31"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6AB4-E67D-4935-B617-86FD795B171E}"/>
              </a:ext>
            </a:extLst>
          </p:cNvPr>
          <p:cNvSpPr>
            <a:spLocks noGrp="1"/>
          </p:cNvSpPr>
          <p:nvPr>
            <p:ph type="title"/>
          </p:nvPr>
        </p:nvSpPr>
        <p:spPr/>
        <p:txBody>
          <a:bodyPr/>
          <a:lstStyle/>
          <a:p>
            <a:r>
              <a:rPr lang="en-GB" sz="4000" b="1" kern="0" dirty="0">
                <a:solidFill>
                  <a:sysClr val="windowText" lastClr="000000"/>
                </a:solidFill>
                <a:cs typeface="Segoe UI" panose="020B0502040204020203" pitchFamily="34" charset="0"/>
              </a:rPr>
              <a:t>Why Analysis Tools are important?</a:t>
            </a:r>
            <a:endParaRPr lang="en-GB" sz="4000" dirty="0"/>
          </a:p>
        </p:txBody>
      </p:sp>
      <p:sp>
        <p:nvSpPr>
          <p:cNvPr id="7" name="Rectangle: Rounded Corners 6">
            <a:extLst>
              <a:ext uri="{FF2B5EF4-FFF2-40B4-BE49-F238E27FC236}">
                <a16:creationId xmlns:a16="http://schemas.microsoft.com/office/drawing/2014/main" id="{BFA5AFAC-2E3D-4423-8808-4DBFD98E704D}"/>
              </a:ext>
            </a:extLst>
          </p:cNvPr>
          <p:cNvSpPr/>
          <p:nvPr/>
        </p:nvSpPr>
        <p:spPr>
          <a:xfrm>
            <a:off x="836217" y="1769978"/>
            <a:ext cx="8968865" cy="3371388"/>
          </a:xfrm>
          <a:prstGeom prst="roundRect">
            <a:avLst/>
          </a:prstGeom>
          <a:solidFill>
            <a:sysClr val="window" lastClr="FFFFFF">
              <a:lumMod val="95000"/>
              <a:alpha val="84000"/>
            </a:sysClr>
          </a:solidFill>
          <a:ln w="38100" cap="flat" cmpd="sng" algn="ctr">
            <a:solidFill>
              <a:srgbClr val="FF8200"/>
            </a:solidFill>
            <a:prstDash val="solid"/>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0" cap="none" spc="0" normalizeH="0" baseline="0" noProof="0" dirty="0">
              <a:ln>
                <a:noFill/>
              </a:ln>
              <a:solidFill>
                <a:srgbClr val="53565A"/>
              </a:solidFill>
              <a:effectLst/>
              <a:uLnTx/>
              <a:uFillTx/>
              <a:latin typeface="Century Gothic" panose="020B0502020202020204" pitchFamily="34" charset="0"/>
              <a:ea typeface="+mn-ea"/>
              <a:cs typeface="+mn-cs"/>
            </a:endParaRPr>
          </a:p>
        </p:txBody>
      </p:sp>
      <p:grpSp>
        <p:nvGrpSpPr>
          <p:cNvPr id="8" name="Group 7">
            <a:extLst>
              <a:ext uri="{FF2B5EF4-FFF2-40B4-BE49-F238E27FC236}">
                <a16:creationId xmlns:a16="http://schemas.microsoft.com/office/drawing/2014/main" id="{2B5EE186-7F82-4119-B4AC-BF4E9C0DA061}"/>
              </a:ext>
            </a:extLst>
          </p:cNvPr>
          <p:cNvGrpSpPr/>
          <p:nvPr/>
        </p:nvGrpSpPr>
        <p:grpSpPr>
          <a:xfrm>
            <a:off x="9276708" y="1812750"/>
            <a:ext cx="2343129" cy="2978703"/>
            <a:chOff x="5070705" y="2907969"/>
            <a:chExt cx="2055421" cy="2263112"/>
          </a:xfrm>
        </p:grpSpPr>
        <p:sp>
          <p:nvSpPr>
            <p:cNvPr id="9" name="Freeform 8">
              <a:extLst>
                <a:ext uri="{FF2B5EF4-FFF2-40B4-BE49-F238E27FC236}">
                  <a16:creationId xmlns:a16="http://schemas.microsoft.com/office/drawing/2014/main" id="{ABDB1640-24B8-4385-B17A-D6BFE6048ABB}"/>
                </a:ext>
              </a:extLst>
            </p:cNvPr>
            <p:cNvSpPr>
              <a:spLocks noChangeArrowheads="1"/>
            </p:cNvSpPr>
            <p:nvPr/>
          </p:nvSpPr>
          <p:spPr bwMode="auto">
            <a:xfrm>
              <a:off x="5070705" y="2907969"/>
              <a:ext cx="2055421" cy="1861914"/>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7030A0"/>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11" name="Freeform 56">
              <a:extLst>
                <a:ext uri="{FF2B5EF4-FFF2-40B4-BE49-F238E27FC236}">
                  <a16:creationId xmlns:a16="http://schemas.microsoft.com/office/drawing/2014/main" id="{B89A6CA8-17A2-40CF-AA88-A4DC0F9D289F}"/>
                </a:ext>
              </a:extLst>
            </p:cNvPr>
            <p:cNvSpPr>
              <a:spLocks noChangeArrowheads="1"/>
            </p:cNvSpPr>
            <p:nvPr/>
          </p:nvSpPr>
          <p:spPr bwMode="auto">
            <a:xfrm>
              <a:off x="5338910" y="3100811"/>
              <a:ext cx="1555585" cy="1693455"/>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solidFill>
              <a:srgbClr val="FFD44A">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14" name="Freeform 57">
              <a:extLst>
                <a:ext uri="{FF2B5EF4-FFF2-40B4-BE49-F238E27FC236}">
                  <a16:creationId xmlns:a16="http://schemas.microsoft.com/office/drawing/2014/main" id="{DE5FCD29-97A3-4BA5-A992-4BC868A42352}"/>
                </a:ext>
              </a:extLst>
            </p:cNvPr>
            <p:cNvSpPr>
              <a:spLocks noChangeArrowheads="1"/>
            </p:cNvSpPr>
            <p:nvPr/>
          </p:nvSpPr>
          <p:spPr bwMode="auto">
            <a:xfrm>
              <a:off x="5826516" y="4847647"/>
              <a:ext cx="607118" cy="259339"/>
            </a:xfrm>
            <a:custGeom>
              <a:avLst/>
              <a:gdLst>
                <a:gd name="T0" fmla="*/ 314 w 621"/>
                <a:gd name="T1" fmla="*/ 0 h 293"/>
                <a:gd name="T2" fmla="*/ 309 w 621"/>
                <a:gd name="T3" fmla="*/ 0 h 293"/>
                <a:gd name="T4" fmla="*/ 0 w 621"/>
                <a:gd name="T5" fmla="*/ 0 h 293"/>
                <a:gd name="T6" fmla="*/ 59 w 621"/>
                <a:gd name="T7" fmla="*/ 293 h 293"/>
                <a:gd name="T8" fmla="*/ 309 w 621"/>
                <a:gd name="T9" fmla="*/ 293 h 293"/>
                <a:gd name="T10" fmla="*/ 314 w 621"/>
                <a:gd name="T11" fmla="*/ 293 h 293"/>
                <a:gd name="T12" fmla="*/ 565 w 621"/>
                <a:gd name="T13" fmla="*/ 293 h 293"/>
                <a:gd name="T14" fmla="*/ 621 w 621"/>
                <a:gd name="T15" fmla="*/ 0 h 293"/>
                <a:gd name="T16" fmla="*/ 314 w 621"/>
                <a:gd name="T17" fmla="*/ 0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1"/>
                <a:gd name="T28" fmla="*/ 0 h 293"/>
                <a:gd name="T29" fmla="*/ 621 w 621"/>
                <a:gd name="T30" fmla="*/ 293 h 2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1" h="293">
                  <a:moveTo>
                    <a:pt x="314" y="0"/>
                  </a:moveTo>
                  <a:lnTo>
                    <a:pt x="309" y="0"/>
                  </a:lnTo>
                  <a:lnTo>
                    <a:pt x="0" y="0"/>
                  </a:lnTo>
                  <a:lnTo>
                    <a:pt x="59" y="293"/>
                  </a:lnTo>
                  <a:lnTo>
                    <a:pt x="309" y="293"/>
                  </a:lnTo>
                  <a:lnTo>
                    <a:pt x="314" y="293"/>
                  </a:lnTo>
                  <a:lnTo>
                    <a:pt x="565" y="293"/>
                  </a:lnTo>
                  <a:lnTo>
                    <a:pt x="621" y="0"/>
                  </a:lnTo>
                  <a:lnTo>
                    <a:pt x="314" y="0"/>
                  </a:lnTo>
                  <a:close/>
                </a:path>
              </a:pathLst>
            </a:custGeom>
            <a:solidFill>
              <a:srgbClr val="7030A0"/>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15" name="Freeform 58">
              <a:extLst>
                <a:ext uri="{FF2B5EF4-FFF2-40B4-BE49-F238E27FC236}">
                  <a16:creationId xmlns:a16="http://schemas.microsoft.com/office/drawing/2014/main" id="{BA5E4344-D3DE-4921-A64D-D094C49DCC2F}"/>
                </a:ext>
              </a:extLst>
            </p:cNvPr>
            <p:cNvSpPr>
              <a:spLocks noChangeArrowheads="1"/>
            </p:cNvSpPr>
            <p:nvPr/>
          </p:nvSpPr>
          <p:spPr bwMode="auto">
            <a:xfrm>
              <a:off x="5782666" y="4783182"/>
              <a:ext cx="668072" cy="387899"/>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7030A0"/>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16" name="Freeform 59">
              <a:extLst>
                <a:ext uri="{FF2B5EF4-FFF2-40B4-BE49-F238E27FC236}">
                  <a16:creationId xmlns:a16="http://schemas.microsoft.com/office/drawing/2014/main" id="{92A97896-0530-49DE-A1D3-77E19560D61C}"/>
                </a:ext>
              </a:extLst>
            </p:cNvPr>
            <p:cNvSpPr>
              <a:spLocks noEditPoints="1" noChangeArrowheads="1"/>
            </p:cNvSpPr>
            <p:nvPr/>
          </p:nvSpPr>
          <p:spPr bwMode="auto">
            <a:xfrm>
              <a:off x="5353502" y="3112078"/>
              <a:ext cx="1555585" cy="1693455"/>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rgbClr val="EF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17" name="Freeform 60">
              <a:extLst>
                <a:ext uri="{FF2B5EF4-FFF2-40B4-BE49-F238E27FC236}">
                  <a16:creationId xmlns:a16="http://schemas.microsoft.com/office/drawing/2014/main" id="{143BF8D5-78CD-4975-A81F-AEA79BF9A77A}"/>
                </a:ext>
              </a:extLst>
            </p:cNvPr>
            <p:cNvSpPr>
              <a:spLocks noChangeArrowheads="1"/>
            </p:cNvSpPr>
            <p:nvPr/>
          </p:nvSpPr>
          <p:spPr bwMode="auto">
            <a:xfrm>
              <a:off x="5789981" y="3776862"/>
              <a:ext cx="563228" cy="919875"/>
            </a:xfrm>
            <a:custGeom>
              <a:avLst/>
              <a:gdLst>
                <a:gd name="T0" fmla="*/ 216 w 244"/>
                <a:gd name="T1" fmla="*/ 134 h 437"/>
                <a:gd name="T2" fmla="*/ 193 w 244"/>
                <a:gd name="T3" fmla="*/ 137 h 437"/>
                <a:gd name="T4" fmla="*/ 133 w 244"/>
                <a:gd name="T5" fmla="*/ 388 h 437"/>
                <a:gd name="T6" fmla="*/ 52 w 244"/>
                <a:gd name="T7" fmla="*/ 115 h 437"/>
                <a:gd name="T8" fmla="*/ 124 w 244"/>
                <a:gd name="T9" fmla="*/ 138 h 437"/>
                <a:gd name="T10" fmla="*/ 104 w 244"/>
                <a:gd name="T11" fmla="*/ 65 h 437"/>
                <a:gd name="T12" fmla="*/ 232 w 244"/>
                <a:gd name="T13" fmla="*/ 94 h 437"/>
                <a:gd name="T14" fmla="*/ 244 w 244"/>
                <a:gd name="T15" fmla="*/ 0 h 437"/>
                <a:gd name="T16" fmla="*/ 197 w 244"/>
                <a:gd name="T17" fmla="*/ 64 h 437"/>
                <a:gd name="T18" fmla="*/ 71 w 244"/>
                <a:gd name="T19" fmla="*/ 21 h 437"/>
                <a:gd name="T20" fmla="*/ 86 w 244"/>
                <a:gd name="T21" fmla="*/ 99 h 437"/>
                <a:gd name="T22" fmla="*/ 0 w 244"/>
                <a:gd name="T23" fmla="*/ 77 h 437"/>
                <a:gd name="T24" fmla="*/ 118 w 244"/>
                <a:gd name="T25" fmla="*/ 437 h 437"/>
                <a:gd name="T26" fmla="*/ 152 w 244"/>
                <a:gd name="T27" fmla="*/ 437 h 437"/>
                <a:gd name="T28" fmla="*/ 216 w 244"/>
                <a:gd name="T29" fmla="*/ 134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437"/>
                <a:gd name="T47" fmla="*/ 244 w 244"/>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437">
                  <a:moveTo>
                    <a:pt x="216" y="134"/>
                  </a:moveTo>
                  <a:cubicBezTo>
                    <a:pt x="193" y="137"/>
                    <a:pt x="193" y="137"/>
                    <a:pt x="193" y="137"/>
                  </a:cubicBezTo>
                  <a:cubicBezTo>
                    <a:pt x="133" y="388"/>
                    <a:pt x="133" y="388"/>
                    <a:pt x="133" y="388"/>
                  </a:cubicBezTo>
                  <a:cubicBezTo>
                    <a:pt x="52" y="115"/>
                    <a:pt x="52" y="115"/>
                    <a:pt x="52" y="115"/>
                  </a:cubicBezTo>
                  <a:cubicBezTo>
                    <a:pt x="124" y="138"/>
                    <a:pt x="124" y="138"/>
                    <a:pt x="124" y="138"/>
                  </a:cubicBezTo>
                  <a:cubicBezTo>
                    <a:pt x="104" y="65"/>
                    <a:pt x="104" y="65"/>
                    <a:pt x="104" y="65"/>
                  </a:cubicBezTo>
                  <a:cubicBezTo>
                    <a:pt x="232" y="94"/>
                    <a:pt x="232" y="94"/>
                    <a:pt x="232" y="94"/>
                  </a:cubicBezTo>
                  <a:cubicBezTo>
                    <a:pt x="244" y="0"/>
                    <a:pt x="244" y="0"/>
                    <a:pt x="244" y="0"/>
                  </a:cubicBezTo>
                  <a:cubicBezTo>
                    <a:pt x="197" y="64"/>
                    <a:pt x="197" y="64"/>
                    <a:pt x="197" y="64"/>
                  </a:cubicBezTo>
                  <a:cubicBezTo>
                    <a:pt x="71" y="21"/>
                    <a:pt x="71" y="21"/>
                    <a:pt x="71" y="21"/>
                  </a:cubicBezTo>
                  <a:cubicBezTo>
                    <a:pt x="86" y="99"/>
                    <a:pt x="86" y="99"/>
                    <a:pt x="86" y="99"/>
                  </a:cubicBezTo>
                  <a:cubicBezTo>
                    <a:pt x="0" y="77"/>
                    <a:pt x="0" y="77"/>
                    <a:pt x="0" y="77"/>
                  </a:cubicBezTo>
                  <a:cubicBezTo>
                    <a:pt x="0" y="77"/>
                    <a:pt x="100" y="369"/>
                    <a:pt x="118" y="437"/>
                  </a:cubicBezTo>
                  <a:cubicBezTo>
                    <a:pt x="152" y="437"/>
                    <a:pt x="152" y="437"/>
                    <a:pt x="152" y="437"/>
                  </a:cubicBezTo>
                  <a:cubicBezTo>
                    <a:pt x="162" y="384"/>
                    <a:pt x="216" y="134"/>
                    <a:pt x="216" y="134"/>
                  </a:cubicBezTo>
                  <a:close/>
                </a:path>
              </a:pathLst>
            </a:custGeom>
            <a:solidFill>
              <a:srgbClr val="FFEE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grpSp>
      <p:grpSp>
        <p:nvGrpSpPr>
          <p:cNvPr id="18" name="Group 17">
            <a:extLst>
              <a:ext uri="{FF2B5EF4-FFF2-40B4-BE49-F238E27FC236}">
                <a16:creationId xmlns:a16="http://schemas.microsoft.com/office/drawing/2014/main" id="{FED70428-19A9-4812-AF15-EC0B6E5426CA}"/>
              </a:ext>
            </a:extLst>
          </p:cNvPr>
          <p:cNvGrpSpPr/>
          <p:nvPr/>
        </p:nvGrpSpPr>
        <p:grpSpPr>
          <a:xfrm>
            <a:off x="9204131" y="4557486"/>
            <a:ext cx="2555255" cy="2268559"/>
            <a:chOff x="4848791" y="4787800"/>
            <a:chExt cx="2555255" cy="1877429"/>
          </a:xfrm>
        </p:grpSpPr>
        <p:sp>
          <p:nvSpPr>
            <p:cNvPr id="19" name="Freeform 43">
              <a:extLst>
                <a:ext uri="{FF2B5EF4-FFF2-40B4-BE49-F238E27FC236}">
                  <a16:creationId xmlns:a16="http://schemas.microsoft.com/office/drawing/2014/main" id="{5FB97B8E-AC21-4F15-9C73-12A6DE7364E9}"/>
                </a:ext>
              </a:extLst>
            </p:cNvPr>
            <p:cNvSpPr>
              <a:spLocks noChangeArrowheads="1"/>
            </p:cNvSpPr>
            <p:nvPr/>
          </p:nvSpPr>
          <p:spPr bwMode="auto">
            <a:xfrm>
              <a:off x="5216961" y="5745356"/>
              <a:ext cx="1989588" cy="822345"/>
            </a:xfrm>
            <a:custGeom>
              <a:avLst/>
              <a:gdLst>
                <a:gd name="T0" fmla="*/ 730 w 860"/>
                <a:gd name="T1" fmla="*/ 369 h 391"/>
                <a:gd name="T2" fmla="*/ 585 w 860"/>
                <a:gd name="T3" fmla="*/ 346 h 391"/>
                <a:gd name="T4" fmla="*/ 346 w 860"/>
                <a:gd name="T5" fmla="*/ 232 h 391"/>
                <a:gd name="T6" fmla="*/ 167 w 860"/>
                <a:gd name="T7" fmla="*/ 286 h 391"/>
                <a:gd name="T8" fmla="*/ 59 w 860"/>
                <a:gd name="T9" fmla="*/ 249 h 391"/>
                <a:gd name="T10" fmla="*/ 0 w 860"/>
                <a:gd name="T11" fmla="*/ 169 h 391"/>
                <a:gd name="T12" fmla="*/ 56 w 860"/>
                <a:gd name="T13" fmla="*/ 167 h 391"/>
                <a:gd name="T14" fmla="*/ 103 w 860"/>
                <a:gd name="T15" fmla="*/ 194 h 391"/>
                <a:gd name="T16" fmla="*/ 164 w 860"/>
                <a:gd name="T17" fmla="*/ 197 h 391"/>
                <a:gd name="T18" fmla="*/ 261 w 860"/>
                <a:gd name="T19" fmla="*/ 145 h 391"/>
                <a:gd name="T20" fmla="*/ 548 w 860"/>
                <a:gd name="T21" fmla="*/ 0 h 391"/>
                <a:gd name="T22" fmla="*/ 860 w 860"/>
                <a:gd name="T23" fmla="*/ 236 h 391"/>
                <a:gd name="T24" fmla="*/ 730 w 860"/>
                <a:gd name="T25" fmla="*/ 369 h 3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0"/>
                <a:gd name="T40" fmla="*/ 0 h 391"/>
                <a:gd name="T41" fmla="*/ 860 w 860"/>
                <a:gd name="T42" fmla="*/ 391 h 3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0" h="391">
                  <a:moveTo>
                    <a:pt x="730" y="369"/>
                  </a:moveTo>
                  <a:cubicBezTo>
                    <a:pt x="671" y="391"/>
                    <a:pt x="585" y="346"/>
                    <a:pt x="585" y="346"/>
                  </a:cubicBezTo>
                  <a:cubicBezTo>
                    <a:pt x="346" y="232"/>
                    <a:pt x="346" y="232"/>
                    <a:pt x="346" y="232"/>
                  </a:cubicBezTo>
                  <a:cubicBezTo>
                    <a:pt x="167" y="286"/>
                    <a:pt x="167" y="286"/>
                    <a:pt x="167" y="286"/>
                  </a:cubicBezTo>
                  <a:cubicBezTo>
                    <a:pt x="59" y="249"/>
                    <a:pt x="59" y="249"/>
                    <a:pt x="59" y="249"/>
                  </a:cubicBezTo>
                  <a:cubicBezTo>
                    <a:pt x="0" y="169"/>
                    <a:pt x="0" y="169"/>
                    <a:pt x="0" y="169"/>
                  </a:cubicBezTo>
                  <a:cubicBezTo>
                    <a:pt x="0" y="169"/>
                    <a:pt x="21" y="149"/>
                    <a:pt x="56" y="167"/>
                  </a:cubicBezTo>
                  <a:cubicBezTo>
                    <a:pt x="91" y="186"/>
                    <a:pt x="103" y="194"/>
                    <a:pt x="103" y="194"/>
                  </a:cubicBezTo>
                  <a:cubicBezTo>
                    <a:pt x="164" y="197"/>
                    <a:pt x="164" y="197"/>
                    <a:pt x="164" y="197"/>
                  </a:cubicBezTo>
                  <a:cubicBezTo>
                    <a:pt x="261" y="145"/>
                    <a:pt x="261" y="145"/>
                    <a:pt x="261" y="145"/>
                  </a:cubicBezTo>
                  <a:cubicBezTo>
                    <a:pt x="548" y="0"/>
                    <a:pt x="548" y="0"/>
                    <a:pt x="548" y="0"/>
                  </a:cubicBezTo>
                  <a:cubicBezTo>
                    <a:pt x="860" y="236"/>
                    <a:pt x="860" y="236"/>
                    <a:pt x="860" y="236"/>
                  </a:cubicBezTo>
                  <a:cubicBezTo>
                    <a:pt x="860" y="236"/>
                    <a:pt x="776" y="353"/>
                    <a:pt x="730" y="369"/>
                  </a:cubicBezTo>
                  <a:close/>
                </a:path>
              </a:pathLst>
            </a:custGeom>
            <a:solidFill>
              <a:srgbClr val="ED7D31">
                <a:lumMod val="60000"/>
                <a:lumOff val="40000"/>
              </a:srgb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0" name="Freeform 44">
              <a:extLst>
                <a:ext uri="{FF2B5EF4-FFF2-40B4-BE49-F238E27FC236}">
                  <a16:creationId xmlns:a16="http://schemas.microsoft.com/office/drawing/2014/main" id="{B571D687-71D0-4CF5-B297-B6FC55D21DF7}"/>
                </a:ext>
              </a:extLst>
            </p:cNvPr>
            <p:cNvSpPr>
              <a:spLocks noChangeArrowheads="1"/>
            </p:cNvSpPr>
            <p:nvPr/>
          </p:nvSpPr>
          <p:spPr bwMode="auto">
            <a:xfrm>
              <a:off x="4848791" y="5459418"/>
              <a:ext cx="2343129" cy="968639"/>
            </a:xfrm>
            <a:custGeom>
              <a:avLst/>
              <a:gdLst>
                <a:gd name="T0" fmla="*/ 910 w 1014"/>
                <a:gd name="T1" fmla="*/ 461 h 461"/>
                <a:gd name="T2" fmla="*/ 434 w 1014"/>
                <a:gd name="T3" fmla="*/ 299 h 461"/>
                <a:gd name="T4" fmla="*/ 172 w 1014"/>
                <a:gd name="T5" fmla="*/ 253 h 461"/>
                <a:gd name="T6" fmla="*/ 65 w 1014"/>
                <a:gd name="T7" fmla="*/ 146 h 461"/>
                <a:gd name="T8" fmla="*/ 0 w 1014"/>
                <a:gd name="T9" fmla="*/ 30 h 461"/>
                <a:gd name="T10" fmla="*/ 58 w 1014"/>
                <a:gd name="T11" fmla="*/ 20 h 461"/>
                <a:gd name="T12" fmla="*/ 141 w 1014"/>
                <a:gd name="T13" fmla="*/ 105 h 461"/>
                <a:gd name="T14" fmla="*/ 221 w 1014"/>
                <a:gd name="T15" fmla="*/ 151 h 461"/>
                <a:gd name="T16" fmla="*/ 379 w 1014"/>
                <a:gd name="T17" fmla="*/ 155 h 461"/>
                <a:gd name="T18" fmla="*/ 1014 w 1014"/>
                <a:gd name="T19" fmla="*/ 349 h 461"/>
                <a:gd name="T20" fmla="*/ 910 w 1014"/>
                <a:gd name="T21" fmla="*/ 461 h 4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4"/>
                <a:gd name="T34" fmla="*/ 0 h 461"/>
                <a:gd name="T35" fmla="*/ 1014 w 1014"/>
                <a:gd name="T36" fmla="*/ 461 h 4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4" h="461">
                  <a:moveTo>
                    <a:pt x="910" y="461"/>
                  </a:moveTo>
                  <a:cubicBezTo>
                    <a:pt x="434" y="299"/>
                    <a:pt x="434" y="299"/>
                    <a:pt x="434" y="299"/>
                  </a:cubicBezTo>
                  <a:cubicBezTo>
                    <a:pt x="172" y="253"/>
                    <a:pt x="172" y="253"/>
                    <a:pt x="172" y="253"/>
                  </a:cubicBezTo>
                  <a:cubicBezTo>
                    <a:pt x="65" y="146"/>
                    <a:pt x="65" y="146"/>
                    <a:pt x="65" y="146"/>
                  </a:cubicBezTo>
                  <a:cubicBezTo>
                    <a:pt x="0" y="30"/>
                    <a:pt x="0" y="30"/>
                    <a:pt x="0" y="30"/>
                  </a:cubicBezTo>
                  <a:cubicBezTo>
                    <a:pt x="0" y="30"/>
                    <a:pt x="18" y="0"/>
                    <a:pt x="58" y="20"/>
                  </a:cubicBezTo>
                  <a:cubicBezTo>
                    <a:pt x="126" y="53"/>
                    <a:pt x="141" y="105"/>
                    <a:pt x="141" y="105"/>
                  </a:cubicBezTo>
                  <a:cubicBezTo>
                    <a:pt x="221" y="151"/>
                    <a:pt x="221" y="151"/>
                    <a:pt x="221" y="151"/>
                  </a:cubicBezTo>
                  <a:cubicBezTo>
                    <a:pt x="379" y="155"/>
                    <a:pt x="379" y="155"/>
                    <a:pt x="379" y="155"/>
                  </a:cubicBezTo>
                  <a:cubicBezTo>
                    <a:pt x="1014" y="349"/>
                    <a:pt x="1014" y="349"/>
                    <a:pt x="1014" y="349"/>
                  </a:cubicBezTo>
                  <a:lnTo>
                    <a:pt x="910" y="461"/>
                  </a:lnTo>
                  <a:close/>
                </a:path>
              </a:pathLst>
            </a:custGeom>
            <a:solidFill>
              <a:srgbClr val="ED7D31">
                <a:lumMod val="60000"/>
                <a:lumOff val="40000"/>
              </a:srgb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1" name="Freeform 45">
              <a:extLst>
                <a:ext uri="{FF2B5EF4-FFF2-40B4-BE49-F238E27FC236}">
                  <a16:creationId xmlns:a16="http://schemas.microsoft.com/office/drawing/2014/main" id="{E69C8DE7-8070-40C2-9A36-0D16B21F774E}"/>
                </a:ext>
              </a:extLst>
            </p:cNvPr>
            <p:cNvSpPr>
              <a:spLocks noChangeArrowheads="1"/>
            </p:cNvSpPr>
            <p:nvPr/>
          </p:nvSpPr>
          <p:spPr bwMode="auto">
            <a:xfrm>
              <a:off x="5346188" y="5769737"/>
              <a:ext cx="399868" cy="39898"/>
            </a:xfrm>
            <a:custGeom>
              <a:avLst/>
              <a:gdLst>
                <a:gd name="T0" fmla="*/ 40 w 408"/>
                <a:gd name="T1" fmla="*/ 40 h 45"/>
                <a:gd name="T2" fmla="*/ 408 w 408"/>
                <a:gd name="T3" fmla="*/ 45 h 45"/>
                <a:gd name="T4" fmla="*/ 373 w 408"/>
                <a:gd name="T5" fmla="*/ 17 h 45"/>
                <a:gd name="T6" fmla="*/ 14 w 408"/>
                <a:gd name="T7" fmla="*/ 7 h 45"/>
                <a:gd name="T8" fmla="*/ 0 w 408"/>
                <a:gd name="T9" fmla="*/ 0 h 45"/>
                <a:gd name="T10" fmla="*/ 40 w 408"/>
                <a:gd name="T11" fmla="*/ 4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40" y="40"/>
                  </a:moveTo>
                  <a:lnTo>
                    <a:pt x="408" y="45"/>
                  </a:lnTo>
                  <a:lnTo>
                    <a:pt x="373" y="17"/>
                  </a:lnTo>
                  <a:lnTo>
                    <a:pt x="14" y="7"/>
                  </a:lnTo>
                  <a:lnTo>
                    <a:pt x="0" y="0"/>
                  </a:lnTo>
                  <a:lnTo>
                    <a:pt x="40" y="40"/>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2" name="Freeform 46">
              <a:extLst>
                <a:ext uri="{FF2B5EF4-FFF2-40B4-BE49-F238E27FC236}">
                  <a16:creationId xmlns:a16="http://schemas.microsoft.com/office/drawing/2014/main" id="{18F438F0-D1B7-49F0-9839-F11711C8AE16}"/>
                </a:ext>
              </a:extLst>
            </p:cNvPr>
            <p:cNvSpPr>
              <a:spLocks noChangeArrowheads="1"/>
            </p:cNvSpPr>
            <p:nvPr/>
          </p:nvSpPr>
          <p:spPr bwMode="auto">
            <a:xfrm>
              <a:off x="4982892" y="5036055"/>
              <a:ext cx="882636" cy="846727"/>
            </a:xfrm>
            <a:custGeom>
              <a:avLst/>
              <a:gdLst>
                <a:gd name="T0" fmla="*/ 357 w 381"/>
                <a:gd name="T1" fmla="*/ 402 h 402"/>
                <a:gd name="T2" fmla="*/ 89 w 381"/>
                <a:gd name="T3" fmla="*/ 254 h 402"/>
                <a:gd name="T4" fmla="*/ 0 w 381"/>
                <a:gd name="T5" fmla="*/ 20 h 402"/>
                <a:gd name="T6" fmla="*/ 67 w 381"/>
                <a:gd name="T7" fmla="*/ 24 h 402"/>
                <a:gd name="T8" fmla="*/ 117 w 381"/>
                <a:gd name="T9" fmla="*/ 101 h 402"/>
                <a:gd name="T10" fmla="*/ 159 w 381"/>
                <a:gd name="T11" fmla="*/ 162 h 402"/>
                <a:gd name="T12" fmla="*/ 381 w 381"/>
                <a:gd name="T13" fmla="*/ 279 h 402"/>
                <a:gd name="T14" fmla="*/ 357 w 381"/>
                <a:gd name="T15" fmla="*/ 402 h 402"/>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402"/>
                <a:gd name="T26" fmla="*/ 381 w 381"/>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402">
                  <a:moveTo>
                    <a:pt x="357" y="402"/>
                  </a:moveTo>
                  <a:cubicBezTo>
                    <a:pt x="89" y="254"/>
                    <a:pt x="89" y="254"/>
                    <a:pt x="89" y="254"/>
                  </a:cubicBezTo>
                  <a:cubicBezTo>
                    <a:pt x="0" y="20"/>
                    <a:pt x="0" y="20"/>
                    <a:pt x="0" y="20"/>
                  </a:cubicBezTo>
                  <a:cubicBezTo>
                    <a:pt x="0" y="20"/>
                    <a:pt x="33" y="0"/>
                    <a:pt x="67" y="24"/>
                  </a:cubicBezTo>
                  <a:cubicBezTo>
                    <a:pt x="105" y="50"/>
                    <a:pt x="117" y="101"/>
                    <a:pt x="117" y="101"/>
                  </a:cubicBezTo>
                  <a:cubicBezTo>
                    <a:pt x="159" y="162"/>
                    <a:pt x="159" y="162"/>
                    <a:pt x="159" y="162"/>
                  </a:cubicBezTo>
                  <a:cubicBezTo>
                    <a:pt x="381" y="279"/>
                    <a:pt x="381" y="279"/>
                    <a:pt x="381" y="279"/>
                  </a:cubicBezTo>
                  <a:lnTo>
                    <a:pt x="357" y="402"/>
                  </a:lnTo>
                  <a:close/>
                </a:path>
              </a:pathLst>
            </a:custGeom>
            <a:solidFill>
              <a:srgbClr val="ED7D31">
                <a:lumMod val="60000"/>
                <a:lumOff val="40000"/>
              </a:srgb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3" name="Freeform 47">
              <a:extLst>
                <a:ext uri="{FF2B5EF4-FFF2-40B4-BE49-F238E27FC236}">
                  <a16:creationId xmlns:a16="http://schemas.microsoft.com/office/drawing/2014/main" id="{6D7A7F26-BD04-4A05-9611-FDDD5BE31D53}"/>
                </a:ext>
              </a:extLst>
            </p:cNvPr>
            <p:cNvSpPr>
              <a:spLocks noChangeArrowheads="1"/>
            </p:cNvSpPr>
            <p:nvPr/>
          </p:nvSpPr>
          <p:spPr bwMode="auto">
            <a:xfrm>
              <a:off x="5421772" y="5410654"/>
              <a:ext cx="343790" cy="234956"/>
            </a:xfrm>
            <a:custGeom>
              <a:avLst/>
              <a:gdLst>
                <a:gd name="T0" fmla="*/ 352 w 352"/>
                <a:gd name="T1" fmla="*/ 185 h 265"/>
                <a:gd name="T2" fmla="*/ 0 w 352"/>
                <a:gd name="T3" fmla="*/ 0 h 265"/>
                <a:gd name="T4" fmla="*/ 333 w 352"/>
                <a:gd name="T5" fmla="*/ 265 h 265"/>
                <a:gd name="T6" fmla="*/ 352 w 352"/>
                <a:gd name="T7" fmla="*/ 185 h 265"/>
                <a:gd name="T8" fmla="*/ 0 60000 65536"/>
                <a:gd name="T9" fmla="*/ 0 60000 65536"/>
                <a:gd name="T10" fmla="*/ 0 60000 65536"/>
                <a:gd name="T11" fmla="*/ 0 60000 65536"/>
                <a:gd name="T12" fmla="*/ 0 w 352"/>
                <a:gd name="T13" fmla="*/ 0 h 265"/>
                <a:gd name="T14" fmla="*/ 352 w 352"/>
                <a:gd name="T15" fmla="*/ 265 h 265"/>
              </a:gdLst>
              <a:ahLst/>
              <a:cxnLst>
                <a:cxn ang="T8">
                  <a:pos x="T0" y="T1"/>
                </a:cxn>
                <a:cxn ang="T9">
                  <a:pos x="T2" y="T3"/>
                </a:cxn>
                <a:cxn ang="T10">
                  <a:pos x="T4" y="T5"/>
                </a:cxn>
                <a:cxn ang="T11">
                  <a:pos x="T6" y="T7"/>
                </a:cxn>
              </a:cxnLst>
              <a:rect l="T12" t="T13" r="T14" b="T15"/>
              <a:pathLst>
                <a:path w="352" h="265">
                  <a:moveTo>
                    <a:pt x="352" y="185"/>
                  </a:moveTo>
                  <a:lnTo>
                    <a:pt x="0" y="0"/>
                  </a:lnTo>
                  <a:lnTo>
                    <a:pt x="333" y="265"/>
                  </a:lnTo>
                  <a:lnTo>
                    <a:pt x="352" y="18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4" name="Freeform 48">
              <a:extLst>
                <a:ext uri="{FF2B5EF4-FFF2-40B4-BE49-F238E27FC236}">
                  <a16:creationId xmlns:a16="http://schemas.microsoft.com/office/drawing/2014/main" id="{18DFC824-18F3-4081-A0AC-6C3B13698FB7}"/>
                </a:ext>
              </a:extLst>
            </p:cNvPr>
            <p:cNvSpPr>
              <a:spLocks noChangeArrowheads="1"/>
            </p:cNvSpPr>
            <p:nvPr/>
          </p:nvSpPr>
          <p:spPr bwMode="auto">
            <a:xfrm>
              <a:off x="5526616" y="4787800"/>
              <a:ext cx="1748203" cy="1642473"/>
            </a:xfrm>
            <a:custGeom>
              <a:avLst/>
              <a:gdLst>
                <a:gd name="T0" fmla="*/ 391 w 756"/>
                <a:gd name="T1" fmla="*/ 52 h 781"/>
                <a:gd name="T2" fmla="*/ 405 w 756"/>
                <a:gd name="T3" fmla="*/ 226 h 781"/>
                <a:gd name="T4" fmla="*/ 406 w 756"/>
                <a:gd name="T5" fmla="*/ 270 h 781"/>
                <a:gd name="T6" fmla="*/ 316 w 756"/>
                <a:gd name="T7" fmla="*/ 322 h 781"/>
                <a:gd name="T8" fmla="*/ 174 w 756"/>
                <a:gd name="T9" fmla="*/ 267 h 781"/>
                <a:gd name="T10" fmla="*/ 103 w 756"/>
                <a:gd name="T11" fmla="*/ 152 h 781"/>
                <a:gd name="T12" fmla="*/ 108 w 756"/>
                <a:gd name="T13" fmla="*/ 103 h 781"/>
                <a:gd name="T14" fmla="*/ 122 w 756"/>
                <a:gd name="T15" fmla="*/ 38 h 781"/>
                <a:gd name="T16" fmla="*/ 103 w 756"/>
                <a:gd name="T17" fmla="*/ 5 h 781"/>
                <a:gd name="T18" fmla="*/ 49 w 756"/>
                <a:gd name="T19" fmla="*/ 53 h 781"/>
                <a:gd name="T20" fmla="*/ 0 w 756"/>
                <a:gd name="T21" fmla="*/ 178 h 781"/>
                <a:gd name="T22" fmla="*/ 118 w 756"/>
                <a:gd name="T23" fmla="*/ 440 h 781"/>
                <a:gd name="T24" fmla="*/ 94 w 756"/>
                <a:gd name="T25" fmla="*/ 572 h 781"/>
                <a:gd name="T26" fmla="*/ 265 w 756"/>
                <a:gd name="T27" fmla="*/ 621 h 781"/>
                <a:gd name="T28" fmla="*/ 287 w 756"/>
                <a:gd name="T29" fmla="*/ 563 h 781"/>
                <a:gd name="T30" fmla="*/ 379 w 756"/>
                <a:gd name="T31" fmla="*/ 591 h 781"/>
                <a:gd name="T32" fmla="*/ 620 w 756"/>
                <a:gd name="T33" fmla="*/ 781 h 781"/>
                <a:gd name="T34" fmla="*/ 750 w 756"/>
                <a:gd name="T35" fmla="*/ 680 h 781"/>
                <a:gd name="T36" fmla="*/ 681 w 756"/>
                <a:gd name="T37" fmla="*/ 486 h 781"/>
                <a:gd name="T38" fmla="*/ 595 w 756"/>
                <a:gd name="T39" fmla="*/ 289 h 781"/>
                <a:gd name="T40" fmla="*/ 473 w 756"/>
                <a:gd name="T41" fmla="*/ 117 h 781"/>
                <a:gd name="T42" fmla="*/ 438 w 756"/>
                <a:gd name="T43" fmla="*/ 0 h 781"/>
                <a:gd name="T44" fmla="*/ 391 w 756"/>
                <a:gd name="T45" fmla="*/ 52 h 7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6"/>
                <a:gd name="T70" fmla="*/ 0 h 781"/>
                <a:gd name="T71" fmla="*/ 756 w 756"/>
                <a:gd name="T72" fmla="*/ 781 h 7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6" h="781">
                  <a:moveTo>
                    <a:pt x="391" y="52"/>
                  </a:moveTo>
                  <a:cubicBezTo>
                    <a:pt x="360" y="129"/>
                    <a:pt x="405" y="226"/>
                    <a:pt x="405" y="226"/>
                  </a:cubicBezTo>
                  <a:cubicBezTo>
                    <a:pt x="405" y="226"/>
                    <a:pt x="413" y="254"/>
                    <a:pt x="406" y="270"/>
                  </a:cubicBezTo>
                  <a:cubicBezTo>
                    <a:pt x="396" y="292"/>
                    <a:pt x="381" y="319"/>
                    <a:pt x="316" y="322"/>
                  </a:cubicBezTo>
                  <a:cubicBezTo>
                    <a:pt x="227" y="326"/>
                    <a:pt x="174" y="267"/>
                    <a:pt x="174" y="267"/>
                  </a:cubicBezTo>
                  <a:cubicBezTo>
                    <a:pt x="103" y="152"/>
                    <a:pt x="103" y="152"/>
                    <a:pt x="103" y="152"/>
                  </a:cubicBezTo>
                  <a:cubicBezTo>
                    <a:pt x="108" y="103"/>
                    <a:pt x="108" y="103"/>
                    <a:pt x="108" y="103"/>
                  </a:cubicBezTo>
                  <a:cubicBezTo>
                    <a:pt x="108" y="103"/>
                    <a:pt x="124" y="70"/>
                    <a:pt x="122" y="38"/>
                  </a:cubicBezTo>
                  <a:cubicBezTo>
                    <a:pt x="120" y="7"/>
                    <a:pt x="103" y="5"/>
                    <a:pt x="103" y="5"/>
                  </a:cubicBezTo>
                  <a:cubicBezTo>
                    <a:pt x="49" y="53"/>
                    <a:pt x="49" y="53"/>
                    <a:pt x="49" y="53"/>
                  </a:cubicBezTo>
                  <a:cubicBezTo>
                    <a:pt x="0" y="178"/>
                    <a:pt x="0" y="178"/>
                    <a:pt x="0" y="178"/>
                  </a:cubicBezTo>
                  <a:cubicBezTo>
                    <a:pt x="118" y="440"/>
                    <a:pt x="118" y="440"/>
                    <a:pt x="118" y="440"/>
                  </a:cubicBezTo>
                  <a:cubicBezTo>
                    <a:pt x="94" y="572"/>
                    <a:pt x="94" y="572"/>
                    <a:pt x="94" y="572"/>
                  </a:cubicBezTo>
                  <a:cubicBezTo>
                    <a:pt x="265" y="621"/>
                    <a:pt x="265" y="621"/>
                    <a:pt x="265" y="621"/>
                  </a:cubicBezTo>
                  <a:cubicBezTo>
                    <a:pt x="287" y="563"/>
                    <a:pt x="287" y="563"/>
                    <a:pt x="287" y="563"/>
                  </a:cubicBezTo>
                  <a:cubicBezTo>
                    <a:pt x="379" y="591"/>
                    <a:pt x="379" y="591"/>
                    <a:pt x="379" y="591"/>
                  </a:cubicBezTo>
                  <a:cubicBezTo>
                    <a:pt x="620" y="781"/>
                    <a:pt x="620" y="781"/>
                    <a:pt x="620" y="781"/>
                  </a:cubicBezTo>
                  <a:cubicBezTo>
                    <a:pt x="620" y="781"/>
                    <a:pt x="740" y="760"/>
                    <a:pt x="750" y="680"/>
                  </a:cubicBezTo>
                  <a:cubicBezTo>
                    <a:pt x="756" y="632"/>
                    <a:pt x="692" y="506"/>
                    <a:pt x="681" y="486"/>
                  </a:cubicBezTo>
                  <a:cubicBezTo>
                    <a:pt x="670" y="466"/>
                    <a:pt x="595" y="289"/>
                    <a:pt x="595" y="289"/>
                  </a:cubicBezTo>
                  <a:cubicBezTo>
                    <a:pt x="473" y="117"/>
                    <a:pt x="473" y="117"/>
                    <a:pt x="473" y="117"/>
                  </a:cubicBezTo>
                  <a:cubicBezTo>
                    <a:pt x="438" y="0"/>
                    <a:pt x="438" y="0"/>
                    <a:pt x="438" y="0"/>
                  </a:cubicBezTo>
                  <a:cubicBezTo>
                    <a:pt x="438" y="0"/>
                    <a:pt x="401" y="27"/>
                    <a:pt x="391" y="52"/>
                  </a:cubicBezTo>
                  <a:close/>
                </a:path>
              </a:pathLst>
            </a:custGeom>
            <a:solidFill>
              <a:srgbClr val="ED7D31">
                <a:lumMod val="60000"/>
                <a:lumOff val="40000"/>
              </a:srgb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5" name="Freeform 49">
              <a:extLst>
                <a:ext uri="{FF2B5EF4-FFF2-40B4-BE49-F238E27FC236}">
                  <a16:creationId xmlns:a16="http://schemas.microsoft.com/office/drawing/2014/main" id="{A162E1FF-9C88-43AB-B81D-2E8A687502CF}"/>
                </a:ext>
              </a:extLst>
            </p:cNvPr>
            <p:cNvSpPr>
              <a:spLocks noChangeArrowheads="1"/>
            </p:cNvSpPr>
            <p:nvPr/>
          </p:nvSpPr>
          <p:spPr bwMode="auto">
            <a:xfrm>
              <a:off x="5882596" y="5969228"/>
              <a:ext cx="21943" cy="95313"/>
            </a:xfrm>
            <a:custGeom>
              <a:avLst/>
              <a:gdLst>
                <a:gd name="T0" fmla="*/ 8 w 10"/>
                <a:gd name="T1" fmla="*/ 0 h 45"/>
                <a:gd name="T2" fmla="*/ 10 w 10"/>
                <a:gd name="T3" fmla="*/ 2 h 45"/>
                <a:gd name="T4" fmla="*/ 4 w 10"/>
                <a:gd name="T5" fmla="*/ 42 h 45"/>
                <a:gd name="T6" fmla="*/ 2 w 10"/>
                <a:gd name="T7" fmla="*/ 44 h 45"/>
                <a:gd name="T8" fmla="*/ 2 w 10"/>
                <a:gd name="T9" fmla="*/ 44 h 45"/>
                <a:gd name="T10" fmla="*/ 0 w 10"/>
                <a:gd name="T11" fmla="*/ 42 h 45"/>
                <a:gd name="T12" fmla="*/ 5 w 10"/>
                <a:gd name="T13" fmla="*/ 2 h 45"/>
                <a:gd name="T14" fmla="*/ 8 w 10"/>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5"/>
                <a:gd name="T26" fmla="*/ 10 w 1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5">
                  <a:moveTo>
                    <a:pt x="8" y="0"/>
                  </a:moveTo>
                  <a:cubicBezTo>
                    <a:pt x="9" y="0"/>
                    <a:pt x="10" y="1"/>
                    <a:pt x="10" y="2"/>
                  </a:cubicBezTo>
                  <a:cubicBezTo>
                    <a:pt x="4" y="42"/>
                    <a:pt x="4" y="42"/>
                    <a:pt x="4" y="42"/>
                  </a:cubicBezTo>
                  <a:cubicBezTo>
                    <a:pt x="4" y="44"/>
                    <a:pt x="3" y="45"/>
                    <a:pt x="2" y="44"/>
                  </a:cubicBezTo>
                  <a:cubicBezTo>
                    <a:pt x="2" y="44"/>
                    <a:pt x="2" y="44"/>
                    <a:pt x="2" y="44"/>
                  </a:cubicBezTo>
                  <a:cubicBezTo>
                    <a:pt x="0" y="44"/>
                    <a:pt x="0" y="43"/>
                    <a:pt x="0" y="42"/>
                  </a:cubicBezTo>
                  <a:cubicBezTo>
                    <a:pt x="5" y="2"/>
                    <a:pt x="5" y="2"/>
                    <a:pt x="5" y="2"/>
                  </a:cubicBezTo>
                  <a:cubicBezTo>
                    <a:pt x="5" y="1"/>
                    <a:pt x="7" y="0"/>
                    <a:pt x="8" y="0"/>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6" name="Freeform 50">
              <a:extLst>
                <a:ext uri="{FF2B5EF4-FFF2-40B4-BE49-F238E27FC236}">
                  <a16:creationId xmlns:a16="http://schemas.microsoft.com/office/drawing/2014/main" id="{156E8865-546C-4196-843A-4463D40A3B24}"/>
                </a:ext>
              </a:extLst>
            </p:cNvPr>
            <p:cNvSpPr>
              <a:spLocks noChangeArrowheads="1"/>
            </p:cNvSpPr>
            <p:nvPr/>
          </p:nvSpPr>
          <p:spPr bwMode="auto">
            <a:xfrm>
              <a:off x="5911855" y="5995827"/>
              <a:ext cx="17067" cy="48764"/>
            </a:xfrm>
            <a:custGeom>
              <a:avLst/>
              <a:gdLst>
                <a:gd name="T0" fmla="*/ 5 w 7"/>
                <a:gd name="T1" fmla="*/ 0 h 24"/>
                <a:gd name="T2" fmla="*/ 7 w 7"/>
                <a:gd name="T3" fmla="*/ 2 h 24"/>
                <a:gd name="T4" fmla="*/ 4 w 7"/>
                <a:gd name="T5" fmla="*/ 22 h 24"/>
                <a:gd name="T6" fmla="*/ 2 w 7"/>
                <a:gd name="T7" fmla="*/ 23 h 24"/>
                <a:gd name="T8" fmla="*/ 2 w 7"/>
                <a:gd name="T9" fmla="*/ 23 h 24"/>
                <a:gd name="T10" fmla="*/ 0 w 7"/>
                <a:gd name="T11" fmla="*/ 21 h 24"/>
                <a:gd name="T12" fmla="*/ 3 w 7"/>
                <a:gd name="T13" fmla="*/ 1 h 24"/>
                <a:gd name="T14" fmla="*/ 5 w 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4"/>
                <a:gd name="T26" fmla="*/ 7 w 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4">
                  <a:moveTo>
                    <a:pt x="5" y="0"/>
                  </a:moveTo>
                  <a:cubicBezTo>
                    <a:pt x="6" y="0"/>
                    <a:pt x="7" y="1"/>
                    <a:pt x="7" y="2"/>
                  </a:cubicBezTo>
                  <a:cubicBezTo>
                    <a:pt x="4" y="22"/>
                    <a:pt x="4" y="22"/>
                    <a:pt x="4" y="22"/>
                  </a:cubicBezTo>
                  <a:cubicBezTo>
                    <a:pt x="4" y="23"/>
                    <a:pt x="3" y="24"/>
                    <a:pt x="2" y="23"/>
                  </a:cubicBezTo>
                  <a:cubicBezTo>
                    <a:pt x="2" y="23"/>
                    <a:pt x="2" y="23"/>
                    <a:pt x="2" y="23"/>
                  </a:cubicBezTo>
                  <a:cubicBezTo>
                    <a:pt x="1" y="23"/>
                    <a:pt x="0" y="22"/>
                    <a:pt x="0" y="21"/>
                  </a:cubicBezTo>
                  <a:cubicBezTo>
                    <a:pt x="3" y="1"/>
                    <a:pt x="3" y="1"/>
                    <a:pt x="3" y="1"/>
                  </a:cubicBezTo>
                  <a:cubicBezTo>
                    <a:pt x="3" y="0"/>
                    <a:pt x="4" y="0"/>
                    <a:pt x="5" y="0"/>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7" name="Freeform 51">
              <a:extLst>
                <a:ext uri="{FF2B5EF4-FFF2-40B4-BE49-F238E27FC236}">
                  <a16:creationId xmlns:a16="http://schemas.microsoft.com/office/drawing/2014/main" id="{AEA4D191-B376-44D8-9356-69D849696976}"/>
                </a:ext>
              </a:extLst>
            </p:cNvPr>
            <p:cNvSpPr>
              <a:spLocks noChangeArrowheads="1"/>
            </p:cNvSpPr>
            <p:nvPr/>
          </p:nvSpPr>
          <p:spPr bwMode="auto">
            <a:xfrm>
              <a:off x="5938675" y="5747572"/>
              <a:ext cx="43888" cy="90880"/>
            </a:xfrm>
            <a:custGeom>
              <a:avLst/>
              <a:gdLst>
                <a:gd name="T0" fmla="*/ 17 w 19"/>
                <a:gd name="T1" fmla="*/ 1 h 44"/>
                <a:gd name="T2" fmla="*/ 19 w 19"/>
                <a:gd name="T3" fmla="*/ 4 h 44"/>
                <a:gd name="T4" fmla="*/ 5 w 19"/>
                <a:gd name="T5" fmla="*/ 42 h 44"/>
                <a:gd name="T6" fmla="*/ 2 w 19"/>
                <a:gd name="T7" fmla="*/ 43 h 44"/>
                <a:gd name="T8" fmla="*/ 2 w 19"/>
                <a:gd name="T9" fmla="*/ 43 h 44"/>
                <a:gd name="T10" fmla="*/ 1 w 19"/>
                <a:gd name="T11" fmla="*/ 40 h 44"/>
                <a:gd name="T12" fmla="*/ 14 w 19"/>
                <a:gd name="T13" fmla="*/ 2 h 44"/>
                <a:gd name="T14" fmla="*/ 17 w 19"/>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4"/>
                <a:gd name="T26" fmla="*/ 19 w 1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4">
                  <a:moveTo>
                    <a:pt x="17" y="1"/>
                  </a:moveTo>
                  <a:cubicBezTo>
                    <a:pt x="19" y="1"/>
                    <a:pt x="19" y="2"/>
                    <a:pt x="19" y="4"/>
                  </a:cubicBezTo>
                  <a:cubicBezTo>
                    <a:pt x="5" y="42"/>
                    <a:pt x="5" y="42"/>
                    <a:pt x="5" y="42"/>
                  </a:cubicBezTo>
                  <a:cubicBezTo>
                    <a:pt x="5" y="43"/>
                    <a:pt x="3" y="44"/>
                    <a:pt x="2" y="43"/>
                  </a:cubicBezTo>
                  <a:cubicBezTo>
                    <a:pt x="2" y="43"/>
                    <a:pt x="2" y="43"/>
                    <a:pt x="2" y="43"/>
                  </a:cubicBezTo>
                  <a:cubicBezTo>
                    <a:pt x="1" y="43"/>
                    <a:pt x="0" y="41"/>
                    <a:pt x="1" y="40"/>
                  </a:cubicBezTo>
                  <a:cubicBezTo>
                    <a:pt x="14" y="2"/>
                    <a:pt x="14" y="2"/>
                    <a:pt x="14" y="2"/>
                  </a:cubicBezTo>
                  <a:cubicBezTo>
                    <a:pt x="15" y="1"/>
                    <a:pt x="16" y="0"/>
                    <a:pt x="17" y="1"/>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8" name="Freeform 52">
              <a:extLst>
                <a:ext uri="{FF2B5EF4-FFF2-40B4-BE49-F238E27FC236}">
                  <a16:creationId xmlns:a16="http://schemas.microsoft.com/office/drawing/2014/main" id="{712B5D11-6C7F-4E10-ADC3-C34AB5411B75}"/>
                </a:ext>
              </a:extLst>
            </p:cNvPr>
            <p:cNvSpPr>
              <a:spLocks noChangeArrowheads="1"/>
            </p:cNvSpPr>
            <p:nvPr/>
          </p:nvSpPr>
          <p:spPr bwMode="auto">
            <a:xfrm>
              <a:off x="4860981" y="5534781"/>
              <a:ext cx="97529" cy="113045"/>
            </a:xfrm>
            <a:custGeom>
              <a:avLst/>
              <a:gdLst>
                <a:gd name="T0" fmla="*/ 43 w 43"/>
                <a:gd name="T1" fmla="*/ 45 h 54"/>
                <a:gd name="T2" fmla="*/ 17 w 43"/>
                <a:gd name="T3" fmla="*/ 4 h 54"/>
                <a:gd name="T4" fmla="*/ 0 w 43"/>
                <a:gd name="T5" fmla="*/ 2 h 54"/>
                <a:gd name="T6" fmla="*/ 29 w 43"/>
                <a:gd name="T7" fmla="*/ 54 h 54"/>
                <a:gd name="T8" fmla="*/ 43 w 43"/>
                <a:gd name="T9" fmla="*/ 45 h 54"/>
                <a:gd name="T10" fmla="*/ 0 60000 65536"/>
                <a:gd name="T11" fmla="*/ 0 60000 65536"/>
                <a:gd name="T12" fmla="*/ 0 60000 65536"/>
                <a:gd name="T13" fmla="*/ 0 60000 65536"/>
                <a:gd name="T14" fmla="*/ 0 60000 65536"/>
                <a:gd name="T15" fmla="*/ 0 w 43"/>
                <a:gd name="T16" fmla="*/ 0 h 54"/>
                <a:gd name="T17" fmla="*/ 43 w 43"/>
                <a:gd name="T18" fmla="*/ 54 h 54"/>
              </a:gdLst>
              <a:ahLst/>
              <a:cxnLst>
                <a:cxn ang="T10">
                  <a:pos x="T0" y="T1"/>
                </a:cxn>
                <a:cxn ang="T11">
                  <a:pos x="T2" y="T3"/>
                </a:cxn>
                <a:cxn ang="T12">
                  <a:pos x="T4" y="T5"/>
                </a:cxn>
                <a:cxn ang="T13">
                  <a:pos x="T6" y="T7"/>
                </a:cxn>
                <a:cxn ang="T14">
                  <a:pos x="T8" y="T9"/>
                </a:cxn>
              </a:cxnLst>
              <a:rect l="T15" t="T16" r="T17" b="T18"/>
              <a:pathLst>
                <a:path w="43" h="54">
                  <a:moveTo>
                    <a:pt x="43" y="45"/>
                  </a:moveTo>
                  <a:cubicBezTo>
                    <a:pt x="43" y="45"/>
                    <a:pt x="34" y="14"/>
                    <a:pt x="17" y="4"/>
                  </a:cubicBezTo>
                  <a:cubicBezTo>
                    <a:pt x="9" y="0"/>
                    <a:pt x="4" y="1"/>
                    <a:pt x="0" y="2"/>
                  </a:cubicBezTo>
                  <a:cubicBezTo>
                    <a:pt x="29" y="54"/>
                    <a:pt x="29" y="54"/>
                    <a:pt x="29" y="54"/>
                  </a:cubicBezTo>
                  <a:lnTo>
                    <a:pt x="43" y="4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29" name="Freeform 53">
              <a:extLst>
                <a:ext uri="{FF2B5EF4-FFF2-40B4-BE49-F238E27FC236}">
                  <a16:creationId xmlns:a16="http://schemas.microsoft.com/office/drawing/2014/main" id="{6124FD2E-FBF5-495D-ADEC-4FDAF58BF0A7}"/>
                </a:ext>
              </a:extLst>
            </p:cNvPr>
            <p:cNvSpPr>
              <a:spLocks noChangeArrowheads="1"/>
            </p:cNvSpPr>
            <p:nvPr/>
          </p:nvSpPr>
          <p:spPr bwMode="auto">
            <a:xfrm>
              <a:off x="4990208" y="5093686"/>
              <a:ext cx="90213" cy="117477"/>
            </a:xfrm>
            <a:custGeom>
              <a:avLst/>
              <a:gdLst>
                <a:gd name="T0" fmla="*/ 39 w 39"/>
                <a:gd name="T1" fmla="*/ 45 h 56"/>
                <a:gd name="T2" fmla="*/ 13 w 39"/>
                <a:gd name="T3" fmla="*/ 4 h 56"/>
                <a:gd name="T4" fmla="*/ 0 w 39"/>
                <a:gd name="T5" fmla="*/ 1 h 56"/>
                <a:gd name="T6" fmla="*/ 21 w 39"/>
                <a:gd name="T7" fmla="*/ 56 h 56"/>
                <a:gd name="T8" fmla="*/ 39 w 39"/>
                <a:gd name="T9" fmla="*/ 45 h 56"/>
                <a:gd name="T10" fmla="*/ 0 60000 65536"/>
                <a:gd name="T11" fmla="*/ 0 60000 65536"/>
                <a:gd name="T12" fmla="*/ 0 60000 65536"/>
                <a:gd name="T13" fmla="*/ 0 60000 65536"/>
                <a:gd name="T14" fmla="*/ 0 60000 65536"/>
                <a:gd name="T15" fmla="*/ 0 w 39"/>
                <a:gd name="T16" fmla="*/ 0 h 56"/>
                <a:gd name="T17" fmla="*/ 39 w 39"/>
                <a:gd name="T18" fmla="*/ 56 h 56"/>
              </a:gdLst>
              <a:ahLst/>
              <a:cxnLst>
                <a:cxn ang="T10">
                  <a:pos x="T0" y="T1"/>
                </a:cxn>
                <a:cxn ang="T11">
                  <a:pos x="T2" y="T3"/>
                </a:cxn>
                <a:cxn ang="T12">
                  <a:pos x="T4" y="T5"/>
                </a:cxn>
                <a:cxn ang="T13">
                  <a:pos x="T6" y="T7"/>
                </a:cxn>
                <a:cxn ang="T14">
                  <a:pos x="T8" y="T9"/>
                </a:cxn>
              </a:cxnLst>
              <a:rect l="T15" t="T16" r="T17" b="T18"/>
              <a:pathLst>
                <a:path w="39" h="56">
                  <a:moveTo>
                    <a:pt x="39" y="45"/>
                  </a:moveTo>
                  <a:cubicBezTo>
                    <a:pt x="39" y="45"/>
                    <a:pt x="31" y="13"/>
                    <a:pt x="13" y="4"/>
                  </a:cubicBezTo>
                  <a:cubicBezTo>
                    <a:pt x="8" y="1"/>
                    <a:pt x="4" y="0"/>
                    <a:pt x="0" y="1"/>
                  </a:cubicBezTo>
                  <a:cubicBezTo>
                    <a:pt x="21" y="56"/>
                    <a:pt x="21" y="56"/>
                    <a:pt x="21" y="56"/>
                  </a:cubicBezTo>
                  <a:lnTo>
                    <a:pt x="39" y="4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30" name="Freeform 54">
              <a:extLst>
                <a:ext uri="{FF2B5EF4-FFF2-40B4-BE49-F238E27FC236}">
                  <a16:creationId xmlns:a16="http://schemas.microsoft.com/office/drawing/2014/main" id="{9553D732-5A15-483D-AEE7-79CFDEA822E2}"/>
                </a:ext>
              </a:extLst>
            </p:cNvPr>
            <p:cNvSpPr>
              <a:spLocks noChangeArrowheads="1"/>
            </p:cNvSpPr>
            <p:nvPr/>
          </p:nvSpPr>
          <p:spPr bwMode="auto">
            <a:xfrm>
              <a:off x="5660717" y="4801099"/>
              <a:ext cx="117035" cy="101962"/>
            </a:xfrm>
            <a:custGeom>
              <a:avLst/>
              <a:gdLst>
                <a:gd name="T0" fmla="*/ 8 w 51"/>
                <a:gd name="T1" fmla="*/ 49 h 49"/>
                <a:gd name="T2" fmla="*/ 47 w 51"/>
                <a:gd name="T3" fmla="*/ 19 h 49"/>
                <a:gd name="T4" fmla="*/ 45 w 51"/>
                <a:gd name="T5" fmla="*/ 0 h 49"/>
                <a:gd name="T6" fmla="*/ 0 w 51"/>
                <a:gd name="T7" fmla="*/ 40 h 49"/>
                <a:gd name="T8" fmla="*/ 8 w 51"/>
                <a:gd name="T9" fmla="*/ 49 h 49"/>
                <a:gd name="T10" fmla="*/ 0 60000 65536"/>
                <a:gd name="T11" fmla="*/ 0 60000 65536"/>
                <a:gd name="T12" fmla="*/ 0 60000 65536"/>
                <a:gd name="T13" fmla="*/ 0 60000 65536"/>
                <a:gd name="T14" fmla="*/ 0 60000 65536"/>
                <a:gd name="T15" fmla="*/ 0 w 51"/>
                <a:gd name="T16" fmla="*/ 0 h 49"/>
                <a:gd name="T17" fmla="*/ 51 w 51"/>
                <a:gd name="T18" fmla="*/ 49 h 49"/>
              </a:gdLst>
              <a:ahLst/>
              <a:cxnLst>
                <a:cxn ang="T10">
                  <a:pos x="T0" y="T1"/>
                </a:cxn>
                <a:cxn ang="T11">
                  <a:pos x="T2" y="T3"/>
                </a:cxn>
                <a:cxn ang="T12">
                  <a:pos x="T4" y="T5"/>
                </a:cxn>
                <a:cxn ang="T13">
                  <a:pos x="T6" y="T7"/>
                </a:cxn>
                <a:cxn ang="T14">
                  <a:pos x="T8" y="T9"/>
                </a:cxn>
              </a:cxnLst>
              <a:rect l="T15" t="T16" r="T17" b="T18"/>
              <a:pathLst>
                <a:path w="51" h="49">
                  <a:moveTo>
                    <a:pt x="8" y="49"/>
                  </a:moveTo>
                  <a:cubicBezTo>
                    <a:pt x="8" y="49"/>
                    <a:pt x="39" y="37"/>
                    <a:pt x="47" y="19"/>
                  </a:cubicBezTo>
                  <a:cubicBezTo>
                    <a:pt x="51" y="9"/>
                    <a:pt x="48" y="3"/>
                    <a:pt x="45" y="0"/>
                  </a:cubicBezTo>
                  <a:cubicBezTo>
                    <a:pt x="0" y="40"/>
                    <a:pt x="0" y="40"/>
                    <a:pt x="0" y="40"/>
                  </a:cubicBezTo>
                  <a:lnTo>
                    <a:pt x="8" y="49"/>
                  </a:lnTo>
                  <a:close/>
                </a:path>
              </a:pathLst>
            </a:custGeom>
            <a:solidFill>
              <a:srgbClr val="ED7D31">
                <a:lumMod val="60000"/>
                <a:lumOff val="40000"/>
              </a:srgb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sp>
          <p:nvSpPr>
            <p:cNvPr id="31" name="Freeform 55">
              <a:extLst>
                <a:ext uri="{FF2B5EF4-FFF2-40B4-BE49-F238E27FC236}">
                  <a16:creationId xmlns:a16="http://schemas.microsoft.com/office/drawing/2014/main" id="{F2BF5868-E053-4E64-93E1-B8EB9E9D2EFB}"/>
                </a:ext>
              </a:extLst>
            </p:cNvPr>
            <p:cNvSpPr>
              <a:spLocks noChangeArrowheads="1"/>
            </p:cNvSpPr>
            <p:nvPr/>
          </p:nvSpPr>
          <p:spPr bwMode="auto">
            <a:xfrm>
              <a:off x="6409252" y="6091140"/>
              <a:ext cx="994794" cy="574089"/>
            </a:xfrm>
            <a:custGeom>
              <a:avLst/>
              <a:gdLst>
                <a:gd name="T0" fmla="*/ 1016 w 1016"/>
                <a:gd name="T1" fmla="*/ 645 h 645"/>
                <a:gd name="T2" fmla="*/ 879 w 1016"/>
                <a:gd name="T3" fmla="*/ 0 h 645"/>
                <a:gd name="T4" fmla="*/ 59 w 1016"/>
                <a:gd name="T5" fmla="*/ 411 h 645"/>
                <a:gd name="T6" fmla="*/ 0 w 1016"/>
                <a:gd name="T7" fmla="*/ 645 h 645"/>
                <a:gd name="T8" fmla="*/ 1016 w 1016"/>
                <a:gd name="T9" fmla="*/ 645 h 645"/>
                <a:gd name="T10" fmla="*/ 0 60000 65536"/>
                <a:gd name="T11" fmla="*/ 0 60000 65536"/>
                <a:gd name="T12" fmla="*/ 0 60000 65536"/>
                <a:gd name="T13" fmla="*/ 0 60000 65536"/>
                <a:gd name="T14" fmla="*/ 0 60000 65536"/>
                <a:gd name="T15" fmla="*/ 0 w 1016"/>
                <a:gd name="T16" fmla="*/ 0 h 645"/>
                <a:gd name="T17" fmla="*/ 1016 w 1016"/>
                <a:gd name="T18" fmla="*/ 645 h 645"/>
              </a:gdLst>
              <a:ahLst/>
              <a:cxnLst>
                <a:cxn ang="T10">
                  <a:pos x="T0" y="T1"/>
                </a:cxn>
                <a:cxn ang="T11">
                  <a:pos x="T2" y="T3"/>
                </a:cxn>
                <a:cxn ang="T12">
                  <a:pos x="T4" y="T5"/>
                </a:cxn>
                <a:cxn ang="T13">
                  <a:pos x="T6" y="T7"/>
                </a:cxn>
                <a:cxn ang="T14">
                  <a:pos x="T8" y="T9"/>
                </a:cxn>
              </a:cxnLst>
              <a:rect l="T15" t="T16" r="T17" b="T18"/>
              <a:pathLst>
                <a:path w="1016" h="645">
                  <a:moveTo>
                    <a:pt x="1016" y="645"/>
                  </a:moveTo>
                  <a:lnTo>
                    <a:pt x="879" y="0"/>
                  </a:lnTo>
                  <a:lnTo>
                    <a:pt x="59" y="411"/>
                  </a:lnTo>
                  <a:lnTo>
                    <a:pt x="0" y="645"/>
                  </a:lnTo>
                  <a:lnTo>
                    <a:pt x="1016" y="645"/>
                  </a:lnTo>
                  <a:close/>
                </a:path>
              </a:pathLst>
            </a:custGeom>
            <a:solidFill>
              <a:sysClr val="windowText" lastClr="000000">
                <a:lumMod val="65000"/>
                <a:lumOff val="35000"/>
              </a:sys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sym typeface="宋体" pitchFamily="2" charset="-122"/>
              </a:endParaRPr>
            </a:p>
          </p:txBody>
        </p:sp>
      </p:grpSp>
      <p:sp>
        <p:nvSpPr>
          <p:cNvPr id="32" name="Content Placeholder 5">
            <a:extLst>
              <a:ext uri="{FF2B5EF4-FFF2-40B4-BE49-F238E27FC236}">
                <a16:creationId xmlns:a16="http://schemas.microsoft.com/office/drawing/2014/main" id="{0AE6CA5A-B959-4CB6-9B63-7498825FFEDE}"/>
              </a:ext>
            </a:extLst>
          </p:cNvPr>
          <p:cNvSpPr txBox="1">
            <a:spLocks/>
          </p:cNvSpPr>
          <p:nvPr/>
        </p:nvSpPr>
        <p:spPr>
          <a:xfrm>
            <a:off x="1149596" y="1578584"/>
            <a:ext cx="8181319" cy="4900615"/>
          </a:xfrm>
          <a:prstGeom prst="rect">
            <a:avLst/>
          </a:prstGeom>
        </p:spPr>
        <p:txBody>
          <a:bodyPr vert="horz" lIns="91440" tIns="45720" rIns="91440" bIns="45720" rtlCol="0">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rgbClr val="53565A"/>
                </a:solidFill>
                <a:latin typeface="Arial"/>
                <a:ea typeface="+mn-ea"/>
                <a:cs typeface="Arial"/>
              </a:defRPr>
            </a:lvl2pPr>
            <a:lvl3pPr marL="1143000" indent="-228600" algn="l" defTabSz="457200" rtl="0" eaLnBrk="1" latinLnBrk="0" hangingPunct="1">
              <a:spcBef>
                <a:spcPct val="20000"/>
              </a:spcBef>
              <a:buSzPct val="90000"/>
              <a:buFont typeface="Lucida Grande"/>
              <a:buChar char="-"/>
              <a:defRPr sz="1600" kern="1200">
                <a:solidFill>
                  <a:srgbClr val="53565A"/>
                </a:solidFill>
                <a:latin typeface="Arial"/>
                <a:ea typeface="+mn-ea"/>
                <a:cs typeface="Arial"/>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9pPr>
          </a:lstStyle>
          <a:p>
            <a:pPr indent="-342900">
              <a:buClr>
                <a:srgbClr val="FF8200"/>
              </a:buClr>
              <a:buSzPct val="100000"/>
              <a:buFont typeface="+mj-lt"/>
              <a:buAutoNum type="arabicPeriod"/>
            </a:pPr>
            <a:endParaRPr lang="en-GB" sz="2800" i="1" dirty="0">
              <a:latin typeface="Corbel" panose="020B0503020204020204" pitchFamily="34" charset="0"/>
            </a:endParaRPr>
          </a:p>
          <a:p>
            <a:pPr indent="-342900">
              <a:buClr>
                <a:srgbClr val="FF8200"/>
              </a:buClr>
              <a:buSzPct val="100000"/>
              <a:buFont typeface="+mj-lt"/>
              <a:buAutoNum type="arabicPeriod"/>
            </a:pPr>
            <a:r>
              <a:rPr lang="en-GB" sz="1800" dirty="0">
                <a:latin typeface="Corbel" panose="020B0503020204020204" pitchFamily="34" charset="0"/>
              </a:rPr>
              <a:t>Evaluate any subject area : See top author, top country, top affiliation in the world </a:t>
            </a:r>
          </a:p>
          <a:p>
            <a:pPr indent="-342900">
              <a:buClr>
                <a:srgbClr val="FF8200"/>
              </a:buClr>
              <a:buSzPct val="100000"/>
              <a:buFont typeface="+mj-lt"/>
              <a:buAutoNum type="arabicPeriod"/>
            </a:pPr>
            <a:endParaRPr lang="en-GB" sz="1800" dirty="0">
              <a:latin typeface="Corbel" panose="020B0503020204020204" pitchFamily="34" charset="0"/>
            </a:endParaRPr>
          </a:p>
          <a:p>
            <a:pPr indent="-342900">
              <a:buClr>
                <a:srgbClr val="FF8200"/>
              </a:buClr>
              <a:buSzPct val="100000"/>
              <a:buFont typeface="+mj-lt"/>
              <a:buAutoNum type="arabicPeriod"/>
            </a:pPr>
            <a:r>
              <a:rPr lang="en-GB" sz="1800" dirty="0">
                <a:latin typeface="Corbel" panose="020B0503020204020204" pitchFamily="34" charset="0"/>
              </a:rPr>
              <a:t>Easily determine possible collaborators and partnerships</a:t>
            </a:r>
          </a:p>
          <a:p>
            <a:pPr indent="-342900">
              <a:buClr>
                <a:srgbClr val="FF8200"/>
              </a:buClr>
              <a:buSzPct val="100000"/>
              <a:buFont typeface="+mj-lt"/>
              <a:buAutoNum type="arabicPeriod"/>
            </a:pPr>
            <a:endParaRPr lang="en-GB" sz="1800" dirty="0">
              <a:latin typeface="Corbel" panose="020B0503020204020204" pitchFamily="34" charset="0"/>
            </a:endParaRPr>
          </a:p>
          <a:p>
            <a:pPr indent="-342900">
              <a:buClr>
                <a:srgbClr val="FF8200"/>
              </a:buClr>
              <a:buSzPct val="100000"/>
              <a:buFont typeface="+mj-lt"/>
              <a:buAutoNum type="arabicPeriod"/>
            </a:pPr>
            <a:r>
              <a:rPr lang="en-GB" sz="1800" dirty="0">
                <a:latin typeface="Corbel" panose="020B0503020204020204" pitchFamily="34" charset="0"/>
              </a:rPr>
              <a:t>See the publication trend year by year, is this topic getting popular in the world?</a:t>
            </a:r>
          </a:p>
          <a:p>
            <a:pPr indent="-342900">
              <a:buClr>
                <a:srgbClr val="FF8200"/>
              </a:buClr>
              <a:buSzPct val="100000"/>
              <a:buFont typeface="+mj-lt"/>
              <a:buAutoNum type="arabicPeriod"/>
            </a:pPr>
            <a:endParaRPr lang="en-GB" sz="1800" dirty="0">
              <a:latin typeface="Corbel" panose="020B0503020204020204" pitchFamily="34" charset="0"/>
            </a:endParaRPr>
          </a:p>
          <a:p>
            <a:pPr indent="-342900">
              <a:buClr>
                <a:srgbClr val="FF8200"/>
              </a:buClr>
              <a:buSzPct val="100000"/>
              <a:buFont typeface="+mj-lt"/>
              <a:buAutoNum type="arabicPeriod"/>
            </a:pPr>
            <a:r>
              <a:rPr lang="en-GB" sz="1800" dirty="0">
                <a:latin typeface="Corbel" panose="020B0503020204020204" pitchFamily="34" charset="0"/>
              </a:rPr>
              <a:t>See top funding institutions in that subject</a:t>
            </a:r>
          </a:p>
          <a:p>
            <a:pPr indent="-342900">
              <a:buClr>
                <a:srgbClr val="FF8200"/>
              </a:buClr>
              <a:buSzPct val="150000"/>
              <a:buFont typeface="Wingdings" panose="05000000000000000000" pitchFamily="2" charset="2"/>
              <a:buChar char="§"/>
            </a:pPr>
            <a:endParaRPr lang="en-GB" sz="3200" dirty="0">
              <a:latin typeface="Corbel" panose="020B0503020204020204" pitchFamily="34" charset="0"/>
            </a:endParaRPr>
          </a:p>
          <a:p>
            <a:pPr indent="-342900">
              <a:buClr>
                <a:srgbClr val="FF8200"/>
              </a:buClr>
              <a:buSzPct val="150000"/>
              <a:buFont typeface="Wingdings" panose="05000000000000000000" pitchFamily="2" charset="2"/>
              <a:buChar char="§"/>
            </a:pPr>
            <a:endParaRPr lang="en-GB" sz="3200" dirty="0">
              <a:latin typeface="Corbel" panose="020B0503020204020204" pitchFamily="34" charset="0"/>
            </a:endParaRPr>
          </a:p>
        </p:txBody>
      </p:sp>
    </p:spTree>
    <p:extLst>
      <p:ext uri="{BB962C8B-B14F-4D97-AF65-F5344CB8AC3E}">
        <p14:creationId xmlns:p14="http://schemas.microsoft.com/office/powerpoint/2010/main" val="34824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C7F7-7B2F-4DBF-B717-1CBD71A35DEA}"/>
              </a:ext>
            </a:extLst>
          </p:cNvPr>
          <p:cNvSpPr>
            <a:spLocks noGrp="1"/>
          </p:cNvSpPr>
          <p:nvPr>
            <p:ph type="title"/>
          </p:nvPr>
        </p:nvSpPr>
        <p:spPr/>
        <p:txBody>
          <a:bodyPr/>
          <a:lstStyle/>
          <a:p>
            <a:r>
              <a:rPr lang="en-GB" sz="3600" b="1" kern="0" dirty="0">
                <a:solidFill>
                  <a:sysClr val="windowText" lastClr="000000"/>
                </a:solidFill>
                <a:cs typeface="Segoe UI" panose="020B0502040204020203" pitchFamily="34" charset="0"/>
              </a:rPr>
              <a:t>What Scopus search does automatically?</a:t>
            </a:r>
            <a:br>
              <a:rPr lang="en-GB" sz="3600" b="1" kern="0" dirty="0">
                <a:solidFill>
                  <a:sysClr val="windowText" lastClr="000000"/>
                </a:solidFill>
                <a:cs typeface="Segoe UI" panose="020B0502040204020203" pitchFamily="34" charset="0"/>
              </a:rPr>
            </a:br>
            <a:endParaRPr lang="en-GB" sz="3600" dirty="0"/>
          </a:p>
        </p:txBody>
      </p:sp>
      <p:sp>
        <p:nvSpPr>
          <p:cNvPr id="4" name="Date Placeholder 3">
            <a:extLst>
              <a:ext uri="{FF2B5EF4-FFF2-40B4-BE49-F238E27FC236}">
                <a16:creationId xmlns:a16="http://schemas.microsoft.com/office/drawing/2014/main" id="{E4AD415B-122C-4546-8F1A-120D4589ED3C}"/>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79C90-03AE-4AF0-B6A6-52381A8EDC29}"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5CE543D4-20F1-47E0-9410-2B3B6A0FAFDA}"/>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321CD75A-C1C7-4721-8D2D-AC7E6FA93D5F}"/>
              </a:ext>
            </a:extLst>
          </p:cNvPr>
          <p:cNvSpPr/>
          <p:nvPr/>
        </p:nvSpPr>
        <p:spPr>
          <a:xfrm>
            <a:off x="975305" y="1696630"/>
            <a:ext cx="10068060" cy="4067303"/>
          </a:xfrm>
          <a:prstGeom prst="roundRect">
            <a:avLst/>
          </a:prstGeom>
          <a:solidFill>
            <a:schemeClr val="bg1">
              <a:lumMod val="95000"/>
              <a:alpha val="79000"/>
            </a:schemeClr>
          </a:solidFill>
          <a:ln w="9525" cap="flat" cmpd="sng" algn="ctr">
            <a:solidFill>
              <a:srgbClr val="FF8200"/>
            </a:solidFill>
            <a:prstDash val="solid"/>
          </a:ln>
          <a:effectLst/>
        </p:spPr>
        <p:txBody>
          <a:bodyPr rtlCol="0" anchor="ctr"/>
          <a:lstStyle/>
          <a:p>
            <a:pPr marL="0" marR="0" lvl="0" indent="0" algn="ctr" defTabSz="899066" rtl="0" eaLnBrk="1" fontAlgn="auto" latinLnBrk="0" hangingPunct="1">
              <a:lnSpc>
                <a:spcPct val="100000"/>
              </a:lnSpc>
              <a:spcBef>
                <a:spcPts val="0"/>
              </a:spcBef>
              <a:spcAft>
                <a:spcPts val="0"/>
              </a:spcAft>
              <a:buClrTx/>
              <a:buSzTx/>
              <a:buFontTx/>
              <a:buNone/>
              <a:tabLst/>
              <a:defRPr/>
            </a:pPr>
            <a:endParaRPr kumimoji="0" lang="en-GB" sz="1770" b="0" i="0" u="none" strike="noStrike" kern="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1C4A4ECE-46AF-4C52-8756-5ADC3C753D0C}"/>
              </a:ext>
            </a:extLst>
          </p:cNvPr>
          <p:cNvSpPr txBox="1"/>
          <p:nvPr/>
        </p:nvSpPr>
        <p:spPr>
          <a:xfrm>
            <a:off x="1330064" y="1952007"/>
            <a:ext cx="9713301" cy="3633302"/>
          </a:xfrm>
          <a:prstGeom prst="rect">
            <a:avLst/>
          </a:prstGeom>
          <a:noFill/>
        </p:spPr>
        <p:txBody>
          <a:bodyPr wrap="square" rtlCol="0">
            <a:spAutoFit/>
          </a:bodyPr>
          <a:lstStyle/>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Accented characters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a:t>
            </a: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Lemmatization: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attack, attacks ; wide, wider</a:t>
            </a: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endPar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Equivalents: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behaviour and behaviour, </a:t>
            </a:r>
            <a:r>
              <a:rPr kumimoji="0" lang="el-GR"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ω</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and omega</a:t>
            </a: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Punctuation</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is ignored – commas, hyphens, ? ! </a:t>
            </a:r>
            <a:r>
              <a:rPr kumimoji="0" lang="en-GB" sz="1770" b="0" i="0" u="none" strike="noStrike" kern="1200" cap="none" spc="0" normalizeH="0" baseline="0" noProof="0" dirty="0" err="1">
                <a:ln>
                  <a:noFill/>
                </a:ln>
                <a:solidFill>
                  <a:srgbClr val="53565A"/>
                </a:solidFill>
                <a:effectLst/>
                <a:uLnTx/>
                <a:uFillTx/>
                <a:latin typeface="Corbel" panose="020B0503020204020204" pitchFamily="34" charset="0"/>
                <a:ea typeface="+mn-ea"/>
                <a:cs typeface="+mn-cs"/>
              </a:rPr>
              <a:t>Etc</a:t>
            </a: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403205" marR="0" lvl="0" indent="-403205" algn="l" defTabSz="899066" rtl="0" eaLnBrk="1" fontAlgn="auto" latinLnBrk="0" hangingPunct="1">
              <a:lnSpc>
                <a:spcPct val="100000"/>
              </a:lnSpc>
              <a:spcBef>
                <a:spcPts val="0"/>
              </a:spcBef>
              <a:spcAft>
                <a:spcPts val="0"/>
              </a:spcAft>
              <a:buClrTx/>
              <a:buSzTx/>
              <a:buFontTx/>
              <a:buAutoNum type="arabicPeriod"/>
              <a:tabLst/>
              <a:defRPr/>
            </a:pP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Stop words</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words like ‘the’, ‘it’ and ‘of’ are excluded from search</a:t>
            </a:r>
          </a:p>
          <a:p>
            <a:pPr marL="1348599" marR="0" lvl="3" indent="0" algn="l" defTabSz="899066" rtl="0" eaLnBrk="1" fontAlgn="auto" latinLnBrk="0" hangingPunct="1">
              <a:lnSpc>
                <a:spcPct val="100000"/>
              </a:lnSpc>
              <a:spcBef>
                <a:spcPts val="0"/>
              </a:spcBef>
              <a:spcAft>
                <a:spcPts val="0"/>
              </a:spcAft>
              <a:buClrTx/>
              <a:buSzTx/>
              <a:buFontTx/>
              <a:buNone/>
              <a:tabLst/>
              <a:defRPr/>
            </a:pP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 A list can be found in Scopus help</a:t>
            </a:r>
          </a:p>
          <a:p>
            <a:pPr marL="1348599" marR="0" lvl="3" indent="0" algn="l" defTabSz="899066" rtl="0" eaLnBrk="1" fontAlgn="auto" latinLnBrk="0" hangingPunct="1">
              <a:lnSpc>
                <a:spcPct val="100000"/>
              </a:lnSpc>
              <a:spcBef>
                <a:spcPts val="0"/>
              </a:spcBef>
              <a:spcAft>
                <a:spcPts val="0"/>
              </a:spcAft>
              <a:buClrTx/>
              <a:buSzTx/>
              <a:buFontTx/>
              <a:buNone/>
              <a:tabLst/>
              <a:defRPr/>
            </a:pP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0" marR="0" lvl="0" indent="0" algn="l" defTabSz="899066" rtl="0" eaLnBrk="1" fontAlgn="auto" latinLnBrk="0" hangingPunct="1">
              <a:lnSpc>
                <a:spcPct val="100000"/>
              </a:lnSpc>
              <a:spcBef>
                <a:spcPts val="0"/>
              </a:spcBef>
              <a:spcAft>
                <a:spcPts val="0"/>
              </a:spcAft>
              <a:buClrTx/>
              <a:buSzTx/>
              <a:buFontTx/>
              <a:buNone/>
              <a:tabLst/>
              <a:defRPr/>
            </a:pP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6.    Override with exact phrase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 } will find only an exact match for a word, phrase or character (including stop words) </a:t>
            </a:r>
          </a:p>
        </p:txBody>
      </p:sp>
      <p:pic>
        <p:nvPicPr>
          <p:cNvPr id="10" name="Picture 9">
            <a:extLst>
              <a:ext uri="{FF2B5EF4-FFF2-40B4-BE49-F238E27FC236}">
                <a16:creationId xmlns:a16="http://schemas.microsoft.com/office/drawing/2014/main" id="{3F5002F7-BBBD-45C5-8E14-88A4EF1D0F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25629" y="1913590"/>
            <a:ext cx="1867359" cy="379544"/>
          </a:xfrm>
          <a:prstGeom prst="rect">
            <a:avLst/>
          </a:prstGeom>
        </p:spPr>
      </p:pic>
    </p:spTree>
    <p:extLst>
      <p:ext uri="{BB962C8B-B14F-4D97-AF65-F5344CB8AC3E}">
        <p14:creationId xmlns:p14="http://schemas.microsoft.com/office/powerpoint/2010/main" val="381717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596D-7647-48E8-BB82-67008C458027}"/>
              </a:ext>
            </a:extLst>
          </p:cNvPr>
          <p:cNvSpPr>
            <a:spLocks noGrp="1"/>
          </p:cNvSpPr>
          <p:nvPr>
            <p:ph type="title"/>
          </p:nvPr>
        </p:nvSpPr>
        <p:spPr/>
        <p:txBody>
          <a:bodyPr/>
          <a:lstStyle/>
          <a:p>
            <a:r>
              <a:rPr lang="en-GB" sz="3600" b="1" kern="0" dirty="0">
                <a:solidFill>
                  <a:sysClr val="windowText" lastClr="000000"/>
                </a:solidFill>
                <a:cs typeface="Segoe UI" panose="020B0502040204020203" pitchFamily="34" charset="0"/>
              </a:rPr>
              <a:t>Phrases and separate words</a:t>
            </a:r>
            <a:br>
              <a:rPr lang="en-GB" sz="3600" b="1" kern="0" dirty="0">
                <a:solidFill>
                  <a:sysClr val="windowText" lastClr="000000"/>
                </a:solidFill>
                <a:cs typeface="Segoe UI" panose="020B0502040204020203" pitchFamily="34" charset="0"/>
              </a:rPr>
            </a:br>
            <a:endParaRPr lang="en-GB" sz="3600" dirty="0"/>
          </a:p>
        </p:txBody>
      </p:sp>
      <p:sp>
        <p:nvSpPr>
          <p:cNvPr id="4" name="Date Placeholder 3">
            <a:extLst>
              <a:ext uri="{FF2B5EF4-FFF2-40B4-BE49-F238E27FC236}">
                <a16:creationId xmlns:a16="http://schemas.microsoft.com/office/drawing/2014/main" id="{BDF710F8-8B94-4E57-9F22-127AD10F860B}"/>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79AA74-F232-4A1F-8488-3CAC83681DDB}"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233C8A3-6021-4129-BE90-BD43AF919547}"/>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9E6325F6-7585-4E03-8254-44E5A6EA0EA4}"/>
              </a:ext>
            </a:extLst>
          </p:cNvPr>
          <p:cNvSpPr/>
          <p:nvPr/>
        </p:nvSpPr>
        <p:spPr>
          <a:xfrm>
            <a:off x="975305" y="1696631"/>
            <a:ext cx="10068060" cy="3339196"/>
          </a:xfrm>
          <a:prstGeom prst="roundRect">
            <a:avLst/>
          </a:prstGeom>
          <a:solidFill>
            <a:schemeClr val="bg1">
              <a:lumMod val="95000"/>
              <a:alpha val="79000"/>
            </a:schemeClr>
          </a:solidFill>
          <a:ln w="9525" cap="flat" cmpd="sng" algn="ctr">
            <a:solidFill>
              <a:srgbClr val="FF8200"/>
            </a:solidFill>
            <a:prstDash val="solid"/>
          </a:ln>
          <a:effectLst/>
        </p:spPr>
        <p:txBody>
          <a:bodyPr rtlCol="0" anchor="ctr"/>
          <a:lstStyle/>
          <a:p>
            <a:pPr marL="0" marR="0" lvl="0" indent="0" algn="ctr" defTabSz="899066" rtl="0" eaLnBrk="1" fontAlgn="auto" latinLnBrk="0" hangingPunct="1">
              <a:lnSpc>
                <a:spcPct val="100000"/>
              </a:lnSpc>
              <a:spcBef>
                <a:spcPts val="0"/>
              </a:spcBef>
              <a:spcAft>
                <a:spcPts val="0"/>
              </a:spcAft>
              <a:buClrTx/>
              <a:buSzTx/>
              <a:buFontTx/>
              <a:buNone/>
              <a:tabLst/>
              <a:defRPr/>
            </a:pPr>
            <a:endParaRPr kumimoji="0" lang="en-GB" sz="1770" b="0" i="0" u="none" strike="noStrike" kern="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DA7BD3F9-C045-4964-BD4A-BA295C34DD4D}"/>
              </a:ext>
            </a:extLst>
          </p:cNvPr>
          <p:cNvSpPr txBox="1"/>
          <p:nvPr/>
        </p:nvSpPr>
        <p:spPr>
          <a:xfrm>
            <a:off x="1330064" y="1952007"/>
            <a:ext cx="9409201" cy="2816156"/>
          </a:xfrm>
          <a:prstGeom prst="rect">
            <a:avLst/>
          </a:prstGeom>
          <a:noFill/>
        </p:spPr>
        <p:txBody>
          <a:bodyPr wrap="square" rtlCol="0">
            <a:spAutoFit/>
          </a:bodyPr>
          <a:lstStyle/>
          <a:p>
            <a:pPr marL="403205" marR="0" lvl="0" indent="-403205" algn="just" defTabSz="899066" rtl="0" eaLnBrk="1" fontAlgn="auto" latinLnBrk="0" hangingPunct="1">
              <a:lnSpc>
                <a:spcPct val="100000"/>
              </a:lnSpc>
              <a:spcBef>
                <a:spcPts val="0"/>
              </a:spcBef>
              <a:spcAft>
                <a:spcPts val="0"/>
              </a:spcAft>
              <a:buClrTx/>
              <a:buSzTx/>
              <a:buFontTx/>
              <a:buAutoNum type="arabicPeriod"/>
              <a:tabLst/>
              <a:defRPr/>
            </a:pP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For example:  typing </a:t>
            </a: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conversion disorder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could find a document with </a:t>
            </a: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disorders of vision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in the title and </a:t>
            </a:r>
            <a:r>
              <a:rPr kumimoji="0" lang="en-GB" sz="1770" b="1"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image conversion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in the keywords at the same time. </a:t>
            </a:r>
          </a:p>
          <a:p>
            <a:pPr marL="403205" marR="0" lvl="0" indent="-403205" algn="just" defTabSz="899066" rtl="0" eaLnBrk="1" fontAlgn="auto" latinLnBrk="0" hangingPunct="1">
              <a:lnSpc>
                <a:spcPct val="100000"/>
              </a:lnSpc>
              <a:spcBef>
                <a:spcPts val="0"/>
              </a:spcBef>
              <a:spcAft>
                <a:spcPts val="0"/>
              </a:spcAft>
              <a:buClrTx/>
              <a:buSzTx/>
              <a:buFontTx/>
              <a:buAutoNum type="arabicPeriod"/>
              <a:tabLst/>
              <a:defRPr/>
            </a:pP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0" marR="0" lvl="0" indent="0" algn="just" defTabSz="899066" rtl="0" eaLnBrk="1" fontAlgn="auto" latinLnBrk="0" hangingPunct="1">
              <a:lnSpc>
                <a:spcPct val="100000"/>
              </a:lnSpc>
              <a:spcBef>
                <a:spcPts val="0"/>
              </a:spcBef>
              <a:spcAft>
                <a:spcPts val="0"/>
              </a:spcAft>
              <a:buClrTx/>
              <a:buSzTx/>
              <a:buFontTx/>
              <a:buNone/>
              <a:tabLst/>
              <a:defRPr/>
            </a:pP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a:t>
            </a:r>
            <a:r>
              <a:rPr kumimoji="0" lang="en-GB" sz="1770" b="0" i="1" u="none" strike="noStrike" kern="1200" cap="none" spc="0" normalizeH="0" baseline="0" noProof="0" dirty="0">
                <a:ln>
                  <a:noFill/>
                </a:ln>
                <a:solidFill>
                  <a:srgbClr val="53565A"/>
                </a:solidFill>
                <a:effectLst/>
                <a:uLnTx/>
                <a:uFillTx/>
                <a:latin typeface="Corbel" panose="020B0503020204020204" pitchFamily="34" charset="0"/>
                <a:ea typeface="+mn-ea"/>
                <a:cs typeface="+mn-cs"/>
              </a:rPr>
              <a:t>IF you do not specify anything between two words, Scopus joins them with AND so the words    </a:t>
            </a:r>
          </a:p>
          <a:p>
            <a:pPr marL="0" marR="0" lvl="0" indent="0" algn="just" defTabSz="899066" rtl="0" eaLnBrk="1" fontAlgn="auto" latinLnBrk="0" hangingPunct="1">
              <a:lnSpc>
                <a:spcPct val="100000"/>
              </a:lnSpc>
              <a:spcBef>
                <a:spcPts val="0"/>
              </a:spcBef>
              <a:spcAft>
                <a:spcPts val="0"/>
              </a:spcAft>
              <a:buClrTx/>
              <a:buSzTx/>
              <a:buFontTx/>
              <a:buNone/>
              <a:tabLst/>
              <a:defRPr/>
            </a:pPr>
            <a:r>
              <a:rPr kumimoji="0" lang="en-GB" sz="1770" b="0" i="1"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may not necessarily be together</a:t>
            </a:r>
          </a:p>
          <a:p>
            <a:pPr marL="403205" marR="0" lvl="0" indent="-403205" algn="just" defTabSz="899066" rtl="0" eaLnBrk="1" fontAlgn="auto" latinLnBrk="0" hangingPunct="1">
              <a:lnSpc>
                <a:spcPct val="100000"/>
              </a:lnSpc>
              <a:spcBef>
                <a:spcPts val="0"/>
              </a:spcBef>
              <a:spcAft>
                <a:spcPts val="0"/>
              </a:spcAft>
              <a:buClrTx/>
              <a:buSzTx/>
              <a:buFont typeface="+mj-lt"/>
              <a:buAutoNum type="arabicPeriod"/>
              <a:tabLst/>
              <a:defRPr/>
            </a:pPr>
            <a:endParaRPr kumimoji="0" lang="en-GB" sz="1770" b="0" i="1"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a:p>
            <a:pPr marL="403205" marR="0" lvl="0" indent="-403205" algn="just" defTabSz="899066" rtl="0" eaLnBrk="1" fontAlgn="auto" latinLnBrk="0" hangingPunct="1">
              <a:lnSpc>
                <a:spcPct val="100000"/>
              </a:lnSpc>
              <a:spcBef>
                <a:spcPts val="0"/>
              </a:spcBef>
              <a:spcAft>
                <a:spcPts val="0"/>
              </a:spcAft>
              <a:buClrTx/>
              <a:buSzTx/>
              <a:buFontTx/>
              <a:buAutoNum type="arabicPeriod" startAt="2"/>
              <a:tabLst/>
              <a:defRPr/>
            </a:pP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IF you want to search for exact phrases, you should use “double quotes’’ </a:t>
            </a:r>
          </a:p>
          <a:p>
            <a:pPr marL="0" marR="0" lvl="0" indent="0" algn="just" defTabSz="899066" rtl="0" eaLnBrk="1" fontAlgn="auto" latinLnBrk="0" hangingPunct="1">
              <a:lnSpc>
                <a:spcPct val="100000"/>
              </a:lnSpc>
              <a:spcBef>
                <a:spcPts val="0"/>
              </a:spcBef>
              <a:spcAft>
                <a:spcPts val="0"/>
              </a:spcAft>
              <a:buClrTx/>
              <a:buSzTx/>
              <a:buFontTx/>
              <a:buNone/>
              <a:tabLst/>
              <a:defRPr/>
            </a:pPr>
            <a:r>
              <a:rPr kumimoji="0" lang="en-GB" sz="1770" b="0" i="1"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For example : typing “ conversion disorder” will find you the documents that include </a:t>
            </a:r>
            <a:r>
              <a:rPr kumimoji="0" lang="en-GB" sz="1770" b="0" i="0" u="none" strike="noStrike" kern="1200" cap="none" spc="0" normalizeH="0" baseline="0" noProof="0" dirty="0" err="1">
                <a:ln>
                  <a:noFill/>
                </a:ln>
                <a:solidFill>
                  <a:srgbClr val="53565A"/>
                </a:solidFill>
                <a:effectLst/>
                <a:uLnTx/>
                <a:uFillTx/>
                <a:latin typeface="Corbel" panose="020B0503020204020204" pitchFamily="34" charset="0"/>
                <a:ea typeface="+mn-ea"/>
                <a:cs typeface="+mn-cs"/>
              </a:rPr>
              <a:t>thisphrase</a:t>
            </a: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a:t>
            </a:r>
          </a:p>
          <a:p>
            <a:pPr marL="0" marR="0" lvl="0" indent="0" algn="just" defTabSz="899066" rtl="0" eaLnBrk="1" fontAlgn="auto" latinLnBrk="0" hangingPunct="1">
              <a:lnSpc>
                <a:spcPct val="100000"/>
              </a:lnSpc>
              <a:spcBef>
                <a:spcPts val="0"/>
              </a:spcBef>
              <a:spcAft>
                <a:spcPts val="0"/>
              </a:spcAft>
              <a:buClrTx/>
              <a:buSzTx/>
              <a:buFontTx/>
              <a:buNone/>
              <a:tabLst/>
              <a:defRPr/>
            </a:pPr>
            <a:r>
              <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         in exact order.</a:t>
            </a:r>
          </a:p>
          <a:p>
            <a:pPr marL="403205" marR="0" lvl="0" indent="-403205" algn="just" defTabSz="899066" rtl="0" eaLnBrk="1" fontAlgn="auto" latinLnBrk="0" hangingPunct="1">
              <a:lnSpc>
                <a:spcPct val="100000"/>
              </a:lnSpc>
              <a:spcBef>
                <a:spcPts val="0"/>
              </a:spcBef>
              <a:spcAft>
                <a:spcPts val="0"/>
              </a:spcAft>
              <a:buClrTx/>
              <a:buSzTx/>
              <a:buFontTx/>
              <a:buAutoNum type="arabicPeriod"/>
              <a:tabLst/>
              <a:defRPr/>
            </a:pPr>
            <a:endParaRPr kumimoji="0" lang="en-GB" sz="1770" b="0" i="0" u="none" strike="noStrike" kern="1200" cap="none" spc="0" normalizeH="0" baseline="0" noProof="0" dirty="0">
              <a:ln>
                <a:noFill/>
              </a:ln>
              <a:solidFill>
                <a:srgbClr val="53565A"/>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08195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ECF1-0392-4149-A663-1424B1C3C6FE}"/>
              </a:ext>
            </a:extLst>
          </p:cNvPr>
          <p:cNvSpPr>
            <a:spLocks noGrp="1"/>
          </p:cNvSpPr>
          <p:nvPr>
            <p:ph type="title"/>
          </p:nvPr>
        </p:nvSpPr>
        <p:spPr/>
        <p:txBody>
          <a:bodyPr/>
          <a:lstStyle/>
          <a:p>
            <a:pPr defTabSz="871971">
              <a:defRPr/>
            </a:pPr>
            <a:r>
              <a:rPr lang="en-GB" sz="4400" b="1" kern="0" dirty="0">
                <a:solidFill>
                  <a:sysClr val="windowText" lastClr="000000"/>
                </a:solidFill>
                <a:cs typeface="Segoe UI" panose="020B0502040204020203" pitchFamily="34" charset="0"/>
              </a:rPr>
              <a:t>More Tips </a:t>
            </a:r>
          </a:p>
        </p:txBody>
      </p:sp>
      <p:sp>
        <p:nvSpPr>
          <p:cNvPr id="4" name="Date Placeholder 3">
            <a:extLst>
              <a:ext uri="{FF2B5EF4-FFF2-40B4-BE49-F238E27FC236}">
                <a16:creationId xmlns:a16="http://schemas.microsoft.com/office/drawing/2014/main" id="{5A51DD01-9A47-41D7-8CA2-233F3461A287}"/>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8F6A6D-BF31-45AD-B2B1-9D0D51ED7C71}"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2D0D5A3-802E-4818-AE1B-3EAB9DBDD2E0}"/>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72DD8D0F-F286-4E7C-A85A-CAA80A14A46A}"/>
              </a:ext>
            </a:extLst>
          </p:cNvPr>
          <p:cNvSpPr/>
          <p:nvPr/>
        </p:nvSpPr>
        <p:spPr>
          <a:xfrm>
            <a:off x="638400" y="1421471"/>
            <a:ext cx="10592791" cy="4276963"/>
          </a:xfrm>
          <a:prstGeom prst="roundRect">
            <a:avLst/>
          </a:prstGeom>
          <a:solidFill>
            <a:schemeClr val="bg1">
              <a:lumMod val="95000"/>
              <a:alpha val="79000"/>
            </a:schemeClr>
          </a:solidFill>
          <a:ln w="9525" cap="flat" cmpd="sng" algn="ctr">
            <a:solidFill>
              <a:srgbClr val="FF8200"/>
            </a:solidFill>
            <a:prstDash val="solid"/>
          </a:ln>
          <a:effectLst/>
        </p:spPr>
        <p:txBody>
          <a:bodyPr rtlCol="0" anchor="ctr"/>
          <a:lstStyle/>
          <a:p>
            <a:pPr marL="0" marR="0" lvl="0" indent="0" algn="ctr" defTabSz="899066" rtl="0" eaLnBrk="1" fontAlgn="auto" latinLnBrk="0" hangingPunct="1">
              <a:lnSpc>
                <a:spcPct val="100000"/>
              </a:lnSpc>
              <a:spcBef>
                <a:spcPts val="0"/>
              </a:spcBef>
              <a:spcAft>
                <a:spcPts val="0"/>
              </a:spcAft>
              <a:buClrTx/>
              <a:buSzTx/>
              <a:buFontTx/>
              <a:buNone/>
              <a:tabLst/>
              <a:defRPr/>
            </a:pPr>
            <a:endParaRPr kumimoji="0" lang="en-GB" sz="1770" b="0" i="0" u="none" strike="noStrike" kern="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BC4E6D52-AC5B-4E39-A32E-E1EF63202625}"/>
              </a:ext>
            </a:extLst>
          </p:cNvPr>
          <p:cNvSpPr/>
          <p:nvPr/>
        </p:nvSpPr>
        <p:spPr>
          <a:xfrm>
            <a:off x="981185" y="1445929"/>
            <a:ext cx="10334042" cy="4315027"/>
          </a:xfrm>
          <a:prstGeom prst="rect">
            <a:avLst/>
          </a:prstGeom>
        </p:spPr>
        <p:txBody>
          <a:bodyPr wrap="square">
            <a:spAutoFit/>
          </a:bodyPr>
          <a:lstStyle/>
          <a:p>
            <a:pPr marL="0" marR="0" lvl="0" indent="0" algn="l" defTabSz="871971" rtl="0" eaLnBrk="1" fontAlgn="auto" latinLnBrk="0" hangingPunct="1">
              <a:lnSpc>
                <a:spcPct val="100000"/>
              </a:lnSpc>
              <a:spcBef>
                <a:spcPts val="0"/>
              </a:spcBef>
              <a:spcAft>
                <a:spcPts val="0"/>
              </a:spcAft>
              <a:buClrTx/>
              <a:buSzTx/>
              <a:buFontTx/>
              <a:buNone/>
              <a:tabLst/>
              <a:defRPr/>
            </a:pPr>
            <a:r>
              <a:rPr kumimoji="0" lang="en-GB" sz="2117" b="1" i="0" u="none" strike="noStrike" kern="1200" cap="none" spc="0" normalizeH="0" baseline="0" noProof="0" dirty="0">
                <a:ln>
                  <a:noFill/>
                </a:ln>
                <a:solidFill>
                  <a:srgbClr val="FF8200"/>
                </a:solidFill>
                <a:effectLst/>
                <a:uLnTx/>
                <a:uFillTx/>
                <a:latin typeface="Corbel" panose="020B0503020204020204" pitchFamily="34" charset="0"/>
                <a:ea typeface="+mn-ea"/>
                <a:cs typeface="Segoe UI" panose="020B0502040204020203" pitchFamily="34" charset="0"/>
              </a:rPr>
              <a:t>Quotation Marks (“ ”)</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a:p>
            <a:pPr marL="0" marR="0" lvl="0" indent="0" algn="l" defTabSz="871971" rtl="0" eaLnBrk="1" fontAlgn="auto" latinLnBrk="0" hangingPunct="1">
              <a:lnSpc>
                <a:spcPct val="100000"/>
              </a:lnSpc>
              <a:spcBef>
                <a:spcPts val="0"/>
              </a:spcBef>
              <a:spcAft>
                <a:spcPts val="0"/>
              </a:spcAft>
              <a:buClrTx/>
              <a:buSzTx/>
              <a:buFontTx/>
              <a:buNone/>
              <a:tabLst/>
              <a:defRPr/>
            </a:pPr>
            <a:r>
              <a:rPr kumimoji="0" lang="en-GB"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rPr>
              <a:t>Let’s say we are searching for </a:t>
            </a:r>
            <a:r>
              <a:rPr kumimoji="0" lang="en-GB"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rPr>
              <a:t>heart attack:</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GB"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rPr>
              <a:t>Heart attack </a:t>
            </a: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the results will include all documents which have </a:t>
            </a:r>
            <a:r>
              <a:rPr kumimoji="0" lang="en-US" sz="1587"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both </a:t>
            </a: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words occurring them, even if they are far away from each other: the results will be same as for a search phrase of </a:t>
            </a:r>
            <a:r>
              <a:rPr kumimoji="0" lang="en-US" sz="1587"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heart AND attack</a:t>
            </a: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500"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“heart attack”  the results will include all docs which have words heart and attack next to each other in exactly the given order</a:t>
            </a: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500"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“heart </a:t>
            </a:r>
            <a:r>
              <a:rPr kumimoji="0" lang="en-US" sz="1587"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att</a:t>
            </a: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 the results will include all docs which have a phrase starting with ‘heart’ followed by any word beginning with ‘</a:t>
            </a:r>
            <a:r>
              <a:rPr kumimoji="0" lang="en-US" sz="1587"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att</a:t>
            </a: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t>
            </a:r>
            <a:r>
              <a:rPr kumimoji="0" lang="en-US" sz="1587"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i</a:t>
            </a: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e. attack, attribute, attractive, attentive </a:t>
            </a:r>
            <a:r>
              <a:rPr kumimoji="0" lang="en-US" sz="1587"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etc</a:t>
            </a:r>
            <a:endPar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500"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Punctuation is ignored (heart-attack = heart attack)</a:t>
            </a: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500"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Both singular and plural forms, as well as typical variations in spelling (color-</a:t>
            </a:r>
            <a:r>
              <a:rPr kumimoji="0" lang="en-US" sz="1587"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colour</a:t>
            </a:r>
            <a:r>
              <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are included. </a:t>
            </a:r>
            <a:endParaRPr kumimoji="0" lang="en-US" sz="1587"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a:p>
            <a:pPr marL="0" marR="0" lvl="1" indent="0" algn="l" defTabSz="871971" rtl="0" eaLnBrk="1" fontAlgn="auto" latinLnBrk="0" hangingPunct="1">
              <a:lnSpc>
                <a:spcPct val="100000"/>
              </a:lnSpc>
              <a:spcBef>
                <a:spcPts val="0"/>
              </a:spcBef>
              <a:spcAft>
                <a:spcPts val="572"/>
              </a:spcAft>
              <a:buClr>
                <a:srgbClr val="FF9900"/>
              </a:buClr>
              <a:buSzTx/>
              <a:buFontTx/>
              <a:buNone/>
              <a:tabLst/>
              <a:defRPr/>
            </a:pPr>
            <a:endParaRPr kumimoji="0" lang="en-US" sz="1716" b="0" i="0" u="none" strike="noStrike" kern="1200" cap="none" spc="0" normalizeH="0" baseline="0" noProof="0" dirty="0">
              <a:ln>
                <a:noFill/>
              </a:ln>
              <a:solidFill>
                <a:srgbClr val="53565A">
                  <a:lumMod val="90000"/>
                  <a:lumOff val="10000"/>
                </a:srgbClr>
              </a:solidFill>
              <a:effectLst/>
              <a:uLnTx/>
              <a:uFillTx/>
              <a:latin typeface="Corbel" panose="020B0503020204020204" pitchFamily="34" charset="0"/>
              <a:ea typeface="+mn-ea"/>
              <a:cs typeface="Segoe UI" panose="020B0502040204020203" pitchFamily="34" charset="0"/>
            </a:endParaRPr>
          </a:p>
        </p:txBody>
      </p:sp>
    </p:spTree>
    <p:extLst>
      <p:ext uri="{BB962C8B-B14F-4D97-AF65-F5344CB8AC3E}">
        <p14:creationId xmlns:p14="http://schemas.microsoft.com/office/powerpoint/2010/main" val="292859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ECF1-0392-4149-A663-1424B1C3C6FE}"/>
              </a:ext>
            </a:extLst>
          </p:cNvPr>
          <p:cNvSpPr>
            <a:spLocks noGrp="1"/>
          </p:cNvSpPr>
          <p:nvPr>
            <p:ph type="title"/>
          </p:nvPr>
        </p:nvSpPr>
        <p:spPr/>
        <p:txBody>
          <a:bodyPr/>
          <a:lstStyle/>
          <a:p>
            <a:pPr defTabSz="871971">
              <a:defRPr/>
            </a:pPr>
            <a:r>
              <a:rPr lang="en-GB" sz="4400" b="1" kern="0" dirty="0">
                <a:solidFill>
                  <a:sysClr val="windowText" lastClr="000000"/>
                </a:solidFill>
                <a:cs typeface="Segoe UI" panose="020B0502040204020203" pitchFamily="34" charset="0"/>
              </a:rPr>
              <a:t>More Tips </a:t>
            </a:r>
          </a:p>
        </p:txBody>
      </p:sp>
      <p:sp>
        <p:nvSpPr>
          <p:cNvPr id="4" name="Date Placeholder 3">
            <a:extLst>
              <a:ext uri="{FF2B5EF4-FFF2-40B4-BE49-F238E27FC236}">
                <a16:creationId xmlns:a16="http://schemas.microsoft.com/office/drawing/2014/main" id="{5A51DD01-9A47-41D7-8CA2-233F3461A287}"/>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8F6A6D-BF31-45AD-B2B1-9D0D51ED7C71}"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2D0D5A3-802E-4818-AE1B-3EAB9DBDD2E0}"/>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72DD8D0F-F286-4E7C-A85A-CAA80A14A46A}"/>
              </a:ext>
            </a:extLst>
          </p:cNvPr>
          <p:cNvSpPr/>
          <p:nvPr/>
        </p:nvSpPr>
        <p:spPr>
          <a:xfrm>
            <a:off x="638400" y="1421472"/>
            <a:ext cx="10592791" cy="4170946"/>
          </a:xfrm>
          <a:prstGeom prst="roundRect">
            <a:avLst/>
          </a:prstGeom>
          <a:solidFill>
            <a:schemeClr val="bg1">
              <a:lumMod val="95000"/>
              <a:alpha val="79000"/>
            </a:schemeClr>
          </a:solidFill>
          <a:ln w="9525" cap="flat" cmpd="sng" algn="ctr">
            <a:solidFill>
              <a:srgbClr val="FF8200"/>
            </a:solidFill>
            <a:prstDash val="solid"/>
          </a:ln>
          <a:effectLst/>
        </p:spPr>
        <p:txBody>
          <a:bodyPr rtlCol="0" anchor="ctr"/>
          <a:lstStyle/>
          <a:p>
            <a:pPr marL="0" marR="0" lvl="0" indent="0" algn="ctr" defTabSz="899066" rtl="0" eaLnBrk="1" fontAlgn="auto" latinLnBrk="0" hangingPunct="1">
              <a:lnSpc>
                <a:spcPct val="100000"/>
              </a:lnSpc>
              <a:spcBef>
                <a:spcPts val="0"/>
              </a:spcBef>
              <a:spcAft>
                <a:spcPts val="0"/>
              </a:spcAft>
              <a:buClrTx/>
              <a:buSzTx/>
              <a:buFontTx/>
              <a:buNone/>
              <a:tabLst/>
              <a:defRPr/>
            </a:pPr>
            <a:endParaRPr kumimoji="0" lang="en-GB" sz="1770" b="0" i="0" u="none" strike="noStrike" kern="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38C1E86B-4C14-48AB-A3ED-C14036378F10}"/>
              </a:ext>
            </a:extLst>
          </p:cNvPr>
          <p:cNvSpPr/>
          <p:nvPr/>
        </p:nvSpPr>
        <p:spPr>
          <a:xfrm>
            <a:off x="981185" y="1445929"/>
            <a:ext cx="10334042" cy="3748527"/>
          </a:xfrm>
          <a:prstGeom prst="rect">
            <a:avLst/>
          </a:prstGeom>
        </p:spPr>
        <p:txBody>
          <a:bodyPr wrap="square">
            <a:spAutoFit/>
          </a:bodyPr>
          <a:lstStyle/>
          <a:p>
            <a:pPr marL="0" marR="0" lvl="0" indent="0" algn="l" defTabSz="871971" rtl="0" eaLnBrk="1" fontAlgn="auto" latinLnBrk="0" hangingPunct="1">
              <a:lnSpc>
                <a:spcPct val="100000"/>
              </a:lnSpc>
              <a:spcBef>
                <a:spcPts val="0"/>
              </a:spcBef>
              <a:spcAft>
                <a:spcPts val="0"/>
              </a:spcAft>
              <a:buClrTx/>
              <a:buSzTx/>
              <a:buFontTx/>
              <a:buNone/>
              <a:tabLst/>
              <a:defRPr/>
            </a:pPr>
            <a:r>
              <a:rPr kumimoji="0" lang="en-GB" sz="2117" b="1" i="0" u="none" strike="noStrike" kern="1200" cap="none" spc="0" normalizeH="0" baseline="0" noProof="0" dirty="0">
                <a:ln>
                  <a:noFill/>
                </a:ln>
                <a:solidFill>
                  <a:srgbClr val="FF8200"/>
                </a:solidFill>
                <a:effectLst/>
                <a:uLnTx/>
                <a:uFillTx/>
                <a:latin typeface="Corbel" panose="020B0503020204020204" pitchFamily="34" charset="0"/>
                <a:ea typeface="+mn-ea"/>
                <a:cs typeface="Segoe UI" panose="020B0502040204020203" pitchFamily="34" charset="0"/>
              </a:rPr>
              <a:t>Brackets { }</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GB"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rPr>
              <a:t>{Heart attack} </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the results will include all documents in which the exact phase </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heart attack </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is present</a:t>
            </a: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{heart?}  replaces a single character, results will include heart, hearts, hearty etc.</a:t>
            </a: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{h*r*t}  replaces zero or more characters; </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ea</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rt</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a</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r</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ves</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t</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omog</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r</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af</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t</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h</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ype</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r</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valen</a:t>
            </a: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t</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t>
            </a:r>
            <a:r>
              <a:rPr kumimoji="0" lang="en-US" sz="1764"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etc</a:t>
            </a:r>
            <a:endPar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Punctuation is NOT ignored (heart-attack =/= heart attack)</a:t>
            </a: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Both singular and plural forms, as well as typical variations in spelling (color-</a:t>
            </a:r>
            <a:r>
              <a:rPr kumimoji="0" lang="en-US" sz="1764" b="0" i="0" u="none" strike="noStrike" kern="1200" cap="none" spc="0" normalizeH="0" baseline="0" noProof="0" dirty="0" err="1">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colour</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are included. </a:t>
            </a:r>
            <a:endPar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p:txBody>
      </p:sp>
    </p:spTree>
    <p:extLst>
      <p:ext uri="{BB962C8B-B14F-4D97-AF65-F5344CB8AC3E}">
        <p14:creationId xmlns:p14="http://schemas.microsoft.com/office/powerpoint/2010/main" val="39471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ECF1-0392-4149-A663-1424B1C3C6FE}"/>
              </a:ext>
            </a:extLst>
          </p:cNvPr>
          <p:cNvSpPr>
            <a:spLocks noGrp="1"/>
          </p:cNvSpPr>
          <p:nvPr>
            <p:ph type="title"/>
          </p:nvPr>
        </p:nvSpPr>
        <p:spPr/>
        <p:txBody>
          <a:bodyPr/>
          <a:lstStyle/>
          <a:p>
            <a:pPr defTabSz="871971">
              <a:defRPr/>
            </a:pPr>
            <a:r>
              <a:rPr lang="en-GB" sz="4400" b="1" kern="0" dirty="0">
                <a:solidFill>
                  <a:sysClr val="windowText" lastClr="000000"/>
                </a:solidFill>
                <a:cs typeface="Segoe UI" panose="020B0502040204020203" pitchFamily="34" charset="0"/>
              </a:rPr>
              <a:t>More Tips </a:t>
            </a:r>
          </a:p>
        </p:txBody>
      </p:sp>
      <p:sp>
        <p:nvSpPr>
          <p:cNvPr id="4" name="Date Placeholder 3">
            <a:extLst>
              <a:ext uri="{FF2B5EF4-FFF2-40B4-BE49-F238E27FC236}">
                <a16:creationId xmlns:a16="http://schemas.microsoft.com/office/drawing/2014/main" id="{5A51DD01-9A47-41D7-8CA2-233F3461A287}"/>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8F6A6D-BF31-45AD-B2B1-9D0D51ED7C71}"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2D0D5A3-802E-4818-AE1B-3EAB9DBDD2E0}"/>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72DD8D0F-F286-4E7C-A85A-CAA80A14A46A}"/>
              </a:ext>
            </a:extLst>
          </p:cNvPr>
          <p:cNvSpPr/>
          <p:nvPr/>
        </p:nvSpPr>
        <p:spPr>
          <a:xfrm>
            <a:off x="638400" y="1421472"/>
            <a:ext cx="10592791" cy="4170946"/>
          </a:xfrm>
          <a:prstGeom prst="roundRect">
            <a:avLst/>
          </a:prstGeom>
          <a:solidFill>
            <a:schemeClr val="bg1">
              <a:lumMod val="95000"/>
              <a:alpha val="79000"/>
            </a:schemeClr>
          </a:solidFill>
          <a:ln w="9525" cap="flat" cmpd="sng" algn="ctr">
            <a:solidFill>
              <a:srgbClr val="FF8200"/>
            </a:solidFill>
            <a:prstDash val="solid"/>
          </a:ln>
          <a:effectLst/>
        </p:spPr>
        <p:txBody>
          <a:bodyPr rtlCol="0" anchor="ctr"/>
          <a:lstStyle/>
          <a:p>
            <a:pPr marL="0" marR="0" lvl="0" indent="0" algn="ctr" defTabSz="899066" rtl="0" eaLnBrk="1" fontAlgn="auto" latinLnBrk="0" hangingPunct="1">
              <a:lnSpc>
                <a:spcPct val="100000"/>
              </a:lnSpc>
              <a:spcBef>
                <a:spcPts val="0"/>
              </a:spcBef>
              <a:spcAft>
                <a:spcPts val="0"/>
              </a:spcAft>
              <a:buClrTx/>
              <a:buSzTx/>
              <a:buFontTx/>
              <a:buNone/>
              <a:tabLst/>
              <a:defRPr/>
            </a:pPr>
            <a:endParaRPr kumimoji="0" lang="en-GB" sz="1770" b="0" i="0" u="none" strike="noStrike" kern="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38C1E86B-4C14-48AB-A3ED-C14036378F10}"/>
              </a:ext>
            </a:extLst>
          </p:cNvPr>
          <p:cNvSpPr/>
          <p:nvPr/>
        </p:nvSpPr>
        <p:spPr>
          <a:xfrm>
            <a:off x="981185" y="1445929"/>
            <a:ext cx="10334042" cy="3748527"/>
          </a:xfrm>
          <a:prstGeom prst="rect">
            <a:avLst/>
          </a:prstGeom>
        </p:spPr>
        <p:txBody>
          <a:bodyPr wrap="square">
            <a:spAutoFit/>
          </a:bodyPr>
          <a:lstStyle/>
          <a:p>
            <a:pPr marL="0" marR="0" lvl="0" indent="0" algn="l" defTabSz="871971" rtl="0" eaLnBrk="1" fontAlgn="auto" latinLnBrk="0" hangingPunct="1">
              <a:lnSpc>
                <a:spcPct val="100000"/>
              </a:lnSpc>
              <a:spcBef>
                <a:spcPts val="0"/>
              </a:spcBef>
              <a:spcAft>
                <a:spcPts val="0"/>
              </a:spcAft>
              <a:buClrTx/>
              <a:buSzTx/>
              <a:buFontTx/>
              <a:buNone/>
              <a:tabLst/>
              <a:defRPr/>
            </a:pPr>
            <a:r>
              <a:rPr kumimoji="0" lang="en-GB" sz="2117" b="1" i="0" u="none" strike="noStrike" kern="1200" cap="none" spc="0" normalizeH="0" baseline="0" noProof="0" dirty="0">
                <a:ln>
                  <a:noFill/>
                </a:ln>
                <a:solidFill>
                  <a:srgbClr val="FF8200"/>
                </a:solidFill>
                <a:effectLst/>
                <a:uLnTx/>
                <a:uFillTx/>
                <a:latin typeface="Corbel" panose="020B0503020204020204" pitchFamily="34" charset="0"/>
                <a:ea typeface="+mn-ea"/>
                <a:cs typeface="Segoe UI" panose="020B0502040204020203" pitchFamily="34" charset="0"/>
              </a:rPr>
              <a:t>Proximity</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GB"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a:p>
            <a:pPr marL="0" marR="0" lvl="0" indent="0" algn="l" defTabSz="871971" rtl="0" eaLnBrk="1" fontAlgn="auto" latinLnBrk="0" hangingPunct="1">
              <a:lnSpc>
                <a:spcPct val="100000"/>
              </a:lnSpc>
              <a:spcBef>
                <a:spcPts val="0"/>
              </a:spcBef>
              <a:spcAft>
                <a:spcPts val="0"/>
              </a:spcAft>
              <a:buClrTx/>
              <a:buSzTx/>
              <a:buFontTx/>
              <a:buNone/>
              <a:tabLst/>
              <a:defRPr/>
            </a:pPr>
            <a:r>
              <a:rPr kumimoji="0" lang="en-GB"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rPr>
              <a:t>You can determine the proximity of the search terms:</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GB"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rPr>
              <a:t>W/n</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 determines how many words can separate the two entered search terms, it does NOT determine which word is the first one.</a:t>
            </a:r>
          </a:p>
          <a:p>
            <a:pPr marL="599479" marR="0" lvl="2"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1"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Pain W/3 morphine  the results will include all entries where the words ‘pain’ and ‘morphine’ are no more than 3 words apart.</a:t>
            </a:r>
          </a:p>
          <a:p>
            <a:pPr marL="599479" marR="0" lvl="2"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endParaRPr kumimoji="0" lang="en-US" sz="1764" b="0" i="1"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endParaRPr>
          </a:p>
          <a:p>
            <a:pPr marL="163495" marR="0" lvl="1"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1"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PRE / n   </a:t>
            </a: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acts in the same manner as W/n BUT it determines the order of the worlds.</a:t>
            </a:r>
          </a:p>
          <a:p>
            <a:pPr marL="599479" marR="0" lvl="2" indent="-163495" algn="l" defTabSz="871971" rtl="0" eaLnBrk="1" fontAlgn="auto" latinLnBrk="0" hangingPunct="1">
              <a:lnSpc>
                <a:spcPct val="100000"/>
              </a:lnSpc>
              <a:spcBef>
                <a:spcPts val="0"/>
              </a:spcBef>
              <a:spcAft>
                <a:spcPts val="572"/>
              </a:spcAft>
              <a:buClr>
                <a:srgbClr val="FF9900"/>
              </a:buClr>
              <a:buSzTx/>
              <a:buFont typeface="Arial" panose="020B0604020202020204" pitchFamily="34" charset="0"/>
              <a:buChar char="•"/>
              <a:tabLst/>
              <a:defRPr/>
            </a:pPr>
            <a:r>
              <a:rPr kumimoji="0" lang="en-US" sz="1764" b="0" i="1"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sym typeface="Wingdings" panose="05000000000000000000" pitchFamily="2" charset="2"/>
              </a:rPr>
              <a:t>Pain PRE/3 morphine  the results will include all entries where the word ‘pain’ is followed by ‘morphine’ and is no more than 3 words away.</a:t>
            </a:r>
            <a:endParaRPr kumimoji="0" lang="en-US" sz="1764" b="0" i="1" u="none" strike="noStrike" kern="1200" cap="none" spc="0" normalizeH="0" baseline="0" noProof="0" dirty="0">
              <a:ln>
                <a:noFill/>
              </a:ln>
              <a:solidFill>
                <a:srgbClr val="53565A"/>
              </a:solidFill>
              <a:effectLst/>
              <a:uLnTx/>
              <a:uFillTx/>
              <a:latin typeface="Corbel" panose="020B0503020204020204" pitchFamily="34" charset="0"/>
              <a:ea typeface="+mn-ea"/>
              <a:cs typeface="Segoe UI" panose="020B0502040204020203" pitchFamily="34" charset="0"/>
            </a:endParaRPr>
          </a:p>
        </p:txBody>
      </p:sp>
    </p:spTree>
    <p:extLst>
      <p:ext uri="{BB962C8B-B14F-4D97-AF65-F5344CB8AC3E}">
        <p14:creationId xmlns:p14="http://schemas.microsoft.com/office/powerpoint/2010/main" val="13068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5397-9467-4E83-A595-80DC304DABD8}"/>
              </a:ext>
            </a:extLst>
          </p:cNvPr>
          <p:cNvSpPr>
            <a:spLocks noGrp="1"/>
          </p:cNvSpPr>
          <p:nvPr>
            <p:ph type="title"/>
          </p:nvPr>
        </p:nvSpPr>
        <p:spPr/>
        <p:txBody>
          <a:bodyPr/>
          <a:lstStyle/>
          <a:p>
            <a:r>
              <a:rPr lang="en-GB" dirty="0"/>
              <a:t>What is ORCID?</a:t>
            </a:r>
          </a:p>
        </p:txBody>
      </p:sp>
      <p:sp>
        <p:nvSpPr>
          <p:cNvPr id="4" name="Date Placeholder 3">
            <a:extLst>
              <a:ext uri="{FF2B5EF4-FFF2-40B4-BE49-F238E27FC236}">
                <a16:creationId xmlns:a16="http://schemas.microsoft.com/office/drawing/2014/main" id="{0FDE6144-4226-45F4-A462-CC558AC813F2}"/>
              </a:ext>
            </a:extLst>
          </p:cNvPr>
          <p:cNvSpPr>
            <a:spLocks noGrp="1"/>
          </p:cNvSpPr>
          <p:nvPr>
            <p:ph type="dt" sz="half" idx="14"/>
          </p:nvPr>
        </p:nvSpPr>
        <p:spPr/>
        <p:txBody>
          <a:bodyPr/>
          <a:lstStyle/>
          <a:p>
            <a:fld id="{CB0E879B-4407-4811-BF91-AA2BF2CF50AA}" type="datetime1">
              <a:rPr lang="de-DE" smtClean="0"/>
              <a:t>24.09.2019</a:t>
            </a:fld>
            <a:endParaRPr lang="de-DE" dirty="0"/>
          </a:p>
        </p:txBody>
      </p:sp>
      <p:pic>
        <p:nvPicPr>
          <p:cNvPr id="6" name="Picture 5">
            <a:extLst>
              <a:ext uri="{FF2B5EF4-FFF2-40B4-BE49-F238E27FC236}">
                <a16:creationId xmlns:a16="http://schemas.microsoft.com/office/drawing/2014/main" id="{A348E009-0521-4C4B-9092-182BFC0854FC}"/>
              </a:ext>
            </a:extLst>
          </p:cNvPr>
          <p:cNvPicPr>
            <a:picLocks noChangeAspect="1"/>
          </p:cNvPicPr>
          <p:nvPr/>
        </p:nvPicPr>
        <p:blipFill>
          <a:blip r:embed="rId2"/>
          <a:stretch>
            <a:fillRect/>
          </a:stretch>
        </p:blipFill>
        <p:spPr>
          <a:xfrm>
            <a:off x="9011479" y="103855"/>
            <a:ext cx="2799632" cy="1086916"/>
          </a:xfrm>
          <a:prstGeom prst="rect">
            <a:avLst/>
          </a:prstGeom>
        </p:spPr>
      </p:pic>
      <p:sp>
        <p:nvSpPr>
          <p:cNvPr id="59" name="Rectangle: Rounded Corners 58">
            <a:extLst>
              <a:ext uri="{FF2B5EF4-FFF2-40B4-BE49-F238E27FC236}">
                <a16:creationId xmlns:a16="http://schemas.microsoft.com/office/drawing/2014/main" id="{C9C6EE36-CB73-4339-A4F9-A29029EE3199}"/>
              </a:ext>
            </a:extLst>
          </p:cNvPr>
          <p:cNvSpPr/>
          <p:nvPr/>
        </p:nvSpPr>
        <p:spPr>
          <a:xfrm>
            <a:off x="284090" y="3137669"/>
            <a:ext cx="11490568" cy="2977420"/>
          </a:xfrm>
          <a:prstGeom prst="roundRect">
            <a:avLst/>
          </a:prstGeom>
          <a:noFill/>
          <a:ln w="9525" cap="flat" cmpd="sng" algn="ctr">
            <a:solidFill>
              <a:srgbClr val="FF82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j-lt"/>
              <a:ea typeface="+mn-ea"/>
              <a:cs typeface="+mn-cs"/>
            </a:endParaRPr>
          </a:p>
        </p:txBody>
      </p:sp>
      <p:sp>
        <p:nvSpPr>
          <p:cNvPr id="60" name="TextBox 59">
            <a:extLst>
              <a:ext uri="{FF2B5EF4-FFF2-40B4-BE49-F238E27FC236}">
                <a16:creationId xmlns:a16="http://schemas.microsoft.com/office/drawing/2014/main" id="{476C8F18-2B73-4491-AF11-BACB4AADD9B8}"/>
              </a:ext>
            </a:extLst>
          </p:cNvPr>
          <p:cNvSpPr txBox="1"/>
          <p:nvPr/>
        </p:nvSpPr>
        <p:spPr>
          <a:xfrm>
            <a:off x="558743" y="1317685"/>
            <a:ext cx="10696174" cy="830997"/>
          </a:xfrm>
          <a:prstGeom prst="rect">
            <a:avLst/>
          </a:prstGeom>
          <a:noFill/>
        </p:spPr>
        <p:txBody>
          <a:bodyPr wrap="square" rtlCol="0">
            <a:spAutoFit/>
          </a:bodyPr>
          <a:lstStyle/>
          <a:p>
            <a:pPr algn="ctr"/>
            <a:r>
              <a:rPr lang="en-US" sz="1600" dirty="0">
                <a:solidFill>
                  <a:srgbClr val="53565A"/>
                </a:solidFill>
                <a:latin typeface="+mj-lt"/>
                <a:cs typeface="Segoe UI" panose="020B0502040204020203" pitchFamily="34" charset="0"/>
              </a:rPr>
              <a:t>Many researchers have names that too closely resemble each other. In order to prevent name ambiguity, we strongly recommend researchers to have ORCID, since Scopus Author profile and ORCID complement each other. </a:t>
            </a:r>
          </a:p>
          <a:p>
            <a:pPr algn="ctr"/>
            <a:endParaRPr lang="en-GB" sz="1600" dirty="0">
              <a:solidFill>
                <a:srgbClr val="53565A"/>
              </a:solidFill>
              <a:latin typeface="+mj-lt"/>
              <a:cs typeface="Segoe UI" panose="020B0502040204020203" pitchFamily="34" charset="0"/>
            </a:endParaRPr>
          </a:p>
        </p:txBody>
      </p:sp>
      <p:sp>
        <p:nvSpPr>
          <p:cNvPr id="61" name="object 2">
            <a:extLst>
              <a:ext uri="{FF2B5EF4-FFF2-40B4-BE49-F238E27FC236}">
                <a16:creationId xmlns:a16="http://schemas.microsoft.com/office/drawing/2014/main" id="{93F89CE5-524E-4DFE-A830-906DF5FEF559}"/>
              </a:ext>
            </a:extLst>
          </p:cNvPr>
          <p:cNvSpPr/>
          <p:nvPr/>
        </p:nvSpPr>
        <p:spPr>
          <a:xfrm>
            <a:off x="867303" y="2061316"/>
            <a:ext cx="720235" cy="1021008"/>
          </a:xfrm>
          <a:prstGeom prst="rect">
            <a:avLst/>
          </a:prstGeom>
          <a:blipFill>
            <a:blip r:embed="rId3"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3565A"/>
              </a:solidFill>
              <a:effectLst/>
              <a:uLnTx/>
              <a:uFillTx/>
              <a:latin typeface="+mj-lt"/>
            </a:endParaRPr>
          </a:p>
        </p:txBody>
      </p:sp>
      <p:sp>
        <p:nvSpPr>
          <p:cNvPr id="62" name="object 3">
            <a:extLst>
              <a:ext uri="{FF2B5EF4-FFF2-40B4-BE49-F238E27FC236}">
                <a16:creationId xmlns:a16="http://schemas.microsoft.com/office/drawing/2014/main" id="{9F190B1C-5878-4E95-86C2-D53342BCF6D0}"/>
              </a:ext>
            </a:extLst>
          </p:cNvPr>
          <p:cNvSpPr/>
          <p:nvPr/>
        </p:nvSpPr>
        <p:spPr>
          <a:xfrm>
            <a:off x="816992" y="2010757"/>
            <a:ext cx="714071" cy="1015079"/>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3565A"/>
              </a:solidFill>
              <a:effectLst/>
              <a:uLnTx/>
              <a:uFillTx/>
              <a:latin typeface="+mj-lt"/>
            </a:endParaRPr>
          </a:p>
        </p:txBody>
      </p:sp>
      <p:sp>
        <p:nvSpPr>
          <p:cNvPr id="63" name="object 4">
            <a:extLst>
              <a:ext uri="{FF2B5EF4-FFF2-40B4-BE49-F238E27FC236}">
                <a16:creationId xmlns:a16="http://schemas.microsoft.com/office/drawing/2014/main" id="{79D55B34-0E79-455A-8A34-F5F7AB1A2C99}"/>
              </a:ext>
            </a:extLst>
          </p:cNvPr>
          <p:cNvSpPr/>
          <p:nvPr/>
        </p:nvSpPr>
        <p:spPr>
          <a:xfrm>
            <a:off x="3908167" y="2276968"/>
            <a:ext cx="1453895" cy="612648"/>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3565A"/>
              </a:solidFill>
              <a:effectLst/>
              <a:uLnTx/>
              <a:uFillTx/>
              <a:latin typeface="+mj-lt"/>
            </a:endParaRPr>
          </a:p>
        </p:txBody>
      </p:sp>
      <p:sp>
        <p:nvSpPr>
          <p:cNvPr id="64" name="object 5">
            <a:extLst>
              <a:ext uri="{FF2B5EF4-FFF2-40B4-BE49-F238E27FC236}">
                <a16:creationId xmlns:a16="http://schemas.microsoft.com/office/drawing/2014/main" id="{7401F3A5-EBBA-45D6-9F55-FC74311A11D9}"/>
              </a:ext>
            </a:extLst>
          </p:cNvPr>
          <p:cNvSpPr/>
          <p:nvPr/>
        </p:nvSpPr>
        <p:spPr>
          <a:xfrm>
            <a:off x="4009933" y="2319739"/>
            <a:ext cx="1447800" cy="607695"/>
          </a:xfrm>
          <a:custGeom>
            <a:avLst/>
            <a:gdLst/>
            <a:ahLst/>
            <a:cxnLst/>
            <a:rect l="l" t="t" r="r" b="b"/>
            <a:pathLst>
              <a:path w="1447800" h="607694">
                <a:moveTo>
                  <a:pt x="1144289" y="0"/>
                </a:moveTo>
                <a:lnTo>
                  <a:pt x="1144289" y="151759"/>
                </a:lnTo>
                <a:lnTo>
                  <a:pt x="0" y="151759"/>
                </a:lnTo>
                <a:lnTo>
                  <a:pt x="0" y="455432"/>
                </a:lnTo>
                <a:lnTo>
                  <a:pt x="1144289" y="455432"/>
                </a:lnTo>
                <a:lnTo>
                  <a:pt x="1144289" y="607192"/>
                </a:lnTo>
                <a:lnTo>
                  <a:pt x="1447809" y="303672"/>
                </a:lnTo>
                <a:lnTo>
                  <a:pt x="1144289" y="0"/>
                </a:lnTo>
                <a:close/>
              </a:path>
            </a:pathLst>
          </a:custGeom>
          <a:solidFill>
            <a:srgbClr val="9D938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3565A"/>
              </a:solidFill>
              <a:effectLst/>
              <a:uLnTx/>
              <a:uFillTx/>
              <a:latin typeface="+mj-lt"/>
            </a:endParaRPr>
          </a:p>
        </p:txBody>
      </p:sp>
      <p:sp>
        <p:nvSpPr>
          <p:cNvPr id="65" name="object 6">
            <a:extLst>
              <a:ext uri="{FF2B5EF4-FFF2-40B4-BE49-F238E27FC236}">
                <a16:creationId xmlns:a16="http://schemas.microsoft.com/office/drawing/2014/main" id="{384AFFEC-67B4-4766-8F0A-85FBAA88EE5F}"/>
              </a:ext>
            </a:extLst>
          </p:cNvPr>
          <p:cNvSpPr/>
          <p:nvPr/>
        </p:nvSpPr>
        <p:spPr>
          <a:xfrm>
            <a:off x="5687402" y="2059030"/>
            <a:ext cx="667313" cy="1024694"/>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3565A"/>
              </a:solidFill>
              <a:effectLst/>
              <a:uLnTx/>
              <a:uFillTx/>
              <a:latin typeface="+mj-lt"/>
            </a:endParaRPr>
          </a:p>
        </p:txBody>
      </p:sp>
      <p:sp>
        <p:nvSpPr>
          <p:cNvPr id="66" name="object 7">
            <a:extLst>
              <a:ext uri="{FF2B5EF4-FFF2-40B4-BE49-F238E27FC236}">
                <a16:creationId xmlns:a16="http://schemas.microsoft.com/office/drawing/2014/main" id="{26ADA9A4-0F71-4C6A-8649-C58B3F10D2CE}"/>
              </a:ext>
            </a:extLst>
          </p:cNvPr>
          <p:cNvSpPr/>
          <p:nvPr/>
        </p:nvSpPr>
        <p:spPr>
          <a:xfrm>
            <a:off x="5636533" y="2010757"/>
            <a:ext cx="658250" cy="1015079"/>
          </a:xfrm>
          <a:prstGeom prst="rect">
            <a:avLst/>
          </a:prstGeom>
          <a:blipFill>
            <a:blip r:embed="rId4"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3565A"/>
              </a:solidFill>
              <a:effectLst/>
              <a:uLnTx/>
              <a:uFillTx/>
              <a:latin typeface="+mj-lt"/>
            </a:endParaRPr>
          </a:p>
        </p:txBody>
      </p:sp>
      <p:sp>
        <p:nvSpPr>
          <p:cNvPr id="67" name="object 8">
            <a:extLst>
              <a:ext uri="{FF2B5EF4-FFF2-40B4-BE49-F238E27FC236}">
                <a16:creationId xmlns:a16="http://schemas.microsoft.com/office/drawing/2014/main" id="{E76F922D-B6E9-478B-B83D-9EB2D49A9D72}"/>
              </a:ext>
            </a:extLst>
          </p:cNvPr>
          <p:cNvSpPr txBox="1"/>
          <p:nvPr/>
        </p:nvSpPr>
        <p:spPr>
          <a:xfrm>
            <a:off x="6505886" y="2376647"/>
            <a:ext cx="2492375" cy="546688"/>
          </a:xfrm>
          <a:prstGeom prst="rect">
            <a:avLst/>
          </a:prstGeom>
        </p:spPr>
        <p:txBody>
          <a:bodyPr vert="horz" wrap="square" lIns="0" tIns="0" rIns="0" bIns="0" rtlCol="0">
            <a:spAutoFit/>
          </a:bodyPr>
          <a:lstStyle/>
          <a:p>
            <a:pPr marL="565785" marR="5080" indent="-553720">
              <a:lnSpc>
                <a:spcPct val="101699"/>
              </a:lnSpc>
            </a:pPr>
            <a:r>
              <a:rPr spc="20" dirty="0">
                <a:solidFill>
                  <a:srgbClr val="53565A"/>
                </a:solidFill>
                <a:latin typeface="+mj-lt"/>
                <a:cs typeface="Segoe UI" panose="020B0502040204020203" pitchFamily="34" charset="0"/>
              </a:rPr>
              <a:t>D</a:t>
            </a:r>
            <a:r>
              <a:rPr spc="-135" dirty="0">
                <a:solidFill>
                  <a:srgbClr val="53565A"/>
                </a:solidFill>
                <a:latin typeface="+mj-lt"/>
                <a:cs typeface="Segoe UI" panose="020B0502040204020203" pitchFamily="34" charset="0"/>
              </a:rPr>
              <a:t>r</a:t>
            </a:r>
            <a:r>
              <a:rPr spc="5" dirty="0">
                <a:solidFill>
                  <a:srgbClr val="53565A"/>
                </a:solidFill>
                <a:latin typeface="+mj-lt"/>
                <a:cs typeface="Segoe UI" panose="020B0502040204020203" pitchFamily="34" charset="0"/>
              </a:rPr>
              <a:t>.</a:t>
            </a:r>
            <a:r>
              <a:rPr spc="95" dirty="0">
                <a:solidFill>
                  <a:srgbClr val="53565A"/>
                </a:solidFill>
                <a:latin typeface="+mj-lt"/>
                <a:cs typeface="Segoe UI" panose="020B0502040204020203" pitchFamily="34" charset="0"/>
              </a:rPr>
              <a:t> </a:t>
            </a:r>
            <a:r>
              <a:rPr dirty="0">
                <a:solidFill>
                  <a:srgbClr val="53565A"/>
                </a:solidFill>
                <a:latin typeface="+mj-lt"/>
                <a:cs typeface="Segoe UI" panose="020B0502040204020203" pitchFamily="34" charset="0"/>
              </a:rPr>
              <a:t>Jame</a:t>
            </a:r>
            <a:r>
              <a:rPr spc="10" dirty="0">
                <a:solidFill>
                  <a:srgbClr val="53565A"/>
                </a:solidFill>
                <a:latin typeface="+mj-lt"/>
                <a:cs typeface="Segoe UI" panose="020B0502040204020203" pitchFamily="34" charset="0"/>
              </a:rPr>
              <a:t>s</a:t>
            </a:r>
            <a:r>
              <a:rPr spc="195" dirty="0">
                <a:solidFill>
                  <a:srgbClr val="53565A"/>
                </a:solidFill>
                <a:latin typeface="+mj-lt"/>
                <a:cs typeface="Segoe UI" panose="020B0502040204020203" pitchFamily="34" charset="0"/>
              </a:rPr>
              <a:t> </a:t>
            </a:r>
            <a:r>
              <a:rPr spc="15" dirty="0">
                <a:solidFill>
                  <a:srgbClr val="53565A"/>
                </a:solidFill>
                <a:latin typeface="+mj-lt"/>
                <a:cs typeface="Segoe UI" panose="020B0502040204020203" pitchFamily="34" charset="0"/>
              </a:rPr>
              <a:t>S</a:t>
            </a:r>
            <a:r>
              <a:rPr spc="10" dirty="0">
                <a:solidFill>
                  <a:srgbClr val="53565A"/>
                </a:solidFill>
                <a:latin typeface="+mj-lt"/>
                <a:cs typeface="Segoe UI" panose="020B0502040204020203" pitchFamily="34" charset="0"/>
              </a:rPr>
              <a:t>mith</a:t>
            </a:r>
            <a:r>
              <a:rPr spc="5" dirty="0">
                <a:solidFill>
                  <a:srgbClr val="53565A"/>
                </a:solidFill>
                <a:latin typeface="+mj-lt"/>
                <a:cs typeface="Segoe UI" panose="020B0502040204020203" pitchFamily="34" charset="0"/>
              </a:rPr>
              <a:t> </a:t>
            </a:r>
            <a:endParaRPr lang="en-GB" spc="5" dirty="0">
              <a:solidFill>
                <a:srgbClr val="53565A"/>
              </a:solidFill>
              <a:latin typeface="+mj-lt"/>
              <a:cs typeface="Segoe UI" panose="020B0502040204020203" pitchFamily="34" charset="0"/>
            </a:endParaRPr>
          </a:p>
          <a:p>
            <a:pPr marL="565785" marR="5080" indent="-553720">
              <a:lnSpc>
                <a:spcPct val="101699"/>
              </a:lnSpc>
            </a:pPr>
            <a:r>
              <a:rPr spc="-5" dirty="0">
                <a:solidFill>
                  <a:srgbClr val="53565A"/>
                </a:solidFill>
                <a:latin typeface="+mj-lt"/>
                <a:cs typeface="Segoe UI" panose="020B0502040204020203" pitchFamily="34" charset="0"/>
              </a:rPr>
              <a:t>46533489</a:t>
            </a:r>
            <a:endParaRPr dirty="0">
              <a:solidFill>
                <a:srgbClr val="53565A"/>
              </a:solidFill>
              <a:latin typeface="+mj-lt"/>
              <a:cs typeface="Segoe UI" panose="020B0502040204020203" pitchFamily="34" charset="0"/>
            </a:endParaRPr>
          </a:p>
        </p:txBody>
      </p:sp>
      <p:sp>
        <p:nvSpPr>
          <p:cNvPr id="68" name="object 9">
            <a:extLst>
              <a:ext uri="{FF2B5EF4-FFF2-40B4-BE49-F238E27FC236}">
                <a16:creationId xmlns:a16="http://schemas.microsoft.com/office/drawing/2014/main" id="{5171652F-9E80-435F-B024-0FF10F24C16B}"/>
              </a:ext>
            </a:extLst>
          </p:cNvPr>
          <p:cNvSpPr txBox="1"/>
          <p:nvPr/>
        </p:nvSpPr>
        <p:spPr>
          <a:xfrm>
            <a:off x="956218" y="3710938"/>
            <a:ext cx="4176543" cy="1938992"/>
          </a:xfrm>
          <a:prstGeom prst="rect">
            <a:avLst/>
          </a:prstGeom>
        </p:spPr>
        <p:txBody>
          <a:bodyPr vert="horz" wrap="square" lIns="0" tIns="0" rIns="0" bIns="0" rtlCol="0">
            <a:spAutoFit/>
          </a:bodyPr>
          <a:lstStyle/>
          <a:p>
            <a:pPr marL="12700" algn="just"/>
            <a:r>
              <a:rPr b="1" i="1" dirty="0">
                <a:solidFill>
                  <a:srgbClr val="53565A"/>
                </a:solidFill>
                <a:latin typeface="+mj-lt"/>
                <a:cs typeface="Segoe UI" panose="020B0502040204020203" pitchFamily="34" charset="0"/>
              </a:rPr>
              <a:t>ORC</a:t>
            </a:r>
            <a:r>
              <a:rPr b="1" i="1" spc="-40" dirty="0">
                <a:solidFill>
                  <a:srgbClr val="53565A"/>
                </a:solidFill>
                <a:latin typeface="+mj-lt"/>
                <a:cs typeface="Segoe UI" panose="020B0502040204020203" pitchFamily="34" charset="0"/>
              </a:rPr>
              <a:t>I</a:t>
            </a:r>
            <a:r>
              <a:rPr b="1" i="1" dirty="0">
                <a:solidFill>
                  <a:srgbClr val="53565A"/>
                </a:solidFill>
                <a:latin typeface="+mj-lt"/>
                <a:cs typeface="Segoe UI" panose="020B0502040204020203" pitchFamily="34" charset="0"/>
              </a:rPr>
              <a:t>D</a:t>
            </a:r>
            <a:r>
              <a:rPr b="1" i="1" spc="80" dirty="0">
                <a:solidFill>
                  <a:srgbClr val="53565A"/>
                </a:solidFill>
                <a:latin typeface="+mj-lt"/>
                <a:cs typeface="Segoe UI" panose="020B0502040204020203" pitchFamily="34" charset="0"/>
              </a:rPr>
              <a:t> </a:t>
            </a:r>
            <a:r>
              <a:rPr b="1" i="1" spc="-25" dirty="0">
                <a:solidFill>
                  <a:srgbClr val="53565A"/>
                </a:solidFill>
                <a:latin typeface="+mj-lt"/>
                <a:cs typeface="Segoe UI" panose="020B0502040204020203" pitchFamily="34" charset="0"/>
              </a:rPr>
              <a:t>M</a:t>
            </a:r>
            <a:r>
              <a:rPr b="1" i="1" spc="-5" dirty="0">
                <a:solidFill>
                  <a:srgbClr val="53565A"/>
                </a:solidFill>
                <a:latin typeface="+mj-lt"/>
                <a:cs typeface="Segoe UI" panose="020B0502040204020203" pitchFamily="34" charset="0"/>
              </a:rPr>
              <a:t>is</a:t>
            </a:r>
            <a:r>
              <a:rPr b="1" i="1" spc="5" dirty="0">
                <a:solidFill>
                  <a:srgbClr val="53565A"/>
                </a:solidFill>
                <a:latin typeface="+mj-lt"/>
                <a:cs typeface="Segoe UI" panose="020B0502040204020203" pitchFamily="34" charset="0"/>
              </a:rPr>
              <a:t>s</a:t>
            </a:r>
            <a:r>
              <a:rPr b="1" i="1" spc="-5" dirty="0">
                <a:solidFill>
                  <a:srgbClr val="53565A"/>
                </a:solidFill>
                <a:latin typeface="+mj-lt"/>
                <a:cs typeface="Segoe UI" panose="020B0502040204020203" pitchFamily="34" charset="0"/>
              </a:rPr>
              <a:t>i</a:t>
            </a:r>
            <a:r>
              <a:rPr b="1" i="1" dirty="0">
                <a:solidFill>
                  <a:srgbClr val="53565A"/>
                </a:solidFill>
                <a:latin typeface="+mj-lt"/>
                <a:cs typeface="Segoe UI" panose="020B0502040204020203" pitchFamily="34" charset="0"/>
              </a:rPr>
              <a:t>o</a:t>
            </a:r>
            <a:r>
              <a:rPr b="1" i="1" spc="-35" dirty="0">
                <a:solidFill>
                  <a:srgbClr val="53565A"/>
                </a:solidFill>
                <a:latin typeface="+mj-lt"/>
                <a:cs typeface="Segoe UI" panose="020B0502040204020203" pitchFamily="34" charset="0"/>
              </a:rPr>
              <a:t>n</a:t>
            </a:r>
            <a:r>
              <a:rPr b="1" i="1" dirty="0">
                <a:solidFill>
                  <a:srgbClr val="53565A"/>
                </a:solidFill>
                <a:latin typeface="+mj-lt"/>
                <a:cs typeface="Segoe UI" panose="020B0502040204020203" pitchFamily="34" charset="0"/>
              </a:rPr>
              <a:t>:</a:t>
            </a:r>
            <a:endParaRPr lang="en-GB" b="1" i="1" dirty="0">
              <a:solidFill>
                <a:srgbClr val="53565A"/>
              </a:solidFill>
              <a:latin typeface="+mj-lt"/>
              <a:cs typeface="Segoe UI" panose="020B0502040204020203" pitchFamily="34" charset="0"/>
            </a:endParaRPr>
          </a:p>
          <a:p>
            <a:pPr marL="12700" algn="just"/>
            <a:endParaRPr i="1" dirty="0">
              <a:solidFill>
                <a:srgbClr val="53565A"/>
              </a:solidFill>
              <a:latin typeface="+mj-lt"/>
              <a:cs typeface="Segoe UI" panose="020B0502040204020203" pitchFamily="34" charset="0"/>
            </a:endParaRPr>
          </a:p>
          <a:p>
            <a:pPr marL="12700" marR="5080" algn="just"/>
            <a:r>
              <a:rPr i="1" dirty="0">
                <a:solidFill>
                  <a:srgbClr val="53565A"/>
                </a:solidFill>
                <a:latin typeface="+mj-lt"/>
                <a:cs typeface="Segoe UI" panose="020B0502040204020203" pitchFamily="34" charset="0"/>
              </a:rPr>
              <a:t>OR</a:t>
            </a:r>
            <a:r>
              <a:rPr i="1" spc="-10" dirty="0">
                <a:solidFill>
                  <a:srgbClr val="53565A"/>
                </a:solidFill>
                <a:latin typeface="+mj-lt"/>
                <a:cs typeface="Segoe UI" panose="020B0502040204020203" pitchFamily="34" charset="0"/>
              </a:rPr>
              <a:t>C</a:t>
            </a:r>
            <a:r>
              <a:rPr i="1" dirty="0">
                <a:solidFill>
                  <a:srgbClr val="53565A"/>
                </a:solidFill>
                <a:latin typeface="+mj-lt"/>
                <a:cs typeface="Segoe UI" panose="020B0502040204020203" pitchFamily="34" charset="0"/>
              </a:rPr>
              <a:t>ID</a:t>
            </a:r>
            <a:r>
              <a:rPr i="1" spc="50" dirty="0">
                <a:solidFill>
                  <a:srgbClr val="53565A"/>
                </a:solidFill>
                <a:latin typeface="+mj-lt"/>
                <a:cs typeface="Segoe UI" panose="020B0502040204020203" pitchFamily="34" charset="0"/>
              </a:rPr>
              <a:t> </a:t>
            </a:r>
            <a:r>
              <a:rPr i="1" spc="5" dirty="0">
                <a:solidFill>
                  <a:srgbClr val="53565A"/>
                </a:solidFill>
                <a:latin typeface="+mj-lt"/>
                <a:cs typeface="Segoe UI" panose="020B0502040204020203" pitchFamily="34" charset="0"/>
              </a:rPr>
              <a:t>a</a:t>
            </a:r>
            <a:r>
              <a:rPr i="1" spc="30" dirty="0">
                <a:solidFill>
                  <a:srgbClr val="53565A"/>
                </a:solidFill>
                <a:latin typeface="+mj-lt"/>
                <a:cs typeface="Segoe UI" panose="020B0502040204020203" pitchFamily="34" charset="0"/>
              </a:rPr>
              <a:t>i</a:t>
            </a:r>
            <a:r>
              <a:rPr i="1" spc="-65" dirty="0">
                <a:solidFill>
                  <a:srgbClr val="53565A"/>
                </a:solidFill>
                <a:latin typeface="+mj-lt"/>
                <a:cs typeface="Segoe UI" panose="020B0502040204020203" pitchFamily="34" charset="0"/>
              </a:rPr>
              <a:t>m</a:t>
            </a:r>
            <a:r>
              <a:rPr i="1" dirty="0">
                <a:solidFill>
                  <a:srgbClr val="53565A"/>
                </a:solidFill>
                <a:latin typeface="+mj-lt"/>
                <a:cs typeface="Segoe UI" panose="020B0502040204020203" pitchFamily="34" charset="0"/>
              </a:rPr>
              <a:t>s</a:t>
            </a:r>
            <a:r>
              <a:rPr i="1" spc="50"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to</a:t>
            </a:r>
            <a:r>
              <a:rPr i="1" spc="55"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s</a:t>
            </a:r>
            <a:r>
              <a:rPr i="1" spc="5" dirty="0">
                <a:solidFill>
                  <a:srgbClr val="53565A"/>
                </a:solidFill>
                <a:latin typeface="+mj-lt"/>
                <a:cs typeface="Segoe UI" panose="020B0502040204020203" pitchFamily="34" charset="0"/>
              </a:rPr>
              <a:t>o</a:t>
            </a:r>
            <a:r>
              <a:rPr i="1" spc="30" dirty="0">
                <a:solidFill>
                  <a:srgbClr val="53565A"/>
                </a:solidFill>
                <a:latin typeface="+mj-lt"/>
                <a:cs typeface="Segoe UI" panose="020B0502040204020203" pitchFamily="34" charset="0"/>
              </a:rPr>
              <a:t>l</a:t>
            </a:r>
            <a:r>
              <a:rPr i="1" dirty="0">
                <a:solidFill>
                  <a:srgbClr val="53565A"/>
                </a:solidFill>
                <a:latin typeface="+mj-lt"/>
                <a:cs typeface="Segoe UI" panose="020B0502040204020203" pitchFamily="34" charset="0"/>
              </a:rPr>
              <a:t>ve</a:t>
            </a:r>
            <a:r>
              <a:rPr i="1" spc="20"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t</a:t>
            </a:r>
            <a:r>
              <a:rPr i="1" spc="5" dirty="0">
                <a:solidFill>
                  <a:srgbClr val="53565A"/>
                </a:solidFill>
                <a:latin typeface="+mj-lt"/>
                <a:cs typeface="Segoe UI" panose="020B0502040204020203" pitchFamily="34" charset="0"/>
              </a:rPr>
              <a:t>h</a:t>
            </a:r>
            <a:r>
              <a:rPr i="1" dirty="0">
                <a:solidFill>
                  <a:srgbClr val="53565A"/>
                </a:solidFill>
                <a:latin typeface="+mj-lt"/>
                <a:cs typeface="Segoe UI" panose="020B0502040204020203" pitchFamily="34" charset="0"/>
              </a:rPr>
              <a:t>e</a:t>
            </a:r>
            <a:r>
              <a:rPr i="1" spc="20"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na</a:t>
            </a:r>
            <a:r>
              <a:rPr i="1" spc="-65" dirty="0">
                <a:solidFill>
                  <a:srgbClr val="53565A"/>
                </a:solidFill>
                <a:latin typeface="+mj-lt"/>
                <a:cs typeface="Segoe UI" panose="020B0502040204020203" pitchFamily="34" charset="0"/>
              </a:rPr>
              <a:t>m</a:t>
            </a:r>
            <a:r>
              <a:rPr i="1" dirty="0">
                <a:solidFill>
                  <a:srgbClr val="53565A"/>
                </a:solidFill>
                <a:latin typeface="+mj-lt"/>
                <a:cs typeface="Segoe UI" panose="020B0502040204020203" pitchFamily="34" charset="0"/>
              </a:rPr>
              <a:t>e </a:t>
            </a:r>
            <a:r>
              <a:rPr i="1" spc="5" dirty="0">
                <a:solidFill>
                  <a:srgbClr val="53565A"/>
                </a:solidFill>
                <a:latin typeface="+mj-lt"/>
                <a:cs typeface="Segoe UI" panose="020B0502040204020203" pitchFamily="34" charset="0"/>
              </a:rPr>
              <a:t>a</a:t>
            </a:r>
            <a:r>
              <a:rPr i="1" spc="-60" dirty="0">
                <a:solidFill>
                  <a:srgbClr val="53565A"/>
                </a:solidFill>
                <a:latin typeface="+mj-lt"/>
                <a:cs typeface="Segoe UI" panose="020B0502040204020203" pitchFamily="34" charset="0"/>
              </a:rPr>
              <a:t>m</a:t>
            </a:r>
            <a:r>
              <a:rPr i="1" spc="5" dirty="0">
                <a:solidFill>
                  <a:srgbClr val="53565A"/>
                </a:solidFill>
                <a:latin typeface="+mj-lt"/>
                <a:cs typeface="Segoe UI" panose="020B0502040204020203" pitchFamily="34" charset="0"/>
              </a:rPr>
              <a:t>b</a:t>
            </a:r>
            <a:r>
              <a:rPr i="1" spc="30" dirty="0">
                <a:solidFill>
                  <a:srgbClr val="53565A"/>
                </a:solidFill>
                <a:latin typeface="+mj-lt"/>
                <a:cs typeface="Segoe UI" panose="020B0502040204020203" pitchFamily="34" charset="0"/>
              </a:rPr>
              <a:t>i</a:t>
            </a:r>
            <a:r>
              <a:rPr i="1" spc="5" dirty="0">
                <a:solidFill>
                  <a:srgbClr val="53565A"/>
                </a:solidFill>
                <a:latin typeface="+mj-lt"/>
                <a:cs typeface="Segoe UI" panose="020B0502040204020203" pitchFamily="34" charset="0"/>
              </a:rPr>
              <a:t>gu</a:t>
            </a:r>
            <a:r>
              <a:rPr i="1" spc="30" dirty="0">
                <a:solidFill>
                  <a:srgbClr val="53565A"/>
                </a:solidFill>
                <a:latin typeface="+mj-lt"/>
                <a:cs typeface="Segoe UI" panose="020B0502040204020203" pitchFamily="34" charset="0"/>
              </a:rPr>
              <a:t>i</a:t>
            </a:r>
            <a:r>
              <a:rPr i="1" spc="-10" dirty="0">
                <a:solidFill>
                  <a:srgbClr val="53565A"/>
                </a:solidFill>
                <a:latin typeface="+mj-lt"/>
                <a:cs typeface="Segoe UI" panose="020B0502040204020203" pitchFamily="34" charset="0"/>
              </a:rPr>
              <a:t>ty</a:t>
            </a:r>
            <a:r>
              <a:rPr i="1" spc="20" dirty="0">
                <a:solidFill>
                  <a:srgbClr val="53565A"/>
                </a:solidFill>
                <a:latin typeface="+mj-lt"/>
                <a:cs typeface="Segoe UI" panose="020B0502040204020203" pitchFamily="34" charset="0"/>
              </a:rPr>
              <a:t> </a:t>
            </a:r>
            <a:r>
              <a:rPr i="1" spc="5" dirty="0">
                <a:solidFill>
                  <a:srgbClr val="53565A"/>
                </a:solidFill>
                <a:latin typeface="+mj-lt"/>
                <a:cs typeface="Segoe UI" panose="020B0502040204020203" pitchFamily="34" charset="0"/>
              </a:rPr>
              <a:t>p</a:t>
            </a:r>
            <a:r>
              <a:rPr i="1" spc="10" dirty="0">
                <a:solidFill>
                  <a:srgbClr val="53565A"/>
                </a:solidFill>
                <a:latin typeface="+mj-lt"/>
                <a:cs typeface="Segoe UI" panose="020B0502040204020203" pitchFamily="34" charset="0"/>
              </a:rPr>
              <a:t>r</a:t>
            </a:r>
            <a:r>
              <a:rPr i="1" spc="5" dirty="0">
                <a:solidFill>
                  <a:srgbClr val="53565A"/>
                </a:solidFill>
                <a:latin typeface="+mj-lt"/>
                <a:cs typeface="Segoe UI" panose="020B0502040204020203" pitchFamily="34" charset="0"/>
              </a:rPr>
              <a:t>ob</a:t>
            </a:r>
            <a:r>
              <a:rPr i="1" spc="30" dirty="0">
                <a:solidFill>
                  <a:srgbClr val="53565A"/>
                </a:solidFill>
                <a:latin typeface="+mj-lt"/>
                <a:cs typeface="Segoe UI" panose="020B0502040204020203" pitchFamily="34" charset="0"/>
              </a:rPr>
              <a:t>l</a:t>
            </a:r>
            <a:r>
              <a:rPr i="1" spc="5" dirty="0">
                <a:solidFill>
                  <a:srgbClr val="53565A"/>
                </a:solidFill>
                <a:latin typeface="+mj-lt"/>
                <a:cs typeface="Segoe UI" panose="020B0502040204020203" pitchFamily="34" charset="0"/>
              </a:rPr>
              <a:t>e</a:t>
            </a:r>
            <a:r>
              <a:rPr i="1" dirty="0">
                <a:solidFill>
                  <a:srgbClr val="53565A"/>
                </a:solidFill>
                <a:latin typeface="+mj-lt"/>
                <a:cs typeface="Segoe UI" panose="020B0502040204020203" pitchFamily="34" charset="0"/>
              </a:rPr>
              <a:t>m</a:t>
            </a:r>
            <a:r>
              <a:rPr i="1" spc="-45" dirty="0">
                <a:solidFill>
                  <a:srgbClr val="53565A"/>
                </a:solidFill>
                <a:latin typeface="+mj-lt"/>
                <a:cs typeface="Segoe UI" panose="020B0502040204020203" pitchFamily="34" charset="0"/>
              </a:rPr>
              <a:t> </a:t>
            </a:r>
            <a:r>
              <a:rPr i="1" spc="30" dirty="0">
                <a:solidFill>
                  <a:srgbClr val="53565A"/>
                </a:solidFill>
                <a:latin typeface="+mj-lt"/>
                <a:cs typeface="Segoe UI" panose="020B0502040204020203" pitchFamily="34" charset="0"/>
              </a:rPr>
              <a:t>i</a:t>
            </a:r>
            <a:r>
              <a:rPr i="1" dirty="0">
                <a:solidFill>
                  <a:srgbClr val="53565A"/>
                </a:solidFill>
                <a:latin typeface="+mj-lt"/>
                <a:cs typeface="Segoe UI" panose="020B0502040204020203" pitchFamily="34" charset="0"/>
              </a:rPr>
              <a:t>n</a:t>
            </a:r>
            <a:r>
              <a:rPr i="1" spc="20" dirty="0">
                <a:solidFill>
                  <a:srgbClr val="53565A"/>
                </a:solidFill>
                <a:latin typeface="+mj-lt"/>
                <a:cs typeface="Segoe UI" panose="020B0502040204020203" pitchFamily="34" charset="0"/>
              </a:rPr>
              <a:t> </a:t>
            </a:r>
            <a:r>
              <a:rPr i="1" spc="10" dirty="0">
                <a:solidFill>
                  <a:srgbClr val="53565A"/>
                </a:solidFill>
                <a:latin typeface="+mj-lt"/>
                <a:cs typeface="Segoe UI" panose="020B0502040204020203" pitchFamily="34" charset="0"/>
              </a:rPr>
              <a:t>r</a:t>
            </a:r>
            <a:r>
              <a:rPr i="1" spc="5" dirty="0">
                <a:solidFill>
                  <a:srgbClr val="53565A"/>
                </a:solidFill>
                <a:latin typeface="+mj-lt"/>
                <a:cs typeface="Segoe UI" panose="020B0502040204020203" pitchFamily="34" charset="0"/>
              </a:rPr>
              <a:t>e</a:t>
            </a:r>
            <a:r>
              <a:rPr i="1" dirty="0">
                <a:solidFill>
                  <a:srgbClr val="53565A"/>
                </a:solidFill>
                <a:latin typeface="+mj-lt"/>
                <a:cs typeface="Segoe UI" panose="020B0502040204020203" pitchFamily="34" charset="0"/>
              </a:rPr>
              <a:t>s</a:t>
            </a:r>
            <a:r>
              <a:rPr i="1" spc="5" dirty="0">
                <a:solidFill>
                  <a:srgbClr val="53565A"/>
                </a:solidFill>
                <a:latin typeface="+mj-lt"/>
                <a:cs typeface="Segoe UI" panose="020B0502040204020203" pitchFamily="34" charset="0"/>
              </a:rPr>
              <a:t>ea</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ch </a:t>
            </a:r>
            <a:r>
              <a:rPr i="1" spc="5" dirty="0">
                <a:solidFill>
                  <a:srgbClr val="53565A"/>
                </a:solidFill>
                <a:latin typeface="+mj-lt"/>
                <a:cs typeface="Segoe UI" panose="020B0502040204020203" pitchFamily="34" charset="0"/>
              </a:rPr>
              <a:t>an</a:t>
            </a:r>
            <a:r>
              <a:rPr i="1" dirty="0">
                <a:solidFill>
                  <a:srgbClr val="53565A"/>
                </a:solidFill>
                <a:latin typeface="+mj-lt"/>
                <a:cs typeface="Segoe UI" panose="020B0502040204020203" pitchFamily="34" charset="0"/>
              </a:rPr>
              <a:t>d</a:t>
            </a:r>
            <a:r>
              <a:rPr i="1" spc="20"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sc</a:t>
            </a:r>
            <a:r>
              <a:rPr i="1" spc="5" dirty="0">
                <a:solidFill>
                  <a:srgbClr val="53565A"/>
                </a:solidFill>
                <a:latin typeface="+mj-lt"/>
                <a:cs typeface="Segoe UI" panose="020B0502040204020203" pitchFamily="34" charset="0"/>
              </a:rPr>
              <a:t>ho</a:t>
            </a:r>
            <a:r>
              <a:rPr i="1" spc="30" dirty="0">
                <a:solidFill>
                  <a:srgbClr val="53565A"/>
                </a:solidFill>
                <a:latin typeface="+mj-lt"/>
                <a:cs typeface="Segoe UI" panose="020B0502040204020203" pitchFamily="34" charset="0"/>
              </a:rPr>
              <a:t>l</a:t>
            </a:r>
            <a:r>
              <a:rPr i="1" spc="5" dirty="0">
                <a:solidFill>
                  <a:srgbClr val="53565A"/>
                </a:solidFill>
                <a:latin typeface="+mj-lt"/>
                <a:cs typeface="Segoe UI" panose="020B0502040204020203" pitchFamily="34" charset="0"/>
              </a:rPr>
              <a:t>a</a:t>
            </a:r>
            <a:r>
              <a:rPr i="1" spc="10" dirty="0">
                <a:solidFill>
                  <a:srgbClr val="53565A"/>
                </a:solidFill>
                <a:latin typeface="+mj-lt"/>
                <a:cs typeface="Segoe UI" panose="020B0502040204020203" pitchFamily="34" charset="0"/>
              </a:rPr>
              <a:t>r</a:t>
            </a:r>
            <a:r>
              <a:rPr i="1" spc="30" dirty="0">
                <a:solidFill>
                  <a:srgbClr val="53565A"/>
                </a:solidFill>
                <a:latin typeface="+mj-lt"/>
                <a:cs typeface="Segoe UI" panose="020B0502040204020203" pitchFamily="34" charset="0"/>
              </a:rPr>
              <a:t>l</a:t>
            </a:r>
            <a:r>
              <a:rPr i="1" dirty="0">
                <a:solidFill>
                  <a:srgbClr val="53565A"/>
                </a:solidFill>
                <a:latin typeface="+mj-lt"/>
                <a:cs typeface="Segoe UI" panose="020B0502040204020203" pitchFamily="34" charset="0"/>
              </a:rPr>
              <a:t>y</a:t>
            </a:r>
            <a:r>
              <a:rPr i="1" spc="-55"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c</a:t>
            </a:r>
            <a:r>
              <a:rPr i="1" spc="5" dirty="0">
                <a:solidFill>
                  <a:srgbClr val="53565A"/>
                </a:solidFill>
                <a:latin typeface="+mj-lt"/>
                <a:cs typeface="Segoe UI" panose="020B0502040204020203" pitchFamily="34" charset="0"/>
              </a:rPr>
              <a:t>o</a:t>
            </a:r>
            <a:r>
              <a:rPr i="1" spc="-60" dirty="0">
                <a:solidFill>
                  <a:srgbClr val="53565A"/>
                </a:solidFill>
                <a:latin typeface="+mj-lt"/>
                <a:cs typeface="Segoe UI" panose="020B0502040204020203" pitchFamily="34" charset="0"/>
              </a:rPr>
              <a:t>mm</a:t>
            </a:r>
            <a:r>
              <a:rPr i="1" spc="5" dirty="0">
                <a:solidFill>
                  <a:srgbClr val="53565A"/>
                </a:solidFill>
                <a:latin typeface="+mj-lt"/>
                <a:cs typeface="Segoe UI" panose="020B0502040204020203" pitchFamily="34" charset="0"/>
              </a:rPr>
              <a:t>un</a:t>
            </a:r>
            <a:r>
              <a:rPr i="1" spc="30" dirty="0">
                <a:solidFill>
                  <a:srgbClr val="53565A"/>
                </a:solidFill>
                <a:latin typeface="+mj-lt"/>
                <a:cs typeface="Segoe UI" panose="020B0502040204020203" pitchFamily="34" charset="0"/>
              </a:rPr>
              <a:t>i</a:t>
            </a:r>
            <a:r>
              <a:rPr i="1" dirty="0">
                <a:solidFill>
                  <a:srgbClr val="53565A"/>
                </a:solidFill>
                <a:latin typeface="+mj-lt"/>
                <a:cs typeface="Segoe UI" panose="020B0502040204020203" pitchFamily="34" charset="0"/>
              </a:rPr>
              <a:t>c</a:t>
            </a:r>
            <a:r>
              <a:rPr i="1" spc="5" dirty="0">
                <a:solidFill>
                  <a:srgbClr val="53565A"/>
                </a:solidFill>
                <a:latin typeface="+mj-lt"/>
                <a:cs typeface="Segoe UI" panose="020B0502040204020203" pitchFamily="34" charset="0"/>
              </a:rPr>
              <a:t>a</a:t>
            </a:r>
            <a:r>
              <a:rPr i="1" dirty="0">
                <a:solidFill>
                  <a:srgbClr val="53565A"/>
                </a:solidFill>
                <a:latin typeface="+mj-lt"/>
                <a:cs typeface="Segoe UI" panose="020B0502040204020203" pitchFamily="34" charset="0"/>
              </a:rPr>
              <a:t>t</a:t>
            </a:r>
            <a:r>
              <a:rPr i="1" spc="30" dirty="0">
                <a:solidFill>
                  <a:srgbClr val="53565A"/>
                </a:solidFill>
                <a:latin typeface="+mj-lt"/>
                <a:cs typeface="Segoe UI" panose="020B0502040204020203" pitchFamily="34" charset="0"/>
              </a:rPr>
              <a:t>i</a:t>
            </a:r>
            <a:r>
              <a:rPr i="1" spc="5" dirty="0">
                <a:solidFill>
                  <a:srgbClr val="53565A"/>
                </a:solidFill>
                <a:latin typeface="+mj-lt"/>
                <a:cs typeface="Segoe UI" panose="020B0502040204020203" pitchFamily="34" charset="0"/>
              </a:rPr>
              <a:t>on</a:t>
            </a:r>
            <a:r>
              <a:rPr i="1" dirty="0">
                <a:solidFill>
                  <a:srgbClr val="53565A"/>
                </a:solidFill>
                <a:latin typeface="+mj-lt"/>
                <a:cs typeface="Segoe UI" panose="020B0502040204020203" pitchFamily="34" charset="0"/>
              </a:rPr>
              <a:t>s</a:t>
            </a:r>
            <a:r>
              <a:rPr i="1" spc="50" dirty="0">
                <a:solidFill>
                  <a:srgbClr val="53565A"/>
                </a:solidFill>
                <a:latin typeface="+mj-lt"/>
                <a:cs typeface="Segoe UI" panose="020B0502040204020203" pitchFamily="34" charset="0"/>
              </a:rPr>
              <a:t> </a:t>
            </a:r>
            <a:r>
              <a:rPr i="1" spc="5" dirty="0">
                <a:solidFill>
                  <a:srgbClr val="53565A"/>
                </a:solidFill>
                <a:latin typeface="+mj-lt"/>
                <a:cs typeface="Segoe UI" panose="020B0502040204020203" pitchFamily="34" charset="0"/>
              </a:rPr>
              <a:t>b</a:t>
            </a:r>
            <a:r>
              <a:rPr i="1" dirty="0">
                <a:solidFill>
                  <a:srgbClr val="53565A"/>
                </a:solidFill>
                <a:latin typeface="+mj-lt"/>
                <a:cs typeface="Segoe UI" panose="020B0502040204020203" pitchFamily="34" charset="0"/>
              </a:rPr>
              <a:t>y c</a:t>
            </a:r>
            <a:r>
              <a:rPr i="1" spc="5"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eat</a:t>
            </a:r>
            <a:r>
              <a:rPr i="1" spc="30" dirty="0">
                <a:solidFill>
                  <a:srgbClr val="53565A"/>
                </a:solidFill>
                <a:latin typeface="+mj-lt"/>
                <a:cs typeface="Segoe UI" panose="020B0502040204020203" pitchFamily="34" charset="0"/>
              </a:rPr>
              <a:t>i</a:t>
            </a:r>
            <a:r>
              <a:rPr i="1" dirty="0">
                <a:solidFill>
                  <a:srgbClr val="53565A"/>
                </a:solidFill>
                <a:latin typeface="+mj-lt"/>
                <a:cs typeface="Segoe UI" panose="020B0502040204020203" pitchFamily="34" charset="0"/>
              </a:rPr>
              <a:t>ng</a:t>
            </a:r>
            <a:r>
              <a:rPr i="1" spc="-15"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a</a:t>
            </a:r>
            <a:r>
              <a:rPr i="1" spc="20"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ce</a:t>
            </a:r>
            <a:r>
              <a:rPr i="1" spc="5" dirty="0">
                <a:solidFill>
                  <a:srgbClr val="53565A"/>
                </a:solidFill>
                <a:latin typeface="+mj-lt"/>
                <a:cs typeface="Segoe UI" panose="020B0502040204020203" pitchFamily="34" charset="0"/>
              </a:rPr>
              <a:t>n</a:t>
            </a:r>
            <a:r>
              <a:rPr i="1" dirty="0">
                <a:solidFill>
                  <a:srgbClr val="53565A"/>
                </a:solidFill>
                <a:latin typeface="+mj-lt"/>
                <a:cs typeface="Segoe UI" panose="020B0502040204020203" pitchFamily="34" charset="0"/>
              </a:rPr>
              <a:t>t</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al</a:t>
            </a:r>
            <a:r>
              <a:rPr i="1" spc="10" dirty="0">
                <a:solidFill>
                  <a:srgbClr val="53565A"/>
                </a:solidFill>
                <a:latin typeface="+mj-lt"/>
                <a:cs typeface="Segoe UI" panose="020B0502040204020203" pitchFamily="34" charset="0"/>
              </a:rPr>
              <a:t> r</a:t>
            </a:r>
            <a:r>
              <a:rPr i="1" dirty="0">
                <a:solidFill>
                  <a:srgbClr val="53565A"/>
                </a:solidFill>
                <a:latin typeface="+mj-lt"/>
                <a:cs typeface="Segoe UI" panose="020B0502040204020203" pitchFamily="34" charset="0"/>
              </a:rPr>
              <a:t>eg</a:t>
            </a:r>
            <a:r>
              <a:rPr i="1" spc="30" dirty="0">
                <a:solidFill>
                  <a:srgbClr val="53565A"/>
                </a:solidFill>
                <a:latin typeface="+mj-lt"/>
                <a:cs typeface="Segoe UI" panose="020B0502040204020203" pitchFamily="34" charset="0"/>
              </a:rPr>
              <a:t>i</a:t>
            </a:r>
            <a:r>
              <a:rPr i="1" dirty="0">
                <a:solidFill>
                  <a:srgbClr val="53565A"/>
                </a:solidFill>
                <a:latin typeface="+mj-lt"/>
                <a:cs typeface="Segoe UI" panose="020B0502040204020203" pitchFamily="34" charset="0"/>
              </a:rPr>
              <a:t>st</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y</a:t>
            </a:r>
            <a:r>
              <a:rPr i="1" spc="-20" dirty="0">
                <a:solidFill>
                  <a:srgbClr val="53565A"/>
                </a:solidFill>
                <a:latin typeface="+mj-lt"/>
                <a:cs typeface="Segoe UI" panose="020B0502040204020203" pitchFamily="34" charset="0"/>
              </a:rPr>
              <a:t> </a:t>
            </a:r>
            <a:r>
              <a:rPr i="1" dirty="0">
                <a:solidFill>
                  <a:srgbClr val="53565A"/>
                </a:solidFill>
                <a:latin typeface="+mj-lt"/>
                <a:cs typeface="Segoe UI" panose="020B0502040204020203" pitchFamily="34" charset="0"/>
              </a:rPr>
              <a:t>of </a:t>
            </a:r>
            <a:r>
              <a:rPr i="1" spc="5" dirty="0">
                <a:solidFill>
                  <a:srgbClr val="53565A"/>
                </a:solidFill>
                <a:latin typeface="+mj-lt"/>
                <a:cs typeface="Segoe UI" panose="020B0502040204020203" pitchFamily="34" charset="0"/>
              </a:rPr>
              <a:t>un</a:t>
            </a:r>
            <a:r>
              <a:rPr i="1" spc="30" dirty="0">
                <a:solidFill>
                  <a:srgbClr val="53565A"/>
                </a:solidFill>
                <a:latin typeface="+mj-lt"/>
                <a:cs typeface="Segoe UI" panose="020B0502040204020203" pitchFamily="34" charset="0"/>
              </a:rPr>
              <a:t>i</a:t>
            </a:r>
            <a:r>
              <a:rPr i="1" spc="5" dirty="0">
                <a:solidFill>
                  <a:srgbClr val="53565A"/>
                </a:solidFill>
                <a:latin typeface="+mj-lt"/>
                <a:cs typeface="Segoe UI" panose="020B0502040204020203" pitchFamily="34" charset="0"/>
              </a:rPr>
              <a:t>qu</a:t>
            </a:r>
            <a:r>
              <a:rPr i="1" dirty="0">
                <a:solidFill>
                  <a:srgbClr val="53565A"/>
                </a:solidFill>
                <a:latin typeface="+mj-lt"/>
                <a:cs typeface="Segoe UI" panose="020B0502040204020203" pitchFamily="34" charset="0"/>
              </a:rPr>
              <a:t>e</a:t>
            </a:r>
            <a:r>
              <a:rPr i="1" spc="-15" dirty="0">
                <a:solidFill>
                  <a:srgbClr val="53565A"/>
                </a:solidFill>
                <a:latin typeface="+mj-lt"/>
                <a:cs typeface="Segoe UI" panose="020B0502040204020203" pitchFamily="34" charset="0"/>
              </a:rPr>
              <a:t> </a:t>
            </a:r>
            <a:r>
              <a:rPr i="1" spc="30" dirty="0">
                <a:solidFill>
                  <a:srgbClr val="53565A"/>
                </a:solidFill>
                <a:latin typeface="+mj-lt"/>
                <a:cs typeface="Segoe UI" panose="020B0502040204020203" pitchFamily="34" charset="0"/>
              </a:rPr>
              <a:t>i</a:t>
            </a:r>
            <a:r>
              <a:rPr i="1" spc="5" dirty="0">
                <a:solidFill>
                  <a:srgbClr val="53565A"/>
                </a:solidFill>
                <a:latin typeface="+mj-lt"/>
                <a:cs typeface="Segoe UI" panose="020B0502040204020203" pitchFamily="34" charset="0"/>
              </a:rPr>
              <a:t>den</a:t>
            </a:r>
            <a:r>
              <a:rPr i="1" dirty="0">
                <a:solidFill>
                  <a:srgbClr val="53565A"/>
                </a:solidFill>
                <a:latin typeface="+mj-lt"/>
                <a:cs typeface="Segoe UI" panose="020B0502040204020203" pitchFamily="34" charset="0"/>
              </a:rPr>
              <a:t>t</a:t>
            </a:r>
            <a:r>
              <a:rPr i="1" spc="30" dirty="0">
                <a:solidFill>
                  <a:srgbClr val="53565A"/>
                </a:solidFill>
                <a:latin typeface="+mj-lt"/>
                <a:cs typeface="Segoe UI" panose="020B0502040204020203" pitchFamily="34" charset="0"/>
              </a:rPr>
              <a:t>i</a:t>
            </a:r>
            <a:r>
              <a:rPr i="1" dirty="0">
                <a:solidFill>
                  <a:srgbClr val="53565A"/>
                </a:solidFill>
                <a:latin typeface="+mj-lt"/>
                <a:cs typeface="Segoe UI" panose="020B0502040204020203" pitchFamily="34" charset="0"/>
              </a:rPr>
              <a:t>fie</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s</a:t>
            </a:r>
            <a:r>
              <a:rPr i="1" spc="-55" dirty="0">
                <a:solidFill>
                  <a:srgbClr val="53565A"/>
                </a:solidFill>
                <a:latin typeface="+mj-lt"/>
                <a:cs typeface="Segoe UI" panose="020B0502040204020203" pitchFamily="34" charset="0"/>
              </a:rPr>
              <a:t> </a:t>
            </a:r>
            <a:r>
              <a:rPr i="1" spc="-5" dirty="0">
                <a:solidFill>
                  <a:srgbClr val="53565A"/>
                </a:solidFill>
                <a:latin typeface="+mj-lt"/>
                <a:cs typeface="Segoe UI" panose="020B0502040204020203" pitchFamily="34" charset="0"/>
              </a:rPr>
              <a:t>fo</a:t>
            </a:r>
            <a:r>
              <a:rPr i="1" dirty="0">
                <a:solidFill>
                  <a:srgbClr val="53565A"/>
                </a:solidFill>
                <a:latin typeface="+mj-lt"/>
                <a:cs typeface="Segoe UI" panose="020B0502040204020203" pitchFamily="34" charset="0"/>
              </a:rPr>
              <a:t>r</a:t>
            </a:r>
            <a:r>
              <a:rPr i="1" spc="25" dirty="0">
                <a:solidFill>
                  <a:srgbClr val="53565A"/>
                </a:solidFill>
                <a:latin typeface="+mj-lt"/>
                <a:cs typeface="Segoe UI" panose="020B0502040204020203" pitchFamily="34" charset="0"/>
              </a:rPr>
              <a:t> </a:t>
            </a:r>
            <a:r>
              <a:rPr i="1" spc="30" dirty="0">
                <a:solidFill>
                  <a:srgbClr val="53565A"/>
                </a:solidFill>
                <a:latin typeface="+mj-lt"/>
                <a:cs typeface="Segoe UI" panose="020B0502040204020203" pitchFamily="34" charset="0"/>
              </a:rPr>
              <a:t>i</a:t>
            </a:r>
            <a:r>
              <a:rPr i="1" spc="5" dirty="0">
                <a:solidFill>
                  <a:srgbClr val="53565A"/>
                </a:solidFill>
                <a:latin typeface="+mj-lt"/>
                <a:cs typeface="Segoe UI" panose="020B0502040204020203" pitchFamily="34" charset="0"/>
              </a:rPr>
              <a:t>nd</a:t>
            </a:r>
            <a:r>
              <a:rPr i="1" spc="30" dirty="0">
                <a:solidFill>
                  <a:srgbClr val="53565A"/>
                </a:solidFill>
                <a:latin typeface="+mj-lt"/>
                <a:cs typeface="Segoe UI" panose="020B0502040204020203" pitchFamily="34" charset="0"/>
              </a:rPr>
              <a:t>i</a:t>
            </a:r>
            <a:r>
              <a:rPr i="1" dirty="0">
                <a:solidFill>
                  <a:srgbClr val="53565A"/>
                </a:solidFill>
                <a:latin typeface="+mj-lt"/>
                <a:cs typeface="Segoe UI" panose="020B0502040204020203" pitchFamily="34" charset="0"/>
              </a:rPr>
              <a:t>v</a:t>
            </a:r>
            <a:r>
              <a:rPr i="1" spc="30" dirty="0">
                <a:solidFill>
                  <a:srgbClr val="53565A"/>
                </a:solidFill>
                <a:latin typeface="+mj-lt"/>
                <a:cs typeface="Segoe UI" panose="020B0502040204020203" pitchFamily="34" charset="0"/>
              </a:rPr>
              <a:t>i</a:t>
            </a:r>
            <a:r>
              <a:rPr i="1" spc="5" dirty="0">
                <a:solidFill>
                  <a:srgbClr val="53565A"/>
                </a:solidFill>
                <a:latin typeface="+mj-lt"/>
                <a:cs typeface="Segoe UI" panose="020B0502040204020203" pitchFamily="34" charset="0"/>
              </a:rPr>
              <a:t>d</a:t>
            </a:r>
            <a:r>
              <a:rPr i="1" spc="-30" dirty="0">
                <a:solidFill>
                  <a:srgbClr val="53565A"/>
                </a:solidFill>
                <a:latin typeface="+mj-lt"/>
                <a:cs typeface="Segoe UI" panose="020B0502040204020203" pitchFamily="34" charset="0"/>
              </a:rPr>
              <a:t>u</a:t>
            </a:r>
            <a:r>
              <a:rPr i="1" spc="5" dirty="0">
                <a:solidFill>
                  <a:srgbClr val="53565A"/>
                </a:solidFill>
                <a:latin typeface="+mj-lt"/>
                <a:cs typeface="Segoe UI" panose="020B0502040204020203" pitchFamily="34" charset="0"/>
              </a:rPr>
              <a:t>a</a:t>
            </a:r>
            <a:r>
              <a:rPr i="1" dirty="0">
                <a:solidFill>
                  <a:srgbClr val="53565A"/>
                </a:solidFill>
                <a:latin typeface="+mj-lt"/>
                <a:cs typeface="Segoe UI" panose="020B0502040204020203" pitchFamily="34" charset="0"/>
              </a:rPr>
              <a:t>l </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ese</a:t>
            </a:r>
            <a:r>
              <a:rPr i="1" spc="5" dirty="0">
                <a:solidFill>
                  <a:srgbClr val="53565A"/>
                </a:solidFill>
                <a:latin typeface="+mj-lt"/>
                <a:cs typeface="Segoe UI" panose="020B0502040204020203" pitchFamily="34" charset="0"/>
              </a:rPr>
              <a:t>a</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ch</a:t>
            </a:r>
            <a:r>
              <a:rPr i="1" spc="5" dirty="0">
                <a:solidFill>
                  <a:srgbClr val="53565A"/>
                </a:solidFill>
                <a:latin typeface="+mj-lt"/>
                <a:cs typeface="Segoe UI" panose="020B0502040204020203" pitchFamily="34" charset="0"/>
              </a:rPr>
              <a:t>e</a:t>
            </a:r>
            <a:r>
              <a:rPr i="1" spc="10" dirty="0">
                <a:solidFill>
                  <a:srgbClr val="53565A"/>
                </a:solidFill>
                <a:latin typeface="+mj-lt"/>
                <a:cs typeface="Segoe UI" panose="020B0502040204020203" pitchFamily="34" charset="0"/>
              </a:rPr>
              <a:t>r</a:t>
            </a:r>
            <a:r>
              <a:rPr i="1" dirty="0">
                <a:solidFill>
                  <a:srgbClr val="53565A"/>
                </a:solidFill>
                <a:latin typeface="+mj-lt"/>
                <a:cs typeface="Segoe UI" panose="020B0502040204020203" pitchFamily="34" charset="0"/>
              </a:rPr>
              <a:t>s</a:t>
            </a:r>
          </a:p>
        </p:txBody>
      </p:sp>
      <p:sp>
        <p:nvSpPr>
          <p:cNvPr id="69" name="object 12">
            <a:extLst>
              <a:ext uri="{FF2B5EF4-FFF2-40B4-BE49-F238E27FC236}">
                <a16:creationId xmlns:a16="http://schemas.microsoft.com/office/drawing/2014/main" id="{EA6C55FD-ABE4-41F2-BF79-F1B5F1F132C3}"/>
              </a:ext>
            </a:extLst>
          </p:cNvPr>
          <p:cNvSpPr/>
          <p:nvPr/>
        </p:nvSpPr>
        <p:spPr>
          <a:xfrm>
            <a:off x="6294783" y="3293959"/>
            <a:ext cx="4960134" cy="2772950"/>
          </a:xfrm>
          <a:prstGeom prst="rect">
            <a:avLst/>
          </a:prstGeom>
          <a:blipFill>
            <a:blip r:embed="rId7"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53565A"/>
              </a:solidFill>
              <a:effectLst/>
              <a:uLnTx/>
              <a:uFillTx/>
              <a:latin typeface="+mj-lt"/>
            </a:endParaRPr>
          </a:p>
        </p:txBody>
      </p:sp>
      <p:sp>
        <p:nvSpPr>
          <p:cNvPr id="70" name="object 14">
            <a:extLst>
              <a:ext uri="{FF2B5EF4-FFF2-40B4-BE49-F238E27FC236}">
                <a16:creationId xmlns:a16="http://schemas.microsoft.com/office/drawing/2014/main" id="{8EC5A02B-8808-48BE-9D0D-C7069F639DC5}"/>
              </a:ext>
            </a:extLst>
          </p:cNvPr>
          <p:cNvSpPr txBox="1"/>
          <p:nvPr/>
        </p:nvSpPr>
        <p:spPr>
          <a:xfrm>
            <a:off x="1798938" y="2203117"/>
            <a:ext cx="2491105" cy="843821"/>
          </a:xfrm>
          <a:prstGeom prst="rect">
            <a:avLst/>
          </a:prstGeom>
        </p:spPr>
        <p:txBody>
          <a:bodyPr vert="horz" wrap="square" lIns="0" tIns="0" rIns="0" bIns="0" rtlCol="0">
            <a:spAutoFit/>
          </a:bodyPr>
          <a:lstStyle/>
          <a:p>
            <a:pPr marL="12700"/>
            <a:r>
              <a:rPr spc="10" dirty="0">
                <a:solidFill>
                  <a:srgbClr val="53565A"/>
                </a:solidFill>
                <a:latin typeface="+mj-lt"/>
                <a:cs typeface="Segoe UI" panose="020B0502040204020203" pitchFamily="34" charset="0"/>
              </a:rPr>
              <a:t>D</a:t>
            </a:r>
            <a:r>
              <a:rPr spc="-130" dirty="0">
                <a:solidFill>
                  <a:srgbClr val="53565A"/>
                </a:solidFill>
                <a:latin typeface="+mj-lt"/>
                <a:cs typeface="Segoe UI" panose="020B0502040204020203" pitchFamily="34" charset="0"/>
              </a:rPr>
              <a:t>r</a:t>
            </a:r>
            <a:r>
              <a:rPr spc="5" dirty="0">
                <a:solidFill>
                  <a:srgbClr val="53565A"/>
                </a:solidFill>
                <a:latin typeface="+mj-lt"/>
                <a:cs typeface="Segoe UI" panose="020B0502040204020203" pitchFamily="34" charset="0"/>
              </a:rPr>
              <a:t>.</a:t>
            </a:r>
            <a:r>
              <a:rPr spc="95" dirty="0">
                <a:solidFill>
                  <a:srgbClr val="53565A"/>
                </a:solidFill>
                <a:latin typeface="+mj-lt"/>
                <a:cs typeface="Segoe UI" panose="020B0502040204020203" pitchFamily="34" charset="0"/>
              </a:rPr>
              <a:t> </a:t>
            </a:r>
            <a:r>
              <a:rPr spc="15" dirty="0">
                <a:solidFill>
                  <a:srgbClr val="53565A"/>
                </a:solidFill>
                <a:latin typeface="+mj-lt"/>
                <a:cs typeface="Segoe UI" panose="020B0502040204020203" pitchFamily="34" charset="0"/>
              </a:rPr>
              <a:t>S</a:t>
            </a:r>
            <a:r>
              <a:rPr dirty="0">
                <a:solidFill>
                  <a:srgbClr val="53565A"/>
                </a:solidFill>
                <a:latin typeface="+mj-lt"/>
                <a:cs typeface="Segoe UI" panose="020B0502040204020203" pitchFamily="34" charset="0"/>
              </a:rPr>
              <a:t>m</a:t>
            </a:r>
            <a:r>
              <a:rPr spc="10" dirty="0">
                <a:solidFill>
                  <a:srgbClr val="53565A"/>
                </a:solidFill>
                <a:latin typeface="+mj-lt"/>
                <a:cs typeface="Segoe UI" panose="020B0502040204020203" pitchFamily="34" charset="0"/>
              </a:rPr>
              <a:t>ith</a:t>
            </a:r>
            <a:endParaRPr dirty="0">
              <a:solidFill>
                <a:srgbClr val="53565A"/>
              </a:solidFill>
              <a:latin typeface="+mj-lt"/>
              <a:cs typeface="Segoe UI" panose="020B0502040204020203" pitchFamily="34" charset="0"/>
            </a:endParaRPr>
          </a:p>
          <a:p>
            <a:pPr marL="12700">
              <a:spcBef>
                <a:spcPts val="45"/>
              </a:spcBef>
            </a:pPr>
            <a:r>
              <a:rPr spc="10" dirty="0">
                <a:solidFill>
                  <a:srgbClr val="53565A"/>
                </a:solidFill>
                <a:latin typeface="+mj-lt"/>
                <a:cs typeface="Segoe UI" panose="020B0502040204020203" pitchFamily="34" charset="0"/>
              </a:rPr>
              <a:t>D</a:t>
            </a:r>
            <a:r>
              <a:rPr spc="-130" dirty="0">
                <a:solidFill>
                  <a:srgbClr val="53565A"/>
                </a:solidFill>
                <a:latin typeface="+mj-lt"/>
                <a:cs typeface="Segoe UI" panose="020B0502040204020203" pitchFamily="34" charset="0"/>
              </a:rPr>
              <a:t>r</a:t>
            </a:r>
            <a:r>
              <a:rPr spc="5" dirty="0">
                <a:solidFill>
                  <a:srgbClr val="53565A"/>
                </a:solidFill>
                <a:latin typeface="+mj-lt"/>
                <a:cs typeface="Segoe UI" panose="020B0502040204020203" pitchFamily="34" charset="0"/>
              </a:rPr>
              <a:t>.</a:t>
            </a:r>
            <a:r>
              <a:rPr spc="95" dirty="0">
                <a:solidFill>
                  <a:srgbClr val="53565A"/>
                </a:solidFill>
                <a:latin typeface="+mj-lt"/>
                <a:cs typeface="Segoe UI" panose="020B0502040204020203" pitchFamily="34" charset="0"/>
              </a:rPr>
              <a:t> </a:t>
            </a:r>
            <a:r>
              <a:rPr spc="-5" dirty="0">
                <a:solidFill>
                  <a:srgbClr val="53565A"/>
                </a:solidFill>
                <a:latin typeface="+mj-lt"/>
                <a:cs typeface="Segoe UI" panose="020B0502040204020203" pitchFamily="34" charset="0"/>
              </a:rPr>
              <a:t>J</a:t>
            </a:r>
            <a:r>
              <a:rPr spc="5" dirty="0">
                <a:solidFill>
                  <a:srgbClr val="53565A"/>
                </a:solidFill>
                <a:latin typeface="+mj-lt"/>
                <a:cs typeface="Segoe UI" panose="020B0502040204020203" pitchFamily="34" charset="0"/>
              </a:rPr>
              <a:t>.</a:t>
            </a:r>
            <a:r>
              <a:rPr spc="135" dirty="0">
                <a:solidFill>
                  <a:srgbClr val="53565A"/>
                </a:solidFill>
                <a:latin typeface="+mj-lt"/>
                <a:cs typeface="Segoe UI" panose="020B0502040204020203" pitchFamily="34" charset="0"/>
              </a:rPr>
              <a:t> </a:t>
            </a:r>
            <a:r>
              <a:rPr spc="15" dirty="0">
                <a:solidFill>
                  <a:srgbClr val="53565A"/>
                </a:solidFill>
                <a:latin typeface="+mj-lt"/>
                <a:cs typeface="Segoe UI" panose="020B0502040204020203" pitchFamily="34" charset="0"/>
              </a:rPr>
              <a:t>S</a:t>
            </a:r>
            <a:r>
              <a:rPr spc="5" dirty="0">
                <a:solidFill>
                  <a:srgbClr val="53565A"/>
                </a:solidFill>
                <a:latin typeface="+mj-lt"/>
                <a:cs typeface="Segoe UI" panose="020B0502040204020203" pitchFamily="34" charset="0"/>
              </a:rPr>
              <a:t>m</a:t>
            </a:r>
            <a:r>
              <a:rPr spc="10" dirty="0">
                <a:solidFill>
                  <a:srgbClr val="53565A"/>
                </a:solidFill>
                <a:latin typeface="+mj-lt"/>
                <a:cs typeface="Segoe UI" panose="020B0502040204020203" pitchFamily="34" charset="0"/>
              </a:rPr>
              <a:t>ith</a:t>
            </a:r>
            <a:endParaRPr dirty="0">
              <a:solidFill>
                <a:srgbClr val="53565A"/>
              </a:solidFill>
              <a:latin typeface="+mj-lt"/>
              <a:cs typeface="Segoe UI" panose="020B0502040204020203" pitchFamily="34" charset="0"/>
            </a:endParaRPr>
          </a:p>
          <a:p>
            <a:pPr marL="12700">
              <a:spcBef>
                <a:spcPts val="50"/>
              </a:spcBef>
            </a:pPr>
            <a:r>
              <a:rPr spc="10" dirty="0">
                <a:solidFill>
                  <a:srgbClr val="53565A"/>
                </a:solidFill>
                <a:latin typeface="+mj-lt"/>
                <a:cs typeface="Segoe UI" panose="020B0502040204020203" pitchFamily="34" charset="0"/>
              </a:rPr>
              <a:t>D</a:t>
            </a:r>
            <a:r>
              <a:rPr spc="-130" dirty="0">
                <a:solidFill>
                  <a:srgbClr val="53565A"/>
                </a:solidFill>
                <a:latin typeface="+mj-lt"/>
                <a:cs typeface="Segoe UI" panose="020B0502040204020203" pitchFamily="34" charset="0"/>
              </a:rPr>
              <a:t>r</a:t>
            </a:r>
            <a:r>
              <a:rPr spc="5" dirty="0">
                <a:solidFill>
                  <a:srgbClr val="53565A"/>
                </a:solidFill>
                <a:latin typeface="+mj-lt"/>
                <a:cs typeface="Segoe UI" panose="020B0502040204020203" pitchFamily="34" charset="0"/>
              </a:rPr>
              <a:t>.</a:t>
            </a:r>
            <a:r>
              <a:rPr spc="95" dirty="0">
                <a:solidFill>
                  <a:srgbClr val="53565A"/>
                </a:solidFill>
                <a:latin typeface="+mj-lt"/>
                <a:cs typeface="Segoe UI" panose="020B0502040204020203" pitchFamily="34" charset="0"/>
              </a:rPr>
              <a:t> </a:t>
            </a:r>
            <a:r>
              <a:rPr dirty="0">
                <a:solidFill>
                  <a:srgbClr val="53565A"/>
                </a:solidFill>
                <a:latin typeface="+mj-lt"/>
                <a:cs typeface="Segoe UI" panose="020B0502040204020203" pitchFamily="34" charset="0"/>
              </a:rPr>
              <a:t>Jame</a:t>
            </a:r>
            <a:r>
              <a:rPr spc="10" dirty="0">
                <a:solidFill>
                  <a:srgbClr val="53565A"/>
                </a:solidFill>
                <a:latin typeface="+mj-lt"/>
                <a:cs typeface="Segoe UI" panose="020B0502040204020203" pitchFamily="34" charset="0"/>
              </a:rPr>
              <a:t>s</a:t>
            </a:r>
            <a:r>
              <a:rPr spc="195" dirty="0">
                <a:solidFill>
                  <a:srgbClr val="53565A"/>
                </a:solidFill>
                <a:latin typeface="+mj-lt"/>
                <a:cs typeface="Segoe UI" panose="020B0502040204020203" pitchFamily="34" charset="0"/>
              </a:rPr>
              <a:t> </a:t>
            </a:r>
            <a:r>
              <a:rPr spc="15" dirty="0">
                <a:solidFill>
                  <a:srgbClr val="53565A"/>
                </a:solidFill>
                <a:latin typeface="+mj-lt"/>
                <a:cs typeface="Segoe UI" panose="020B0502040204020203" pitchFamily="34" charset="0"/>
              </a:rPr>
              <a:t>S</a:t>
            </a:r>
            <a:r>
              <a:rPr spc="5" dirty="0">
                <a:solidFill>
                  <a:srgbClr val="53565A"/>
                </a:solidFill>
                <a:latin typeface="+mj-lt"/>
                <a:cs typeface="Segoe UI" panose="020B0502040204020203" pitchFamily="34" charset="0"/>
              </a:rPr>
              <a:t>m</a:t>
            </a:r>
            <a:r>
              <a:rPr spc="10" dirty="0">
                <a:solidFill>
                  <a:srgbClr val="53565A"/>
                </a:solidFill>
                <a:latin typeface="+mj-lt"/>
                <a:cs typeface="Segoe UI" panose="020B0502040204020203" pitchFamily="34" charset="0"/>
              </a:rPr>
              <a:t>ith</a:t>
            </a:r>
            <a:endParaRPr dirty="0">
              <a:solidFill>
                <a:srgbClr val="53565A"/>
              </a:solidFill>
              <a:latin typeface="+mj-lt"/>
              <a:cs typeface="Segoe UI" panose="020B0502040204020203" pitchFamily="34" charset="0"/>
            </a:endParaRPr>
          </a:p>
        </p:txBody>
      </p:sp>
    </p:spTree>
    <p:extLst>
      <p:ext uri="{BB962C8B-B14F-4D97-AF65-F5344CB8AC3E}">
        <p14:creationId xmlns:p14="http://schemas.microsoft.com/office/powerpoint/2010/main" val="13115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2000"/>
                                        <p:tgtEl>
                                          <p:spTgt spid="5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1000"/>
                                        <p:tgtEl>
                                          <p:spTgt spid="69"/>
                                        </p:tgtEl>
                                      </p:cBhvr>
                                    </p:animEffect>
                                    <p:anim calcmode="lin" valueType="num">
                                      <p:cBhvr>
                                        <p:cTn id="17" dur="1000" fill="hold"/>
                                        <p:tgtEl>
                                          <p:spTgt spid="69"/>
                                        </p:tgtEl>
                                        <p:attrNameLst>
                                          <p:attrName>ppt_x</p:attrName>
                                        </p:attrNameLst>
                                      </p:cBhvr>
                                      <p:tavLst>
                                        <p:tav tm="0">
                                          <p:val>
                                            <p:strVal val="#ppt_x"/>
                                          </p:val>
                                        </p:tav>
                                        <p:tav tm="100000">
                                          <p:val>
                                            <p:strVal val="#ppt_x"/>
                                          </p:val>
                                        </p:tav>
                                      </p:tavLst>
                                    </p:anim>
                                    <p:anim calcmode="lin" valueType="num">
                                      <p:cBhvr>
                                        <p:cTn id="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8" grpId="0"/>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047799-C5D5-42D6-84C1-FB141FF2AB7C}"/>
              </a:ext>
            </a:extLst>
          </p:cNvPr>
          <p:cNvSpPr>
            <a:spLocks noGrp="1"/>
          </p:cNvSpPr>
          <p:nvPr>
            <p:ph type="ctrTitle"/>
          </p:nvPr>
        </p:nvSpPr>
        <p:spPr/>
        <p:txBody>
          <a:bodyPr/>
          <a:lstStyle/>
          <a:p>
            <a:r>
              <a:rPr lang="en-GB" dirty="0"/>
              <a:t>Content Selection in Scopus</a:t>
            </a:r>
          </a:p>
        </p:txBody>
      </p:sp>
    </p:spTree>
    <p:extLst>
      <p:ext uri="{BB962C8B-B14F-4D97-AF65-F5344CB8AC3E}">
        <p14:creationId xmlns:p14="http://schemas.microsoft.com/office/powerpoint/2010/main" val="141975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4750A9-A928-4B69-93F8-02CFB928951A}"/>
              </a:ext>
            </a:extLst>
          </p:cNvPr>
          <p:cNvSpPr>
            <a:spLocks noGrp="1"/>
          </p:cNvSpPr>
          <p:nvPr>
            <p:ph type="title"/>
          </p:nvPr>
        </p:nvSpPr>
        <p:spPr/>
        <p:txBody>
          <a:bodyPr/>
          <a:lstStyle/>
          <a:p>
            <a:r>
              <a:rPr lang="en-GB" dirty="0"/>
              <a:t>Agenda</a:t>
            </a:r>
          </a:p>
        </p:txBody>
      </p:sp>
      <p:sp>
        <p:nvSpPr>
          <p:cNvPr id="6" name="Text Placeholder 5">
            <a:extLst>
              <a:ext uri="{FF2B5EF4-FFF2-40B4-BE49-F238E27FC236}">
                <a16:creationId xmlns:a16="http://schemas.microsoft.com/office/drawing/2014/main" id="{F4AED937-65AC-4D1F-A914-66078C5F591A}"/>
              </a:ext>
            </a:extLst>
          </p:cNvPr>
          <p:cNvSpPr>
            <a:spLocks noGrp="1"/>
          </p:cNvSpPr>
          <p:nvPr>
            <p:ph type="body" sz="quarter" idx="13"/>
          </p:nvPr>
        </p:nvSpPr>
        <p:spPr>
          <a:xfrm>
            <a:off x="709355" y="1791182"/>
            <a:ext cx="10773291" cy="4243172"/>
          </a:xfrm>
        </p:spPr>
        <p:txBody>
          <a:bodyPr/>
          <a:lstStyle/>
          <a:p>
            <a:pPr>
              <a:lnSpc>
                <a:spcPct val="100000"/>
              </a:lnSpc>
              <a:defRPr/>
            </a:pPr>
            <a:r>
              <a:rPr lang="en-US" dirty="0">
                <a:solidFill>
                  <a:srgbClr val="53565A"/>
                </a:solidFill>
                <a:cs typeface="Segoe UI" panose="020B0502040204020203" pitchFamily="34" charset="0"/>
              </a:rPr>
              <a:t>Researcher Problems</a:t>
            </a:r>
          </a:p>
          <a:p>
            <a:pPr>
              <a:lnSpc>
                <a:spcPct val="100000"/>
              </a:lnSpc>
              <a:defRPr/>
            </a:pPr>
            <a:r>
              <a:rPr lang="en-US" dirty="0">
                <a:solidFill>
                  <a:srgbClr val="53565A"/>
                </a:solidFill>
                <a:cs typeface="Segoe UI" panose="020B0502040204020203" pitchFamily="34" charset="0"/>
              </a:rPr>
              <a:t>Importance of Literature Review </a:t>
            </a:r>
          </a:p>
          <a:p>
            <a:pPr>
              <a:lnSpc>
                <a:spcPct val="100000"/>
              </a:lnSpc>
            </a:pPr>
            <a:r>
              <a:rPr lang="en-US" dirty="0"/>
              <a:t>Why use Scopus not just Google it?</a:t>
            </a:r>
          </a:p>
          <a:p>
            <a:pPr>
              <a:lnSpc>
                <a:spcPct val="100000"/>
              </a:lnSpc>
            </a:pPr>
            <a:r>
              <a:rPr lang="en-US" dirty="0"/>
              <a:t>Abilities of Scopus</a:t>
            </a:r>
          </a:p>
          <a:p>
            <a:pPr>
              <a:lnSpc>
                <a:spcPct val="100000"/>
              </a:lnSpc>
            </a:pPr>
            <a:r>
              <a:rPr lang="en-US" dirty="0"/>
              <a:t>Analysis Tools</a:t>
            </a:r>
          </a:p>
          <a:p>
            <a:pPr>
              <a:lnSpc>
                <a:spcPct val="100000"/>
              </a:lnSpc>
            </a:pPr>
            <a:r>
              <a:rPr lang="en-US" dirty="0"/>
              <a:t>Finding sources to publish in Scopus</a:t>
            </a:r>
          </a:p>
          <a:p>
            <a:pPr>
              <a:lnSpc>
                <a:spcPct val="100000"/>
              </a:lnSpc>
            </a:pPr>
            <a:r>
              <a:rPr lang="en-US" dirty="0"/>
              <a:t>Content Selection</a:t>
            </a:r>
          </a:p>
          <a:p>
            <a:pPr>
              <a:lnSpc>
                <a:spcPct val="100000"/>
              </a:lnSpc>
            </a:pPr>
            <a:r>
              <a:rPr lang="en-US" dirty="0"/>
              <a:t>Understanding Research Metrics in Scopus</a:t>
            </a:r>
          </a:p>
          <a:p>
            <a:pPr>
              <a:lnSpc>
                <a:spcPct val="100000"/>
              </a:lnSpc>
            </a:pPr>
            <a:r>
              <a:rPr lang="en-US" dirty="0"/>
              <a:t>ScienceDirect Content</a:t>
            </a:r>
          </a:p>
        </p:txBody>
      </p:sp>
    </p:spTree>
    <p:extLst>
      <p:ext uri="{BB962C8B-B14F-4D97-AF65-F5344CB8AC3E}">
        <p14:creationId xmlns:p14="http://schemas.microsoft.com/office/powerpoint/2010/main" val="23274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3CDA23-816E-4855-978B-E861F8125083}"/>
              </a:ext>
            </a:extLst>
          </p:cNvPr>
          <p:cNvSpPr txBox="1">
            <a:spLocks noGrp="1"/>
          </p:cNvSpPr>
          <p:nvPr>
            <p:ph type="title"/>
          </p:nvPr>
        </p:nvSpPr>
        <p:spPr>
          <a:xfrm>
            <a:off x="638175" y="574675"/>
            <a:ext cx="10772775" cy="708977"/>
          </a:xfrm>
          <a:prstGeom prst="rect">
            <a:avLst/>
          </a:prstGeom>
          <a:noFill/>
        </p:spPr>
        <p:txBody>
          <a:bodyPr wrap="square" rtlCol="0">
            <a:spAutoFit/>
          </a:bodyPr>
          <a:lstStyle/>
          <a:p>
            <a:pPr defTabSz="988741"/>
            <a:r>
              <a:rPr lang="en-GB" sz="3200" kern="0" dirty="0">
                <a:solidFill>
                  <a:sysClr val="windowText" lastClr="000000"/>
                </a:solidFill>
                <a:cs typeface="Segoe UI" panose="020B0502040204020203" pitchFamily="34" charset="0"/>
              </a:rPr>
              <a:t>Selection Process &amp; Criteria </a:t>
            </a:r>
          </a:p>
        </p:txBody>
      </p:sp>
      <p:sp>
        <p:nvSpPr>
          <p:cNvPr id="4" name="Title 2">
            <a:extLst>
              <a:ext uri="{FF2B5EF4-FFF2-40B4-BE49-F238E27FC236}">
                <a16:creationId xmlns:a16="http://schemas.microsoft.com/office/drawing/2014/main" id="{CEF51FDF-32BC-47CD-978F-CE2C1EAC3A93}"/>
              </a:ext>
            </a:extLst>
          </p:cNvPr>
          <p:cNvSpPr txBox="1">
            <a:spLocks/>
          </p:cNvSpPr>
          <p:nvPr/>
        </p:nvSpPr>
        <p:spPr>
          <a:xfrm>
            <a:off x="439231" y="1194790"/>
            <a:ext cx="11947731" cy="641786"/>
          </a:xfrm>
          <a:prstGeom prst="rect">
            <a:avLst/>
          </a:prstGeom>
        </p:spPr>
        <p:txBody>
          <a:bodyPr vert="horz" lIns="91440" tIns="0" rIns="91440" bIns="0" rtlCol="0" anchor="t" anchorCtr="0">
            <a:noAutofit/>
          </a:bodyPr>
          <a:lstStyle>
            <a:lvl1pPr algn="l" defTabSz="914377" rtl="0" eaLnBrk="1" latinLnBrk="0" hangingPunct="1">
              <a:lnSpc>
                <a:spcPts val="6400"/>
              </a:lnSpc>
              <a:spcBef>
                <a:spcPct val="0"/>
              </a:spcBef>
              <a:buNone/>
              <a:defRPr sz="4267" kern="1200">
                <a:solidFill>
                  <a:schemeClr val="tx1"/>
                </a:solidFill>
                <a:latin typeface="+mj-lt"/>
                <a:ea typeface="+mj-ea"/>
                <a:cs typeface="+mj-cs"/>
              </a:defRPr>
            </a:lvl1pPr>
          </a:lstStyle>
          <a:p>
            <a:pPr marL="0" marR="0" lvl="0" indent="0" algn="ctr" defTabSz="914377" rtl="0" eaLnBrk="1" fontAlgn="auto" latinLnBrk="0" hangingPunct="1">
              <a:lnSpc>
                <a:spcPts val="6400"/>
              </a:lnSpc>
              <a:spcBef>
                <a:spcPct val="0"/>
              </a:spcBef>
              <a:spcAft>
                <a:spcPts val="0"/>
              </a:spcAft>
              <a:buClrTx/>
              <a:buSzTx/>
              <a:buFontTx/>
              <a:buNone/>
              <a:tabLst/>
              <a:defRPr/>
            </a:pPr>
            <a:r>
              <a:rPr kumimoji="0" lang="en-US" sz="1946" b="0" i="0" u="none" strike="noStrike" kern="1200" cap="none" spc="0" normalizeH="0" baseline="0" noProof="0" dirty="0">
                <a:ln>
                  <a:noFill/>
                </a:ln>
                <a:solidFill>
                  <a:srgbClr val="53565A"/>
                </a:solidFill>
                <a:effectLst/>
                <a:uLnTx/>
                <a:uFillTx/>
                <a:latin typeface="Arial" panose="020B0604020202020204"/>
                <a:ea typeface="+mj-ea"/>
                <a:cs typeface="Segoe UI Light" panose="020B0502040204020203" pitchFamily="34" charset="0"/>
              </a:rPr>
              <a:t>Scopus content is selected via</a:t>
            </a:r>
            <a:r>
              <a:rPr kumimoji="0" lang="en-US" sz="1946" b="1" i="0" u="none" strike="noStrike" kern="1200" cap="none" spc="0" normalizeH="0" baseline="0" noProof="0" dirty="0">
                <a:ln>
                  <a:noFill/>
                </a:ln>
                <a:solidFill>
                  <a:srgbClr val="FF6C00"/>
                </a:solidFill>
                <a:effectLst/>
                <a:uLnTx/>
                <a:uFillTx/>
                <a:latin typeface="Arial" panose="020B0604020202020204"/>
                <a:ea typeface="+mj-ea"/>
                <a:cs typeface="Segoe UI Light" panose="020B0502040204020203" pitchFamily="34" charset="0"/>
              </a:rPr>
              <a:t> </a:t>
            </a:r>
            <a:r>
              <a:rPr kumimoji="0" lang="en-GB" sz="1946" b="1" i="0" u="none" strike="noStrike" kern="1200" cap="none" spc="0" normalizeH="0" baseline="0" noProof="0" dirty="0">
                <a:ln>
                  <a:noFill/>
                </a:ln>
                <a:solidFill>
                  <a:srgbClr val="FF6C00"/>
                </a:solidFill>
                <a:effectLst/>
                <a:uLnTx/>
                <a:uFillTx/>
                <a:latin typeface="Arial" panose="020B0604020202020204"/>
                <a:ea typeface="+mj-ea"/>
                <a:cs typeface="Segoe UI Light" panose="020B0502040204020203" pitchFamily="34" charset="0"/>
              </a:rPr>
              <a:t>independent </a:t>
            </a:r>
            <a:r>
              <a:rPr kumimoji="0" lang="en-GB" sz="1946" b="0" i="0" u="none" strike="noStrike" kern="1200" cap="none" spc="0" normalizeH="0" baseline="0" noProof="0" dirty="0">
                <a:ln>
                  <a:noFill/>
                </a:ln>
                <a:solidFill>
                  <a:srgbClr val="53565A"/>
                </a:solidFill>
                <a:effectLst/>
                <a:uLnTx/>
                <a:uFillTx/>
                <a:latin typeface="Arial" panose="020B0604020202020204"/>
                <a:ea typeface="+mj-ea"/>
                <a:cs typeface="Segoe UI Light" panose="020B0502040204020203" pitchFamily="34" charset="0"/>
              </a:rPr>
              <a:t>Content Selection &amp; Advisory Board (CSAB)</a:t>
            </a:r>
            <a:endParaRPr kumimoji="0" lang="en-US" sz="1946" b="0" i="0" u="none" strike="noStrike" kern="1200" cap="none" spc="0" normalizeH="0" baseline="0" noProof="0" dirty="0">
              <a:ln>
                <a:noFill/>
              </a:ln>
              <a:solidFill>
                <a:srgbClr val="53565A"/>
              </a:solidFill>
              <a:effectLst/>
              <a:uLnTx/>
              <a:uFillTx/>
              <a:latin typeface="Arial" panose="020B0604020202020204"/>
              <a:ea typeface="+mj-ea"/>
              <a:cs typeface="Segoe UI Light" panose="020B0502040204020203" pitchFamily="34" charset="0"/>
            </a:endParaRPr>
          </a:p>
        </p:txBody>
      </p:sp>
      <p:pic>
        <p:nvPicPr>
          <p:cNvPr id="5" name="Picture 2">
            <a:extLst>
              <a:ext uri="{FF2B5EF4-FFF2-40B4-BE49-F238E27FC236}">
                <a16:creationId xmlns:a16="http://schemas.microsoft.com/office/drawing/2014/main" id="{24952EAB-60E4-4A8A-A716-CD209D23F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19" y="2250953"/>
            <a:ext cx="5457824" cy="302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7">
            <a:extLst>
              <a:ext uri="{FF2B5EF4-FFF2-40B4-BE49-F238E27FC236}">
                <a16:creationId xmlns:a16="http://schemas.microsoft.com/office/drawing/2014/main" id="{C1530A3E-167D-4BDD-A13C-2B7535A10A25}"/>
              </a:ext>
            </a:extLst>
          </p:cNvPr>
          <p:cNvSpPr txBox="1">
            <a:spLocks noChangeArrowheads="1"/>
          </p:cNvSpPr>
          <p:nvPr/>
        </p:nvSpPr>
        <p:spPr bwMode="auto">
          <a:xfrm>
            <a:off x="6917186" y="2250953"/>
            <a:ext cx="4615073" cy="3416320"/>
          </a:xfrm>
          <a:prstGeom prst="rect">
            <a:avLst/>
          </a:prstGeom>
          <a:noFill/>
          <a:ln w="9525">
            <a:noFill/>
            <a:miter lim="800000"/>
            <a:headEnd/>
            <a:tailEnd/>
          </a:ln>
        </p:spPr>
        <p:txBody>
          <a:bodyPr wrap="square">
            <a:spAutoFit/>
          </a:bodyPr>
          <a:lstStyle/>
          <a:p>
            <a:pPr marL="0" marR="0" lvl="0" indent="0" algn="just" defTabSz="988741"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rPr>
              <a:t>The CSAB is an independent board of subject experts from all over the world.</a:t>
            </a:r>
          </a:p>
          <a:p>
            <a:pPr marL="0" marR="0" lvl="0" indent="0" algn="just"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endParaRPr>
          </a:p>
          <a:p>
            <a:pPr marL="0" marR="0" lvl="0" indent="0" algn="just" defTabSz="988741"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rPr>
              <a:t>Board members are chosen for their expertise in specific subject areas; many have (journal) Editor experience.</a:t>
            </a:r>
          </a:p>
          <a:p>
            <a:pPr marL="0" marR="0" lvl="0" indent="0" algn="just"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endParaRPr>
          </a:p>
          <a:p>
            <a:pPr marL="0" marR="0" lvl="0" indent="0" algn="just" defTabSz="988741"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rPr>
              <a:t>The CSAB is selective and strict on quality: in total 5,411 titles reviewed (2011 –2015) of which 2,587 (48%) accepted for Scopus</a:t>
            </a:r>
          </a:p>
          <a:p>
            <a:pPr marL="0" marR="0" lvl="0" indent="0" algn="just"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endParaRPr>
          </a:p>
          <a:p>
            <a:pPr marL="0" marR="0" lvl="0" indent="0" algn="just"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65A"/>
              </a:solidFill>
              <a:effectLst/>
              <a:uLnTx/>
              <a:uFillTx/>
              <a:latin typeface="Arial" panose="020B0604020202020204"/>
              <a:ea typeface="+mn-ea"/>
              <a:cs typeface="Segoe UI Light" panose="020B0502040204020203" pitchFamily="34" charset="0"/>
            </a:endParaRPr>
          </a:p>
        </p:txBody>
      </p:sp>
      <p:sp>
        <p:nvSpPr>
          <p:cNvPr id="9" name="Rectangle 8">
            <a:extLst>
              <a:ext uri="{FF2B5EF4-FFF2-40B4-BE49-F238E27FC236}">
                <a16:creationId xmlns:a16="http://schemas.microsoft.com/office/drawing/2014/main" id="{5C8ADD02-E8D5-4DA8-B847-9F2DB45331AC}"/>
              </a:ext>
            </a:extLst>
          </p:cNvPr>
          <p:cNvSpPr/>
          <p:nvPr/>
        </p:nvSpPr>
        <p:spPr>
          <a:xfrm>
            <a:off x="1645138" y="5766659"/>
            <a:ext cx="13230723" cy="938719"/>
          </a:xfrm>
          <a:prstGeom prst="rect">
            <a:avLst/>
          </a:prstGeom>
          <a:noFill/>
        </p:spPr>
        <p:txBody>
          <a:bodyPr wrap="square">
            <a:spAutoFit/>
          </a:bodyPr>
          <a:lstStyle/>
          <a:p>
            <a:pPr marL="0" marR="0" lvl="0" indent="0" algn="l" defTabSz="988741"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srgbClr val="E7E6E6">
                  <a:lumMod val="50000"/>
                </a:srgbClr>
              </a:solidFill>
              <a:effectLst/>
              <a:uLnTx/>
              <a:uFillTx/>
              <a:latin typeface="Arial" panose="020B0604020202020204"/>
              <a:ea typeface="+mn-ea"/>
              <a:cs typeface="Segoe UI Light" panose="020B0502040204020203" pitchFamily="34" charset="0"/>
            </a:endParaRP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E7E6E6">
                    <a:lumMod val="50000"/>
                  </a:srgbClr>
                </a:solidFill>
                <a:effectLst/>
                <a:uLnTx/>
                <a:uFillTx/>
                <a:latin typeface="Arial" panose="020B0604020202020204"/>
                <a:ea typeface="+mn-ea"/>
                <a:cs typeface="Segoe UI Light" panose="020B0502040204020203" pitchFamily="34" charset="0"/>
              </a:rPr>
              <a:t>For more info:</a:t>
            </a:r>
            <a:endPar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hlinkClick r:id="" action="ppaction://noaction"/>
            </a:endParaRP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hlinkClick r:id="" action="ppaction://noaction"/>
              </a:rPr>
              <a:t>https://www.elsevier.com/solutions/scopus/content/content-policy-and-selection</a:t>
            </a: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rPr>
              <a:t> or </a:t>
            </a: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hlinkClick r:id="rId3"/>
              </a:rPr>
              <a:t>titlesuggestion@scopus.com</a:t>
            </a:r>
            <a:endPar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endParaRP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hlinkClick r:id="rId4"/>
              </a:rPr>
              <a:t>https://www.elsevier.com/__data/assets/pdf_file/0006/95118/SC_FAQ-content-selection-process-22092014.pdf</a:t>
            </a:r>
            <a:endPar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endParaRP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a:ea typeface="+mn-ea"/>
                <a:cs typeface="Segoe UI Light" panose="020B0502040204020203" pitchFamily="34" charset="0"/>
              </a:rPr>
              <a:t> </a:t>
            </a:r>
          </a:p>
        </p:txBody>
      </p:sp>
      <p:cxnSp>
        <p:nvCxnSpPr>
          <p:cNvPr id="10" name="Straight Connector 9">
            <a:extLst>
              <a:ext uri="{FF2B5EF4-FFF2-40B4-BE49-F238E27FC236}">
                <a16:creationId xmlns:a16="http://schemas.microsoft.com/office/drawing/2014/main" id="{F57246BD-4C52-4510-B649-E2BAF213A19E}"/>
              </a:ext>
            </a:extLst>
          </p:cNvPr>
          <p:cNvCxnSpPr/>
          <p:nvPr/>
        </p:nvCxnSpPr>
        <p:spPr>
          <a:xfrm>
            <a:off x="6813837" y="2128038"/>
            <a:ext cx="0" cy="130096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F3E9680-3E2B-4D89-BBA5-5F3CE411297E}"/>
              </a:ext>
            </a:extLst>
          </p:cNvPr>
          <p:cNvCxnSpPr/>
          <p:nvPr/>
        </p:nvCxnSpPr>
        <p:spPr>
          <a:xfrm>
            <a:off x="11662196" y="4264016"/>
            <a:ext cx="0" cy="130096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9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3CDA23-816E-4855-978B-E861F8125083}"/>
              </a:ext>
            </a:extLst>
          </p:cNvPr>
          <p:cNvSpPr txBox="1">
            <a:spLocks noGrp="1"/>
          </p:cNvSpPr>
          <p:nvPr>
            <p:ph type="title"/>
          </p:nvPr>
        </p:nvSpPr>
        <p:spPr>
          <a:xfrm>
            <a:off x="638175" y="574675"/>
            <a:ext cx="10772775" cy="679738"/>
          </a:xfrm>
          <a:prstGeom prst="rect">
            <a:avLst/>
          </a:prstGeom>
          <a:noFill/>
        </p:spPr>
        <p:txBody>
          <a:bodyPr wrap="square" rtlCol="0">
            <a:spAutoFit/>
          </a:bodyPr>
          <a:lstStyle/>
          <a:p>
            <a:pPr defTabSz="988741"/>
            <a:r>
              <a:rPr lang="en-US" sz="2200" b="1" kern="0" dirty="0">
                <a:solidFill>
                  <a:sysClr val="windowText" lastClr="000000"/>
                </a:solidFill>
                <a:cs typeface="Segoe UI" panose="020B0502040204020203" pitchFamily="34" charset="0"/>
              </a:rPr>
              <a:t>Maintaining high-quality: Scopus rigorous re-evaluation process and criteria</a:t>
            </a:r>
            <a:endParaRPr lang="en-GB" sz="2200" b="1" kern="0" dirty="0">
              <a:solidFill>
                <a:sysClr val="windowText" lastClr="000000"/>
              </a:solidFill>
              <a:cs typeface="Segoe UI" panose="020B0502040204020203" pitchFamily="34" charset="0"/>
            </a:endParaRPr>
          </a:p>
        </p:txBody>
      </p:sp>
      <p:pic>
        <p:nvPicPr>
          <p:cNvPr id="8" name="Picture 7">
            <a:extLst>
              <a:ext uri="{FF2B5EF4-FFF2-40B4-BE49-F238E27FC236}">
                <a16:creationId xmlns:a16="http://schemas.microsoft.com/office/drawing/2014/main" id="{B08B0E0B-5284-4C15-BB0F-397E83849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1712" y="1435868"/>
            <a:ext cx="8614110" cy="5156291"/>
          </a:xfrm>
          <a:prstGeom prst="rect">
            <a:avLst/>
          </a:prstGeom>
        </p:spPr>
      </p:pic>
    </p:spTree>
    <p:extLst>
      <p:ext uri="{BB962C8B-B14F-4D97-AF65-F5344CB8AC3E}">
        <p14:creationId xmlns:p14="http://schemas.microsoft.com/office/powerpoint/2010/main" val="2063229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3CDA23-816E-4855-978B-E861F8125083}"/>
              </a:ext>
            </a:extLst>
          </p:cNvPr>
          <p:cNvSpPr txBox="1">
            <a:spLocks noGrp="1"/>
          </p:cNvSpPr>
          <p:nvPr>
            <p:ph type="title"/>
          </p:nvPr>
        </p:nvSpPr>
        <p:spPr>
          <a:xfrm>
            <a:off x="638175" y="574675"/>
            <a:ext cx="10772775" cy="697307"/>
          </a:xfrm>
          <a:prstGeom prst="rect">
            <a:avLst/>
          </a:prstGeom>
          <a:noFill/>
        </p:spPr>
        <p:txBody>
          <a:bodyPr wrap="square" rtlCol="0">
            <a:spAutoFit/>
          </a:bodyPr>
          <a:lstStyle/>
          <a:p>
            <a:pPr defTabSz="988741"/>
            <a:r>
              <a:rPr lang="en-GB" sz="2800" kern="0" dirty="0">
                <a:solidFill>
                  <a:sysClr val="windowText" lastClr="000000"/>
                </a:solidFill>
                <a:cs typeface="Segoe UI" panose="020B0502040204020203" pitchFamily="34" charset="0"/>
              </a:rPr>
              <a:t>Selection Process &amp; Criteria </a:t>
            </a:r>
            <a:endParaRPr lang="en-GB" sz="2800" b="1" kern="0" dirty="0">
              <a:solidFill>
                <a:sysClr val="windowText" lastClr="000000"/>
              </a:solidFill>
              <a:cs typeface="Segoe UI" panose="020B0502040204020203" pitchFamily="34" charset="0"/>
            </a:endParaRPr>
          </a:p>
        </p:txBody>
      </p:sp>
      <p:sp>
        <p:nvSpPr>
          <p:cNvPr id="50" name="Rectangle 49">
            <a:extLst>
              <a:ext uri="{FF2B5EF4-FFF2-40B4-BE49-F238E27FC236}">
                <a16:creationId xmlns:a16="http://schemas.microsoft.com/office/drawing/2014/main" id="{05C827B6-BF35-4C8E-8748-3C3D92BAA381}"/>
              </a:ext>
            </a:extLst>
          </p:cNvPr>
          <p:cNvSpPr/>
          <p:nvPr/>
        </p:nvSpPr>
        <p:spPr>
          <a:xfrm>
            <a:off x="1" y="1446002"/>
            <a:ext cx="12192000" cy="1711009"/>
          </a:xfrm>
          <a:prstGeom prst="rect">
            <a:avLst/>
          </a:prstGeom>
          <a:solidFill>
            <a:sysClr val="window" lastClr="FFFFFF">
              <a:lumMod val="95000"/>
              <a:alpha val="56000"/>
            </a:sysClr>
          </a:solidFill>
          <a:ln w="3810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51" name="Rectangle 50">
            <a:extLst>
              <a:ext uri="{FF2B5EF4-FFF2-40B4-BE49-F238E27FC236}">
                <a16:creationId xmlns:a16="http://schemas.microsoft.com/office/drawing/2014/main" id="{EAA2F492-1DEA-4021-8C5C-3D7E2B75187A}"/>
              </a:ext>
            </a:extLst>
          </p:cNvPr>
          <p:cNvSpPr/>
          <p:nvPr/>
        </p:nvSpPr>
        <p:spPr>
          <a:xfrm>
            <a:off x="34073" y="1458780"/>
            <a:ext cx="2589799" cy="1711009"/>
          </a:xfrm>
          <a:prstGeom prst="rect">
            <a:avLst/>
          </a:prstGeom>
          <a:solidFill>
            <a:srgbClr val="FF8200"/>
          </a:solidFill>
          <a:ln w="9525"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52" name="Isosceles Triangle 51">
            <a:extLst>
              <a:ext uri="{FF2B5EF4-FFF2-40B4-BE49-F238E27FC236}">
                <a16:creationId xmlns:a16="http://schemas.microsoft.com/office/drawing/2014/main" id="{7C388CCE-CF19-494E-BC3B-5CB6D5D28FAE}"/>
              </a:ext>
            </a:extLst>
          </p:cNvPr>
          <p:cNvSpPr/>
          <p:nvPr/>
        </p:nvSpPr>
        <p:spPr>
          <a:xfrm rot="5400000">
            <a:off x="2423204" y="2087620"/>
            <a:ext cx="550500" cy="403202"/>
          </a:xfrm>
          <a:prstGeom prst="triangle">
            <a:avLst/>
          </a:prstGeom>
          <a:solidFill>
            <a:srgbClr val="FF8200"/>
          </a:solidFill>
          <a:ln w="9525"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53" name="Title 2">
            <a:extLst>
              <a:ext uri="{FF2B5EF4-FFF2-40B4-BE49-F238E27FC236}">
                <a16:creationId xmlns:a16="http://schemas.microsoft.com/office/drawing/2014/main" id="{33DF8FD2-2BB4-4BC8-9A5A-88E86FB6585E}"/>
              </a:ext>
            </a:extLst>
          </p:cNvPr>
          <p:cNvSpPr txBox="1">
            <a:spLocks/>
          </p:cNvSpPr>
          <p:nvPr/>
        </p:nvSpPr>
        <p:spPr>
          <a:xfrm>
            <a:off x="47164" y="2011867"/>
            <a:ext cx="2496092" cy="627763"/>
          </a:xfrm>
          <a:prstGeom prst="rect">
            <a:avLst/>
          </a:prstGeom>
        </p:spPr>
        <p:txBody>
          <a:bodyPr vert="horz" lIns="91440" tIns="45720" rIns="91440" bIns="45720" rtlCol="0" anchor="ctr">
            <a:noAutofit/>
          </a:bodyPr>
          <a:lstStyle>
            <a:lvl1pPr algn="l" defTabSz="494370" rtl="0" eaLnBrk="1" latinLnBrk="0" hangingPunct="1">
              <a:spcBef>
                <a:spcPct val="0"/>
              </a:spcBef>
              <a:buNone/>
              <a:defRPr sz="2595"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All titles should meet </a:t>
            </a:r>
            <a:r>
              <a:rPr kumimoji="0" lang="en-GB" sz="1600" b="1"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all minimum </a:t>
            </a: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criteria in order to be considered for </a:t>
            </a:r>
            <a:b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b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Scopus review:</a:t>
            </a:r>
          </a:p>
        </p:txBody>
      </p:sp>
      <p:grpSp>
        <p:nvGrpSpPr>
          <p:cNvPr id="54" name="Group 53">
            <a:extLst>
              <a:ext uri="{FF2B5EF4-FFF2-40B4-BE49-F238E27FC236}">
                <a16:creationId xmlns:a16="http://schemas.microsoft.com/office/drawing/2014/main" id="{716E2216-5BEC-4A0E-A9F4-7D9A44010872}"/>
              </a:ext>
            </a:extLst>
          </p:cNvPr>
          <p:cNvGrpSpPr/>
          <p:nvPr/>
        </p:nvGrpSpPr>
        <p:grpSpPr>
          <a:xfrm>
            <a:off x="2936808" y="1826001"/>
            <a:ext cx="2496092" cy="995676"/>
            <a:chOff x="2716828" y="1830802"/>
            <a:chExt cx="2264300" cy="941427"/>
          </a:xfrm>
        </p:grpSpPr>
        <p:sp>
          <p:nvSpPr>
            <p:cNvPr id="55" name="Freeform: Shape 54">
              <a:extLst>
                <a:ext uri="{FF2B5EF4-FFF2-40B4-BE49-F238E27FC236}">
                  <a16:creationId xmlns:a16="http://schemas.microsoft.com/office/drawing/2014/main" id="{6782ECE0-7FD0-4312-BF6D-7BBE1257A967}"/>
                </a:ext>
              </a:extLst>
            </p:cNvPr>
            <p:cNvSpPr/>
            <p:nvPr/>
          </p:nvSpPr>
          <p:spPr>
            <a:xfrm>
              <a:off x="2832334"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56" name="Title 2">
              <a:extLst>
                <a:ext uri="{FF2B5EF4-FFF2-40B4-BE49-F238E27FC236}">
                  <a16:creationId xmlns:a16="http://schemas.microsoft.com/office/drawing/2014/main" id="{29F44DCA-A6EE-4E90-AC01-BFB9F9426C08}"/>
                </a:ext>
              </a:extLst>
            </p:cNvPr>
            <p:cNvSpPr txBox="1">
              <a:spLocks/>
            </p:cNvSpPr>
            <p:nvPr/>
          </p:nvSpPr>
          <p:spPr>
            <a:xfrm>
              <a:off x="2716828" y="1969290"/>
              <a:ext cx="2264300"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Peer-</a:t>
              </a:r>
            </a:p>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reviewed</a:t>
              </a:r>
            </a:p>
          </p:txBody>
        </p:sp>
      </p:grpSp>
      <p:grpSp>
        <p:nvGrpSpPr>
          <p:cNvPr id="57" name="Group 56">
            <a:extLst>
              <a:ext uri="{FF2B5EF4-FFF2-40B4-BE49-F238E27FC236}">
                <a16:creationId xmlns:a16="http://schemas.microsoft.com/office/drawing/2014/main" id="{CA4D7D28-E611-4D82-9C2F-454E2A1C4CDD}"/>
              </a:ext>
            </a:extLst>
          </p:cNvPr>
          <p:cNvGrpSpPr/>
          <p:nvPr/>
        </p:nvGrpSpPr>
        <p:grpSpPr>
          <a:xfrm>
            <a:off x="4805048" y="1826001"/>
            <a:ext cx="2008194" cy="995676"/>
            <a:chOff x="4676909" y="1830802"/>
            <a:chExt cx="1821709" cy="941427"/>
          </a:xfrm>
        </p:grpSpPr>
        <p:sp>
          <p:nvSpPr>
            <p:cNvPr id="58" name="Freeform: Shape 57">
              <a:extLst>
                <a:ext uri="{FF2B5EF4-FFF2-40B4-BE49-F238E27FC236}">
                  <a16:creationId xmlns:a16="http://schemas.microsoft.com/office/drawing/2014/main" id="{E3C46BA5-C89F-44FA-AFE5-44F4908BDD7D}"/>
                </a:ext>
              </a:extLst>
            </p:cNvPr>
            <p:cNvSpPr/>
            <p:nvPr/>
          </p:nvSpPr>
          <p:spPr>
            <a:xfrm>
              <a:off x="4676909"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59" name="Title 2">
              <a:extLst>
                <a:ext uri="{FF2B5EF4-FFF2-40B4-BE49-F238E27FC236}">
                  <a16:creationId xmlns:a16="http://schemas.microsoft.com/office/drawing/2014/main" id="{6CD11AD8-291F-45F4-9375-7E20AAD4048F}"/>
                </a:ext>
              </a:extLst>
            </p:cNvPr>
            <p:cNvSpPr txBox="1">
              <a:spLocks/>
            </p:cNvSpPr>
            <p:nvPr/>
          </p:nvSpPr>
          <p:spPr>
            <a:xfrm>
              <a:off x="4844157" y="1986581"/>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English abstracts</a:t>
              </a:r>
            </a:p>
          </p:txBody>
        </p:sp>
      </p:grpSp>
      <p:grpSp>
        <p:nvGrpSpPr>
          <p:cNvPr id="60" name="Group 59">
            <a:extLst>
              <a:ext uri="{FF2B5EF4-FFF2-40B4-BE49-F238E27FC236}">
                <a16:creationId xmlns:a16="http://schemas.microsoft.com/office/drawing/2014/main" id="{1CB0718A-55A6-4B47-9DF4-40142D8D2703}"/>
              </a:ext>
            </a:extLst>
          </p:cNvPr>
          <p:cNvGrpSpPr/>
          <p:nvPr/>
        </p:nvGrpSpPr>
        <p:grpSpPr>
          <a:xfrm>
            <a:off x="6532705" y="1826001"/>
            <a:ext cx="2008194" cy="995676"/>
            <a:chOff x="6521484" y="1830802"/>
            <a:chExt cx="1821709" cy="941427"/>
          </a:xfrm>
        </p:grpSpPr>
        <p:sp>
          <p:nvSpPr>
            <p:cNvPr id="61" name="Freeform: Shape 60">
              <a:extLst>
                <a:ext uri="{FF2B5EF4-FFF2-40B4-BE49-F238E27FC236}">
                  <a16:creationId xmlns:a16="http://schemas.microsoft.com/office/drawing/2014/main" id="{EF6679B2-C2D2-44E6-AD37-E5F484C7CADC}"/>
                </a:ext>
              </a:extLst>
            </p:cNvPr>
            <p:cNvSpPr/>
            <p:nvPr/>
          </p:nvSpPr>
          <p:spPr>
            <a:xfrm>
              <a:off x="6521484"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62" name="Title 2">
              <a:extLst>
                <a:ext uri="{FF2B5EF4-FFF2-40B4-BE49-F238E27FC236}">
                  <a16:creationId xmlns:a16="http://schemas.microsoft.com/office/drawing/2014/main" id="{6C64FA9E-26CD-4DE0-87D7-E8C0F4579D9C}"/>
                </a:ext>
              </a:extLst>
            </p:cNvPr>
            <p:cNvSpPr txBox="1">
              <a:spLocks/>
            </p:cNvSpPr>
            <p:nvPr/>
          </p:nvSpPr>
          <p:spPr>
            <a:xfrm>
              <a:off x="6695713" y="2003872"/>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Regular publication</a:t>
              </a:r>
            </a:p>
          </p:txBody>
        </p:sp>
      </p:grpSp>
      <p:grpSp>
        <p:nvGrpSpPr>
          <p:cNvPr id="63" name="Group 62">
            <a:extLst>
              <a:ext uri="{FF2B5EF4-FFF2-40B4-BE49-F238E27FC236}">
                <a16:creationId xmlns:a16="http://schemas.microsoft.com/office/drawing/2014/main" id="{E8960A8E-81B8-4EFE-8C0C-231C04547D66}"/>
              </a:ext>
            </a:extLst>
          </p:cNvPr>
          <p:cNvGrpSpPr/>
          <p:nvPr/>
        </p:nvGrpSpPr>
        <p:grpSpPr>
          <a:xfrm>
            <a:off x="8244668" y="1826001"/>
            <a:ext cx="2008194" cy="995676"/>
            <a:chOff x="8366059" y="1830802"/>
            <a:chExt cx="1821709" cy="941427"/>
          </a:xfrm>
        </p:grpSpPr>
        <p:sp>
          <p:nvSpPr>
            <p:cNvPr id="64" name="Freeform: Shape 63">
              <a:extLst>
                <a:ext uri="{FF2B5EF4-FFF2-40B4-BE49-F238E27FC236}">
                  <a16:creationId xmlns:a16="http://schemas.microsoft.com/office/drawing/2014/main" id="{B7C6D6B3-36A9-4BCF-B395-64E6A3605F87}"/>
                </a:ext>
              </a:extLst>
            </p:cNvPr>
            <p:cNvSpPr/>
            <p:nvPr/>
          </p:nvSpPr>
          <p:spPr>
            <a:xfrm>
              <a:off x="8366059"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65" name="Title 2">
              <a:extLst>
                <a:ext uri="{FF2B5EF4-FFF2-40B4-BE49-F238E27FC236}">
                  <a16:creationId xmlns:a16="http://schemas.microsoft.com/office/drawing/2014/main" id="{862961C1-FBE4-4FC2-B593-4CD712B398AF}"/>
                </a:ext>
              </a:extLst>
            </p:cNvPr>
            <p:cNvSpPr txBox="1">
              <a:spLocks/>
            </p:cNvSpPr>
            <p:nvPr/>
          </p:nvSpPr>
          <p:spPr>
            <a:xfrm>
              <a:off x="8590811" y="2021163"/>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Roman script references</a:t>
              </a:r>
            </a:p>
          </p:txBody>
        </p:sp>
      </p:grpSp>
      <p:grpSp>
        <p:nvGrpSpPr>
          <p:cNvPr id="66" name="Group 65">
            <a:extLst>
              <a:ext uri="{FF2B5EF4-FFF2-40B4-BE49-F238E27FC236}">
                <a16:creationId xmlns:a16="http://schemas.microsoft.com/office/drawing/2014/main" id="{79B63D1E-1231-49FA-B075-91BD30CF2702}"/>
              </a:ext>
            </a:extLst>
          </p:cNvPr>
          <p:cNvGrpSpPr/>
          <p:nvPr/>
        </p:nvGrpSpPr>
        <p:grpSpPr>
          <a:xfrm>
            <a:off x="9956632" y="1826001"/>
            <a:ext cx="2008194" cy="995676"/>
            <a:chOff x="10210634" y="1830802"/>
            <a:chExt cx="1821709" cy="941427"/>
          </a:xfrm>
        </p:grpSpPr>
        <p:sp>
          <p:nvSpPr>
            <p:cNvPr id="67" name="Freeform: Shape 66">
              <a:extLst>
                <a:ext uri="{FF2B5EF4-FFF2-40B4-BE49-F238E27FC236}">
                  <a16:creationId xmlns:a16="http://schemas.microsoft.com/office/drawing/2014/main" id="{639B5249-F387-43B5-BB04-1DF840B107EF}"/>
                </a:ext>
              </a:extLst>
            </p:cNvPr>
            <p:cNvSpPr/>
            <p:nvPr/>
          </p:nvSpPr>
          <p:spPr>
            <a:xfrm>
              <a:off x="10210634"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68" name="Title 2">
              <a:extLst>
                <a:ext uri="{FF2B5EF4-FFF2-40B4-BE49-F238E27FC236}">
                  <a16:creationId xmlns:a16="http://schemas.microsoft.com/office/drawing/2014/main" id="{D129D8E4-0275-47DC-80CF-A097E97AD53C}"/>
                </a:ext>
              </a:extLst>
            </p:cNvPr>
            <p:cNvSpPr txBox="1">
              <a:spLocks/>
            </p:cNvSpPr>
            <p:nvPr/>
          </p:nvSpPr>
          <p:spPr>
            <a:xfrm>
              <a:off x="10442367" y="2038454"/>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Pub. Ethics statement</a:t>
              </a:r>
            </a:p>
          </p:txBody>
        </p:sp>
      </p:grpSp>
      <p:sp>
        <p:nvSpPr>
          <p:cNvPr id="69" name="Rectangle 68">
            <a:extLst>
              <a:ext uri="{FF2B5EF4-FFF2-40B4-BE49-F238E27FC236}">
                <a16:creationId xmlns:a16="http://schemas.microsoft.com/office/drawing/2014/main" id="{6773A3DE-4735-4DF2-BD57-6E1165219C66}"/>
              </a:ext>
            </a:extLst>
          </p:cNvPr>
          <p:cNvSpPr/>
          <p:nvPr/>
        </p:nvSpPr>
        <p:spPr>
          <a:xfrm>
            <a:off x="19713" y="3385773"/>
            <a:ext cx="12192000" cy="3234392"/>
          </a:xfrm>
          <a:prstGeom prst="rect">
            <a:avLst/>
          </a:prstGeom>
          <a:solidFill>
            <a:sysClr val="window" lastClr="FFFFFF">
              <a:lumMod val="95000"/>
              <a:alpha val="56000"/>
            </a:sysClr>
          </a:solidFill>
          <a:ln w="3810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70" name="Rectangle 69">
            <a:extLst>
              <a:ext uri="{FF2B5EF4-FFF2-40B4-BE49-F238E27FC236}">
                <a16:creationId xmlns:a16="http://schemas.microsoft.com/office/drawing/2014/main" id="{3FF502DB-590D-44B6-94C0-0DE50EB57FAC}"/>
              </a:ext>
            </a:extLst>
          </p:cNvPr>
          <p:cNvSpPr/>
          <p:nvPr/>
        </p:nvSpPr>
        <p:spPr>
          <a:xfrm>
            <a:off x="9641417" y="3382463"/>
            <a:ext cx="2589799" cy="3233455"/>
          </a:xfrm>
          <a:prstGeom prst="rect">
            <a:avLst/>
          </a:prstGeom>
          <a:solidFill>
            <a:srgbClr val="FF8200"/>
          </a:solidFill>
          <a:ln w="9525"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71" name="Title 2">
            <a:extLst>
              <a:ext uri="{FF2B5EF4-FFF2-40B4-BE49-F238E27FC236}">
                <a16:creationId xmlns:a16="http://schemas.microsoft.com/office/drawing/2014/main" id="{3FCDFC85-9FF1-4A82-BFC2-BDE65EF82139}"/>
              </a:ext>
            </a:extLst>
          </p:cNvPr>
          <p:cNvSpPr txBox="1">
            <a:spLocks/>
          </p:cNvSpPr>
          <p:nvPr/>
        </p:nvSpPr>
        <p:spPr>
          <a:xfrm>
            <a:off x="9641417" y="4413643"/>
            <a:ext cx="2496092" cy="627763"/>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Eligible titles are reviewed by the CSAB according to a </a:t>
            </a:r>
            <a:r>
              <a:rPr kumimoji="0" lang="en-GB" sz="1600" b="1"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combination of 14 quantitative and qualitative selection criteria: </a:t>
            </a:r>
          </a:p>
        </p:txBody>
      </p:sp>
      <p:sp>
        <p:nvSpPr>
          <p:cNvPr id="72" name="Rectangle 71">
            <a:extLst>
              <a:ext uri="{FF2B5EF4-FFF2-40B4-BE49-F238E27FC236}">
                <a16:creationId xmlns:a16="http://schemas.microsoft.com/office/drawing/2014/main" id="{055BFC13-747C-4CAF-A116-05E7A0F6B62B}"/>
              </a:ext>
            </a:extLst>
          </p:cNvPr>
          <p:cNvSpPr/>
          <p:nvPr/>
        </p:nvSpPr>
        <p:spPr>
          <a:xfrm>
            <a:off x="180971" y="4521845"/>
            <a:ext cx="2228477" cy="1523494"/>
          </a:xfrm>
          <a:prstGeom prst="rect">
            <a:avLst/>
          </a:prstGeom>
        </p:spPr>
        <p:txBody>
          <a:bodyPr wrap="square">
            <a:spAutoFit/>
          </a:bodyPr>
          <a:lstStyle/>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Convincing editorial concept/policy</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Type of peer-review</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Diversity geographic distribution of editors</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Diversity geographic distribution of authors</a:t>
            </a:r>
          </a:p>
        </p:txBody>
      </p:sp>
      <p:sp>
        <p:nvSpPr>
          <p:cNvPr id="73" name="Rectangle 72">
            <a:extLst>
              <a:ext uri="{FF2B5EF4-FFF2-40B4-BE49-F238E27FC236}">
                <a16:creationId xmlns:a16="http://schemas.microsoft.com/office/drawing/2014/main" id="{296A9D7A-257F-4C7C-B183-06276CE136DF}"/>
              </a:ext>
            </a:extLst>
          </p:cNvPr>
          <p:cNvSpPr/>
          <p:nvPr/>
        </p:nvSpPr>
        <p:spPr>
          <a:xfrm>
            <a:off x="1914748" y="4521845"/>
            <a:ext cx="1873306" cy="1338828"/>
          </a:xfrm>
          <a:prstGeom prst="rect">
            <a:avLst/>
          </a:prstGeom>
        </p:spPr>
        <p:txBody>
          <a:bodyPr wrap="square">
            <a:spAutoFit/>
          </a:bodyPr>
          <a:lstStyle/>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Academic contribution to the field</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Clarity of abstracts </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Quality and conformity with stated aims &amp; scope</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Readability of articles </a:t>
            </a:r>
          </a:p>
        </p:txBody>
      </p:sp>
      <p:sp>
        <p:nvSpPr>
          <p:cNvPr id="74" name="Rectangle 73">
            <a:extLst>
              <a:ext uri="{FF2B5EF4-FFF2-40B4-BE49-F238E27FC236}">
                <a16:creationId xmlns:a16="http://schemas.microsoft.com/office/drawing/2014/main" id="{0E6627B5-9551-42B1-A0F1-ED080325EA2C}"/>
              </a:ext>
            </a:extLst>
          </p:cNvPr>
          <p:cNvSpPr/>
          <p:nvPr/>
        </p:nvSpPr>
        <p:spPr>
          <a:xfrm>
            <a:off x="3880085" y="4582537"/>
            <a:ext cx="2144477" cy="692497"/>
          </a:xfrm>
          <a:prstGeom prst="rect">
            <a:avLst/>
          </a:prstGeom>
        </p:spPr>
        <p:txBody>
          <a:bodyPr wrap="square">
            <a:spAutoFit/>
          </a:bodyPr>
          <a:lstStyle/>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Citedness of journal articles in Scopus</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Editor standing</a:t>
            </a:r>
          </a:p>
        </p:txBody>
      </p:sp>
      <p:sp>
        <p:nvSpPr>
          <p:cNvPr id="75" name="Rectangle 74">
            <a:extLst>
              <a:ext uri="{FF2B5EF4-FFF2-40B4-BE49-F238E27FC236}">
                <a16:creationId xmlns:a16="http://schemas.microsoft.com/office/drawing/2014/main" id="{89BC27F2-4C1F-402E-A004-A4CF0F55FA34}"/>
              </a:ext>
            </a:extLst>
          </p:cNvPr>
          <p:cNvSpPr/>
          <p:nvPr/>
        </p:nvSpPr>
        <p:spPr>
          <a:xfrm>
            <a:off x="5527166" y="4582537"/>
            <a:ext cx="1851125" cy="461665"/>
          </a:xfrm>
          <a:prstGeom prst="rect">
            <a:avLst/>
          </a:prstGeom>
        </p:spPr>
        <p:txBody>
          <a:bodyPr wrap="square">
            <a:spAutoFit/>
          </a:bodyPr>
          <a:lstStyle/>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No delay in publication schedule</a:t>
            </a:r>
          </a:p>
        </p:txBody>
      </p:sp>
      <p:sp>
        <p:nvSpPr>
          <p:cNvPr id="76" name="Rectangle 75">
            <a:extLst>
              <a:ext uri="{FF2B5EF4-FFF2-40B4-BE49-F238E27FC236}">
                <a16:creationId xmlns:a16="http://schemas.microsoft.com/office/drawing/2014/main" id="{30D6522B-602C-45CE-BDA9-E403A7E921D0}"/>
              </a:ext>
            </a:extLst>
          </p:cNvPr>
          <p:cNvSpPr/>
          <p:nvPr/>
        </p:nvSpPr>
        <p:spPr>
          <a:xfrm>
            <a:off x="7429775" y="4579741"/>
            <a:ext cx="2144477" cy="923330"/>
          </a:xfrm>
          <a:prstGeom prst="rect">
            <a:avLst/>
          </a:prstGeom>
        </p:spPr>
        <p:txBody>
          <a:bodyPr wrap="square">
            <a:spAutoFit/>
          </a:bodyPr>
          <a:lstStyle/>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Content available online</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English-language journal home page</a:t>
            </a:r>
          </a:p>
          <a:p>
            <a:pPr marL="0" marR="0" lvl="0" indent="0" algn="l" defTabSz="988741" rtl="0" eaLnBrk="1" fontAlgn="base" latinLnBrk="0" hangingPunct="1">
              <a:lnSpc>
                <a:spcPct val="100000"/>
              </a:lnSpc>
              <a:spcBef>
                <a:spcPct val="25000"/>
              </a:spcBef>
              <a:spcAft>
                <a:spcPct val="0"/>
              </a:spcAft>
              <a:buClr>
                <a:srgbClr val="036635"/>
              </a:buClr>
              <a:buSzPct val="140000"/>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Quality of home page</a:t>
            </a:r>
          </a:p>
        </p:txBody>
      </p:sp>
      <p:grpSp>
        <p:nvGrpSpPr>
          <p:cNvPr id="77" name="Group 76">
            <a:extLst>
              <a:ext uri="{FF2B5EF4-FFF2-40B4-BE49-F238E27FC236}">
                <a16:creationId xmlns:a16="http://schemas.microsoft.com/office/drawing/2014/main" id="{03A34DBB-C301-41D4-967A-CDA1E18D0E3F}"/>
              </a:ext>
            </a:extLst>
          </p:cNvPr>
          <p:cNvGrpSpPr/>
          <p:nvPr/>
        </p:nvGrpSpPr>
        <p:grpSpPr>
          <a:xfrm>
            <a:off x="184056" y="3744853"/>
            <a:ext cx="2008194" cy="641124"/>
            <a:chOff x="2832334" y="1830802"/>
            <a:chExt cx="1821709" cy="941427"/>
          </a:xfrm>
        </p:grpSpPr>
        <p:sp>
          <p:nvSpPr>
            <p:cNvPr id="78" name="Freeform: Shape 77">
              <a:extLst>
                <a:ext uri="{FF2B5EF4-FFF2-40B4-BE49-F238E27FC236}">
                  <a16:creationId xmlns:a16="http://schemas.microsoft.com/office/drawing/2014/main" id="{16CB6AA5-D14A-44F0-A301-53D9960854D3}"/>
                </a:ext>
              </a:extLst>
            </p:cNvPr>
            <p:cNvSpPr/>
            <p:nvPr/>
          </p:nvSpPr>
          <p:spPr>
            <a:xfrm>
              <a:off x="2832334"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79" name="Title 2">
              <a:extLst>
                <a:ext uri="{FF2B5EF4-FFF2-40B4-BE49-F238E27FC236}">
                  <a16:creationId xmlns:a16="http://schemas.microsoft.com/office/drawing/2014/main" id="{3347AF2A-666F-41B5-8A43-D3E24FAA646C}"/>
                </a:ext>
              </a:extLst>
            </p:cNvPr>
            <p:cNvSpPr txBox="1">
              <a:spLocks/>
            </p:cNvSpPr>
            <p:nvPr/>
          </p:nvSpPr>
          <p:spPr>
            <a:xfrm>
              <a:off x="3153131" y="1926161"/>
              <a:ext cx="1386567" cy="593558"/>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Journal policy</a:t>
              </a:r>
            </a:p>
          </p:txBody>
        </p:sp>
      </p:grpSp>
      <p:grpSp>
        <p:nvGrpSpPr>
          <p:cNvPr id="80" name="Group 79">
            <a:extLst>
              <a:ext uri="{FF2B5EF4-FFF2-40B4-BE49-F238E27FC236}">
                <a16:creationId xmlns:a16="http://schemas.microsoft.com/office/drawing/2014/main" id="{79FE28B4-7E0F-4824-8698-8D3412727865}"/>
              </a:ext>
            </a:extLst>
          </p:cNvPr>
          <p:cNvGrpSpPr/>
          <p:nvPr/>
        </p:nvGrpSpPr>
        <p:grpSpPr>
          <a:xfrm>
            <a:off x="1927647" y="3744853"/>
            <a:ext cx="2008194" cy="641124"/>
            <a:chOff x="4676909" y="1830802"/>
            <a:chExt cx="1821709" cy="941427"/>
          </a:xfrm>
        </p:grpSpPr>
        <p:sp>
          <p:nvSpPr>
            <p:cNvPr id="81" name="Freeform: Shape 80">
              <a:extLst>
                <a:ext uri="{FF2B5EF4-FFF2-40B4-BE49-F238E27FC236}">
                  <a16:creationId xmlns:a16="http://schemas.microsoft.com/office/drawing/2014/main" id="{DBC03C11-F11B-48BB-B60F-E9230C11729C}"/>
                </a:ext>
              </a:extLst>
            </p:cNvPr>
            <p:cNvSpPr/>
            <p:nvPr/>
          </p:nvSpPr>
          <p:spPr>
            <a:xfrm>
              <a:off x="4676909"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82" name="Title 2">
              <a:extLst>
                <a:ext uri="{FF2B5EF4-FFF2-40B4-BE49-F238E27FC236}">
                  <a16:creationId xmlns:a16="http://schemas.microsoft.com/office/drawing/2014/main" id="{0AEFAA24-5E0B-4876-8264-67DA01B40DA9}"/>
                </a:ext>
              </a:extLst>
            </p:cNvPr>
            <p:cNvSpPr txBox="1">
              <a:spLocks/>
            </p:cNvSpPr>
            <p:nvPr/>
          </p:nvSpPr>
          <p:spPr>
            <a:xfrm>
              <a:off x="4844157" y="1986581"/>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Quality of Content</a:t>
              </a:r>
            </a:p>
          </p:txBody>
        </p:sp>
      </p:grpSp>
      <p:grpSp>
        <p:nvGrpSpPr>
          <p:cNvPr id="83" name="Group 82">
            <a:extLst>
              <a:ext uri="{FF2B5EF4-FFF2-40B4-BE49-F238E27FC236}">
                <a16:creationId xmlns:a16="http://schemas.microsoft.com/office/drawing/2014/main" id="{9EF4AFB2-9AD3-4976-BB08-C2FF2ACD5F4D}"/>
              </a:ext>
            </a:extLst>
          </p:cNvPr>
          <p:cNvGrpSpPr/>
          <p:nvPr/>
        </p:nvGrpSpPr>
        <p:grpSpPr>
          <a:xfrm>
            <a:off x="3684347" y="3744853"/>
            <a:ext cx="2008194" cy="641124"/>
            <a:chOff x="6521484" y="1830802"/>
            <a:chExt cx="1821709" cy="941427"/>
          </a:xfrm>
        </p:grpSpPr>
        <p:sp>
          <p:nvSpPr>
            <p:cNvPr id="84" name="Freeform: Shape 83">
              <a:extLst>
                <a:ext uri="{FF2B5EF4-FFF2-40B4-BE49-F238E27FC236}">
                  <a16:creationId xmlns:a16="http://schemas.microsoft.com/office/drawing/2014/main" id="{80806E9E-0ACF-4F13-9D1B-7EEEFCFD5A38}"/>
                </a:ext>
              </a:extLst>
            </p:cNvPr>
            <p:cNvSpPr/>
            <p:nvPr/>
          </p:nvSpPr>
          <p:spPr>
            <a:xfrm>
              <a:off x="6521484"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85" name="Title 2">
              <a:extLst>
                <a:ext uri="{FF2B5EF4-FFF2-40B4-BE49-F238E27FC236}">
                  <a16:creationId xmlns:a16="http://schemas.microsoft.com/office/drawing/2014/main" id="{FCB8548C-48DB-497E-B83E-80749E031AF4}"/>
                </a:ext>
              </a:extLst>
            </p:cNvPr>
            <p:cNvSpPr txBox="1">
              <a:spLocks/>
            </p:cNvSpPr>
            <p:nvPr/>
          </p:nvSpPr>
          <p:spPr>
            <a:xfrm>
              <a:off x="6695713" y="2003872"/>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Journal standing</a:t>
              </a:r>
            </a:p>
          </p:txBody>
        </p:sp>
      </p:grpSp>
      <p:grpSp>
        <p:nvGrpSpPr>
          <p:cNvPr id="86" name="Group 85">
            <a:extLst>
              <a:ext uri="{FF2B5EF4-FFF2-40B4-BE49-F238E27FC236}">
                <a16:creationId xmlns:a16="http://schemas.microsoft.com/office/drawing/2014/main" id="{A4EC1FC0-EFF1-4ADF-B11A-DA4C8398DF1D}"/>
              </a:ext>
            </a:extLst>
          </p:cNvPr>
          <p:cNvGrpSpPr/>
          <p:nvPr/>
        </p:nvGrpSpPr>
        <p:grpSpPr>
          <a:xfrm>
            <a:off x="5487045" y="3744853"/>
            <a:ext cx="2008194" cy="641124"/>
            <a:chOff x="8366059" y="1830802"/>
            <a:chExt cx="1821709" cy="941427"/>
          </a:xfrm>
        </p:grpSpPr>
        <p:sp>
          <p:nvSpPr>
            <p:cNvPr id="87" name="Freeform: Shape 86">
              <a:extLst>
                <a:ext uri="{FF2B5EF4-FFF2-40B4-BE49-F238E27FC236}">
                  <a16:creationId xmlns:a16="http://schemas.microsoft.com/office/drawing/2014/main" id="{F4FB9169-B6E1-4A8D-AE75-B6239E213C03}"/>
                </a:ext>
              </a:extLst>
            </p:cNvPr>
            <p:cNvSpPr/>
            <p:nvPr/>
          </p:nvSpPr>
          <p:spPr>
            <a:xfrm>
              <a:off x="8366059"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88" name="Title 2">
              <a:extLst>
                <a:ext uri="{FF2B5EF4-FFF2-40B4-BE49-F238E27FC236}">
                  <a16:creationId xmlns:a16="http://schemas.microsoft.com/office/drawing/2014/main" id="{9080F94E-A3F5-4233-8CB8-21262AAAB357}"/>
                </a:ext>
              </a:extLst>
            </p:cNvPr>
            <p:cNvSpPr txBox="1">
              <a:spLocks/>
            </p:cNvSpPr>
            <p:nvPr/>
          </p:nvSpPr>
          <p:spPr>
            <a:xfrm>
              <a:off x="8590811" y="2021163"/>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Regularity</a:t>
              </a:r>
            </a:p>
          </p:txBody>
        </p:sp>
      </p:grpSp>
      <p:grpSp>
        <p:nvGrpSpPr>
          <p:cNvPr id="89" name="Group 88">
            <a:extLst>
              <a:ext uri="{FF2B5EF4-FFF2-40B4-BE49-F238E27FC236}">
                <a16:creationId xmlns:a16="http://schemas.microsoft.com/office/drawing/2014/main" id="{894E3881-9098-477E-B153-9DA162B96F9B}"/>
              </a:ext>
            </a:extLst>
          </p:cNvPr>
          <p:cNvGrpSpPr/>
          <p:nvPr/>
        </p:nvGrpSpPr>
        <p:grpSpPr>
          <a:xfrm>
            <a:off x="7304079" y="3744853"/>
            <a:ext cx="2008194" cy="641124"/>
            <a:chOff x="10210634" y="1830802"/>
            <a:chExt cx="1821709" cy="941427"/>
          </a:xfrm>
        </p:grpSpPr>
        <p:sp>
          <p:nvSpPr>
            <p:cNvPr id="90" name="Freeform: Shape 89">
              <a:extLst>
                <a:ext uri="{FF2B5EF4-FFF2-40B4-BE49-F238E27FC236}">
                  <a16:creationId xmlns:a16="http://schemas.microsoft.com/office/drawing/2014/main" id="{E324FFDE-2138-4CAC-AAFC-4E56D5EAFFC9}"/>
                </a:ext>
              </a:extLst>
            </p:cNvPr>
            <p:cNvSpPr/>
            <p:nvPr/>
          </p:nvSpPr>
          <p:spPr>
            <a:xfrm>
              <a:off x="10210634" y="1830802"/>
              <a:ext cx="1821709" cy="941427"/>
            </a:xfrm>
            <a:custGeom>
              <a:avLst/>
              <a:gdLst>
                <a:gd name="connsiteX0" fmla="*/ 0 w 2901156"/>
                <a:gd name="connsiteY0" fmla="*/ 0 h 1160462"/>
                <a:gd name="connsiteX1" fmla="*/ 2320925 w 2901156"/>
                <a:gd name="connsiteY1" fmla="*/ 0 h 1160462"/>
                <a:gd name="connsiteX2" fmla="*/ 2901156 w 2901156"/>
                <a:gd name="connsiteY2" fmla="*/ 580231 h 1160462"/>
                <a:gd name="connsiteX3" fmla="*/ 2320925 w 2901156"/>
                <a:gd name="connsiteY3" fmla="*/ 1160462 h 1160462"/>
                <a:gd name="connsiteX4" fmla="*/ 0 w 2901156"/>
                <a:gd name="connsiteY4" fmla="*/ 1160462 h 1160462"/>
                <a:gd name="connsiteX5" fmla="*/ 580231 w 2901156"/>
                <a:gd name="connsiteY5" fmla="*/ 580231 h 1160462"/>
                <a:gd name="connsiteX6" fmla="*/ 0 w 2901156"/>
                <a:gd name="connsiteY6" fmla="*/ 0 h 116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1160462">
                  <a:moveTo>
                    <a:pt x="0" y="0"/>
                  </a:moveTo>
                  <a:lnTo>
                    <a:pt x="2320925" y="0"/>
                  </a:lnTo>
                  <a:lnTo>
                    <a:pt x="2901156" y="580231"/>
                  </a:lnTo>
                  <a:lnTo>
                    <a:pt x="2320925" y="1160462"/>
                  </a:lnTo>
                  <a:lnTo>
                    <a:pt x="0" y="1160462"/>
                  </a:lnTo>
                  <a:lnTo>
                    <a:pt x="580231" y="580231"/>
                  </a:lnTo>
                  <a:lnTo>
                    <a:pt x="0" y="0"/>
                  </a:lnTo>
                  <a:close/>
                </a:path>
              </a:pathLst>
            </a:custGeom>
            <a:solidFill>
              <a:srgbClr val="FFA347"/>
            </a:solidFill>
            <a:ln w="25400" cap="flat" cmpd="sng" algn="ctr">
              <a:solidFill>
                <a:sysClr val="window" lastClr="FFFFFF">
                  <a:hueOff val="0"/>
                  <a:satOff val="0"/>
                  <a:lumOff val="0"/>
                  <a:alphaOff val="0"/>
                </a:sysClr>
              </a:solidFill>
              <a:prstDash val="solid"/>
            </a:ln>
            <a:effectLst/>
          </p:spPr>
          <p:txBody>
            <a:bodyPr spcFirstLastPara="0" vert="horz" wrap="square" lIns="835001" tIns="69209" rIns="696583" bIns="69209" numCol="1" spcCol="1270" anchor="ctr" anchorCtr="0">
              <a:noAutofit/>
            </a:bodyPr>
            <a:lstStyle/>
            <a:p>
              <a:pPr marL="0" marR="0" lvl="0" indent="0" algn="ctr" defTabSz="2307062" rtl="0" eaLnBrk="1" fontAlgn="auto" latinLnBrk="0" hangingPunct="1">
                <a:lnSpc>
                  <a:spcPct val="90000"/>
                </a:lnSpc>
                <a:spcBef>
                  <a:spcPct val="0"/>
                </a:spcBef>
                <a:spcAft>
                  <a:spcPct val="35000"/>
                </a:spcAft>
                <a:buClrTx/>
                <a:buSzTx/>
                <a:buFontTx/>
                <a:buNone/>
                <a:tabLst/>
                <a:defRPr/>
              </a:pPr>
              <a:endParaRPr kumimoji="0" lang="en-US" sz="44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91" name="Title 2">
              <a:extLst>
                <a:ext uri="{FF2B5EF4-FFF2-40B4-BE49-F238E27FC236}">
                  <a16:creationId xmlns:a16="http://schemas.microsoft.com/office/drawing/2014/main" id="{EB3E4B7E-CF55-4ADD-84EF-FF7D5C6E186F}"/>
                </a:ext>
              </a:extLst>
            </p:cNvPr>
            <p:cNvSpPr txBox="1">
              <a:spLocks/>
            </p:cNvSpPr>
            <p:nvPr/>
          </p:nvSpPr>
          <p:spPr>
            <a:xfrm>
              <a:off x="10402611" y="2017874"/>
              <a:ext cx="1520398" cy="593559"/>
            </a:xfrm>
            <a:prstGeom prst="rect">
              <a:avLst/>
            </a:prstGeom>
          </p:spPr>
          <p:txBody>
            <a:bodyPr vert="horz" lIns="98870" tIns="49435" rIns="98870" bIns="49435"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94370" rtl="0" eaLnBrk="1" fontAlgn="auto"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j-ea"/>
                  <a:cs typeface="Segoe UI" panose="020B0502040204020203" pitchFamily="34" charset="0"/>
                </a:rPr>
                <a:t>Online Availability</a:t>
              </a:r>
            </a:p>
          </p:txBody>
        </p:sp>
      </p:grpSp>
      <p:sp>
        <p:nvSpPr>
          <p:cNvPr id="92" name="Isosceles Triangle 91">
            <a:extLst>
              <a:ext uri="{FF2B5EF4-FFF2-40B4-BE49-F238E27FC236}">
                <a16:creationId xmlns:a16="http://schemas.microsoft.com/office/drawing/2014/main" id="{A4A63FD0-926C-4365-BBFE-0B07DC5551C2}"/>
              </a:ext>
            </a:extLst>
          </p:cNvPr>
          <p:cNvSpPr/>
          <p:nvPr/>
        </p:nvSpPr>
        <p:spPr>
          <a:xfrm rot="16200000" flipH="1">
            <a:off x="9315381" y="4651051"/>
            <a:ext cx="550500" cy="403202"/>
          </a:xfrm>
          <a:prstGeom prst="triangle">
            <a:avLst/>
          </a:prstGeom>
          <a:solidFill>
            <a:srgbClr val="FF8200"/>
          </a:solidFill>
          <a:ln w="9525"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ysClr val="windowText" lastClr="000000"/>
              </a:solidFill>
              <a:effectLst/>
              <a:uLnTx/>
              <a:uFillTx/>
              <a:latin typeface="Arial" panose="020B0604020202020204"/>
              <a:ea typeface="+mn-ea"/>
              <a:cs typeface="Segoe UI" panose="020B0502040204020203" pitchFamily="34" charset="0"/>
            </a:endParaRPr>
          </a:p>
        </p:txBody>
      </p:sp>
    </p:spTree>
    <p:extLst>
      <p:ext uri="{BB962C8B-B14F-4D97-AF65-F5344CB8AC3E}">
        <p14:creationId xmlns:p14="http://schemas.microsoft.com/office/powerpoint/2010/main" val="22637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par>
                                <p:cTn id="21" presetID="22" presetClass="entr" presetSubtype="8"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par>
                                <p:cTn id="24" presetID="22" presetClass="entr" presetSubtype="8"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par>
                                <p:cTn id="27" presetID="2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par>
                                <p:cTn id="30" presetID="22" presetClass="entr" presetSubtype="8"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par>
                                <p:cTn id="59" presetID="10"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par>
                                <p:cTn id="62" presetID="10" presetClass="entr" presetSubtype="0" fill="hold"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ntr" presetSubtype="0"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fade">
                                      <p:cBhvr>
                                        <p:cTn id="70" dur="500"/>
                                        <p:tgtEl>
                                          <p:spTgt spid="86"/>
                                        </p:tgtEl>
                                      </p:cBhvr>
                                    </p:animEffect>
                                  </p:childTnLst>
                                </p:cTn>
                              </p:par>
                              <p:par>
                                <p:cTn id="71" presetID="10" presetClass="entr" presetSubtype="0" fill="hold"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p:bldP spid="69" grpId="0" animBg="1"/>
      <p:bldP spid="70" grpId="0" animBg="1"/>
      <p:bldP spid="71" grpId="0"/>
      <p:bldP spid="72" grpId="0"/>
      <p:bldP spid="73" grpId="0"/>
      <p:bldP spid="74" grpId="0"/>
      <p:bldP spid="75" grpId="0"/>
      <p:bldP spid="76" grpId="0"/>
      <p:bldP spid="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3CDA23-816E-4855-978B-E861F8125083}"/>
              </a:ext>
            </a:extLst>
          </p:cNvPr>
          <p:cNvSpPr txBox="1">
            <a:spLocks noGrp="1"/>
          </p:cNvSpPr>
          <p:nvPr>
            <p:ph type="title"/>
          </p:nvPr>
        </p:nvSpPr>
        <p:spPr>
          <a:xfrm>
            <a:off x="638175" y="574675"/>
            <a:ext cx="10772775" cy="738664"/>
          </a:xfrm>
          <a:prstGeom prst="rect">
            <a:avLst/>
          </a:prstGeom>
          <a:noFill/>
        </p:spPr>
        <p:txBody>
          <a:bodyPr wrap="square" rtlCol="0">
            <a:spAutoFit/>
          </a:bodyPr>
          <a:lstStyle/>
          <a:p>
            <a:pPr defTabSz="988741">
              <a:lnSpc>
                <a:spcPct val="100000"/>
              </a:lnSpc>
            </a:pPr>
            <a:r>
              <a:rPr lang="en-US" sz="2400" b="1" kern="0" dirty="0">
                <a:solidFill>
                  <a:sysClr val="windowText" lastClr="000000"/>
                </a:solidFill>
                <a:cs typeface="Segoe UI" panose="020B0502040204020203" pitchFamily="34" charset="0"/>
              </a:rPr>
              <a:t>Structural approach: Ongoing content curation to ensure continuous </a:t>
            </a:r>
            <a:br>
              <a:rPr lang="en-US" sz="2400" b="1" kern="0" dirty="0">
                <a:solidFill>
                  <a:sysClr val="windowText" lastClr="000000"/>
                </a:solidFill>
                <a:cs typeface="Segoe UI" panose="020B0502040204020203" pitchFamily="34" charset="0"/>
              </a:rPr>
            </a:br>
            <a:r>
              <a:rPr lang="en-US" sz="2400" b="1" kern="0" dirty="0">
                <a:solidFill>
                  <a:sysClr val="windowText" lastClr="000000"/>
                </a:solidFill>
                <a:cs typeface="Segoe UI" panose="020B0502040204020203" pitchFamily="34" charset="0"/>
              </a:rPr>
              <a:t>high quality content</a:t>
            </a:r>
            <a:endParaRPr lang="en-GB" sz="2400" b="1" kern="0" dirty="0">
              <a:solidFill>
                <a:sysClr val="windowText" lastClr="000000"/>
              </a:solidFill>
              <a:cs typeface="Segoe UI" panose="020B0502040204020203" pitchFamily="34" charset="0"/>
            </a:endParaRPr>
          </a:p>
        </p:txBody>
      </p:sp>
      <p:sp>
        <p:nvSpPr>
          <p:cNvPr id="47" name="Rectangle 46">
            <a:extLst>
              <a:ext uri="{FF2B5EF4-FFF2-40B4-BE49-F238E27FC236}">
                <a16:creationId xmlns:a16="http://schemas.microsoft.com/office/drawing/2014/main" id="{8EC6F825-2885-4EAD-8B49-86598CAEBA02}"/>
              </a:ext>
            </a:extLst>
          </p:cNvPr>
          <p:cNvSpPr/>
          <p:nvPr/>
        </p:nvSpPr>
        <p:spPr>
          <a:xfrm>
            <a:off x="1010102" y="1313339"/>
            <a:ext cx="10028920" cy="861774"/>
          </a:xfrm>
          <a:prstGeom prst="rect">
            <a:avLst/>
          </a:prstGeom>
        </p:spPr>
        <p:txBody>
          <a:bodyPr wrap="square">
            <a:spAutoFit/>
          </a:bodyPr>
          <a:lstStyle/>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565A"/>
                </a:solidFill>
                <a:effectLst/>
                <a:uLnTx/>
                <a:uFillTx/>
                <a:latin typeface="Arial" panose="020B0604020202020204"/>
                <a:ea typeface="+mn-ea"/>
                <a:cs typeface="+mn-cs"/>
              </a:rPr>
              <a:t>Curation of the full journal base is essential and expected by our customers and users.</a:t>
            </a:r>
            <a:r>
              <a:rPr kumimoji="0" lang="en-GB" sz="16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a:t>
            </a:r>
          </a:p>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There is transparent, annual re-evaluation process to ensure titles continue to meet high quality standards</a:t>
            </a:r>
          </a:p>
          <a:p>
            <a:pPr marL="0" marR="0" lvl="0" indent="0" algn="ctr" defTabSz="4943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106" name="Rounded Rectangle 2">
            <a:extLst>
              <a:ext uri="{FF2B5EF4-FFF2-40B4-BE49-F238E27FC236}">
                <a16:creationId xmlns:a16="http://schemas.microsoft.com/office/drawing/2014/main" id="{1FE8050F-4214-4E02-B2DB-63F555E44E88}"/>
              </a:ext>
            </a:extLst>
          </p:cNvPr>
          <p:cNvSpPr/>
          <p:nvPr/>
        </p:nvSpPr>
        <p:spPr>
          <a:xfrm>
            <a:off x="4902533" y="2373301"/>
            <a:ext cx="2642352" cy="1373674"/>
          </a:xfrm>
          <a:prstGeom prst="roundRect">
            <a:avLst/>
          </a:prstGeom>
          <a:solidFill>
            <a:srgbClr val="FFFFFF">
              <a:lumMod val="20000"/>
              <a:lumOff val="80000"/>
            </a:srgbClr>
          </a:solidFill>
          <a:ln w="38100" cap="flat" cmpd="sng" algn="ctr">
            <a:solidFill>
              <a:srgbClr val="FF8200"/>
            </a:solidFill>
            <a:prstDash val="solid"/>
          </a:ln>
          <a:effectLst/>
        </p:spPr>
        <p:txBody>
          <a:bodyPr rtlCol="0" anchor="ctr"/>
          <a:lstStyle/>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3565A"/>
                </a:solidFill>
                <a:effectLst/>
                <a:uLnTx/>
                <a:uFillTx/>
                <a:latin typeface="Arial" panose="020B0604020202020204"/>
                <a:ea typeface="+mn-ea"/>
                <a:cs typeface="+mn-cs"/>
              </a:rPr>
              <a:t>Identification of poor performing journals using metrics and benchmarks</a:t>
            </a:r>
          </a:p>
        </p:txBody>
      </p:sp>
      <p:sp>
        <p:nvSpPr>
          <p:cNvPr id="107" name="Rounded Rectangle 3">
            <a:extLst>
              <a:ext uri="{FF2B5EF4-FFF2-40B4-BE49-F238E27FC236}">
                <a16:creationId xmlns:a16="http://schemas.microsoft.com/office/drawing/2014/main" id="{372BA74A-0C7E-4DC5-9F55-09395A30FA1D}"/>
              </a:ext>
            </a:extLst>
          </p:cNvPr>
          <p:cNvSpPr/>
          <p:nvPr/>
        </p:nvSpPr>
        <p:spPr>
          <a:xfrm>
            <a:off x="7613424" y="2373301"/>
            <a:ext cx="2642352" cy="1373674"/>
          </a:xfrm>
          <a:prstGeom prst="roundRect">
            <a:avLst/>
          </a:prstGeom>
          <a:solidFill>
            <a:srgbClr val="FFFFFF">
              <a:lumMod val="20000"/>
              <a:lumOff val="80000"/>
            </a:srgbClr>
          </a:solidFill>
          <a:ln w="38100" cap="flat" cmpd="sng" algn="ctr">
            <a:solidFill>
              <a:srgbClr val="FF8200"/>
            </a:solidFill>
            <a:prstDash val="solid"/>
          </a:ln>
          <a:effectLst/>
        </p:spPr>
        <p:txBody>
          <a:bodyPr rtlCol="0" anchor="ctr"/>
          <a:lstStyle/>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3565A"/>
                </a:solidFill>
                <a:effectLst/>
                <a:uLnTx/>
                <a:uFillTx/>
                <a:latin typeface="Arial" panose="020B0604020202020204"/>
                <a:ea typeface="+mn-ea"/>
                <a:cs typeface="+mn-cs"/>
              </a:rPr>
              <a:t>“Radar” to predict journals with outlier performance</a:t>
            </a:r>
          </a:p>
        </p:txBody>
      </p:sp>
      <p:sp>
        <p:nvSpPr>
          <p:cNvPr id="108" name="Rounded Rectangle 4">
            <a:extLst>
              <a:ext uri="{FF2B5EF4-FFF2-40B4-BE49-F238E27FC236}">
                <a16:creationId xmlns:a16="http://schemas.microsoft.com/office/drawing/2014/main" id="{EFEC8FDA-9D65-458B-BF41-36DBB55853BB}"/>
              </a:ext>
            </a:extLst>
          </p:cNvPr>
          <p:cNvSpPr/>
          <p:nvPr/>
        </p:nvSpPr>
        <p:spPr>
          <a:xfrm>
            <a:off x="2193676" y="2373301"/>
            <a:ext cx="2642352" cy="1373674"/>
          </a:xfrm>
          <a:prstGeom prst="roundRect">
            <a:avLst/>
          </a:prstGeom>
          <a:solidFill>
            <a:srgbClr val="FFFFFF">
              <a:lumMod val="20000"/>
              <a:lumOff val="80000"/>
            </a:srgbClr>
          </a:solidFill>
          <a:ln w="38100" cap="flat" cmpd="sng" algn="ctr">
            <a:solidFill>
              <a:srgbClr val="FF8200"/>
            </a:solidFill>
            <a:prstDash val="solid"/>
          </a:ln>
          <a:effectLst/>
        </p:spPr>
        <p:txBody>
          <a:bodyPr rtlCol="0" anchor="ctr"/>
          <a:lstStyle/>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3565A"/>
                </a:solidFill>
                <a:effectLst/>
                <a:uLnTx/>
                <a:uFillTx/>
                <a:latin typeface="Arial" panose="020B0604020202020204"/>
                <a:ea typeface="+mn-ea"/>
                <a:cs typeface="+mn-cs"/>
              </a:rPr>
              <a:t>Direct feedback from users and stakeholders on poor performing journals</a:t>
            </a:r>
          </a:p>
        </p:txBody>
      </p:sp>
      <p:sp>
        <p:nvSpPr>
          <p:cNvPr id="109" name="Rounded Rectangle 5">
            <a:extLst>
              <a:ext uri="{FF2B5EF4-FFF2-40B4-BE49-F238E27FC236}">
                <a16:creationId xmlns:a16="http://schemas.microsoft.com/office/drawing/2014/main" id="{E389294D-F553-4369-88ED-874125F4AF67}"/>
              </a:ext>
            </a:extLst>
          </p:cNvPr>
          <p:cNvSpPr/>
          <p:nvPr/>
        </p:nvSpPr>
        <p:spPr>
          <a:xfrm>
            <a:off x="2205120" y="3868011"/>
            <a:ext cx="8064133" cy="526427"/>
          </a:xfrm>
          <a:prstGeom prst="roundRect">
            <a:avLst/>
          </a:prstGeom>
          <a:solidFill>
            <a:srgbClr val="FFFFFF">
              <a:lumMod val="20000"/>
              <a:lumOff val="80000"/>
            </a:srgbClr>
          </a:solidFill>
          <a:ln w="38100" cap="flat" cmpd="sng" algn="ctr">
            <a:solidFill>
              <a:srgbClr val="FF8200"/>
            </a:solidFill>
            <a:prstDash val="solid"/>
          </a:ln>
          <a:effectLst/>
        </p:spPr>
        <p:txBody>
          <a:bodyPr rtlCol="0" anchor="ctr"/>
          <a:lstStyle/>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3565A"/>
                </a:solidFill>
                <a:effectLst/>
                <a:uLnTx/>
                <a:uFillTx/>
                <a:latin typeface="Arial" panose="020B0604020202020204"/>
                <a:ea typeface="+mn-ea"/>
                <a:cs typeface="+mn-cs"/>
              </a:rPr>
              <a:t>Re-evaluation by the Content Selection &amp; Advisory Board (CSAB)</a:t>
            </a:r>
          </a:p>
        </p:txBody>
      </p:sp>
      <p:sp>
        <p:nvSpPr>
          <p:cNvPr id="110" name="Flowchart: Merge 109">
            <a:extLst>
              <a:ext uri="{FF2B5EF4-FFF2-40B4-BE49-F238E27FC236}">
                <a16:creationId xmlns:a16="http://schemas.microsoft.com/office/drawing/2014/main" id="{E436A868-3612-45A4-A214-2FCCA8476D52}"/>
              </a:ext>
            </a:extLst>
          </p:cNvPr>
          <p:cNvSpPr/>
          <p:nvPr/>
        </p:nvSpPr>
        <p:spPr>
          <a:xfrm>
            <a:off x="2205120" y="4525681"/>
            <a:ext cx="8064133" cy="918699"/>
          </a:xfrm>
          <a:prstGeom prst="flowChartMerge">
            <a:avLst/>
          </a:prstGeom>
          <a:solidFill>
            <a:srgbClr val="FFFFFF">
              <a:lumMod val="20000"/>
              <a:lumOff val="80000"/>
            </a:srgbClr>
          </a:solidFill>
          <a:ln w="38100" cap="flat" cmpd="sng" algn="ctr">
            <a:solidFill>
              <a:srgbClr val="FF8200"/>
            </a:solidFill>
            <a:prstDash val="solid"/>
          </a:ln>
          <a:effectLst/>
        </p:spPr>
        <p:txBody>
          <a:bodyPr rtlCol="0" anchor="ctr"/>
          <a:lstStyle/>
          <a:p>
            <a:pPr marL="0" marR="0" lvl="0" indent="0" algn="ctr" defTabSz="49437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3565A"/>
              </a:solidFill>
              <a:effectLst/>
              <a:uLnTx/>
              <a:uFillTx/>
              <a:latin typeface="Arial" panose="020B0604020202020204"/>
              <a:ea typeface="+mn-ea"/>
              <a:cs typeface="+mn-cs"/>
            </a:endParaRPr>
          </a:p>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53565A"/>
                </a:solidFill>
                <a:effectLst/>
                <a:uLnTx/>
                <a:uFillTx/>
                <a:latin typeface="Arial" panose="020B0604020202020204"/>
                <a:ea typeface="+mn-ea"/>
                <a:cs typeface="+mn-cs"/>
              </a:rPr>
              <a:t>Content Curation</a:t>
            </a:r>
          </a:p>
        </p:txBody>
      </p:sp>
      <p:sp>
        <p:nvSpPr>
          <p:cNvPr id="111" name="TextBox 110">
            <a:extLst>
              <a:ext uri="{FF2B5EF4-FFF2-40B4-BE49-F238E27FC236}">
                <a16:creationId xmlns:a16="http://schemas.microsoft.com/office/drawing/2014/main" id="{70B2D617-4E9E-4071-BFB3-5D76E3C48FB4}"/>
              </a:ext>
            </a:extLst>
          </p:cNvPr>
          <p:cNvSpPr txBox="1"/>
          <p:nvPr/>
        </p:nvSpPr>
        <p:spPr>
          <a:xfrm>
            <a:off x="1153614" y="3931553"/>
            <a:ext cx="1005403" cy="369332"/>
          </a:xfrm>
          <a:prstGeom prst="rect">
            <a:avLst/>
          </a:prstGeom>
          <a:noFill/>
        </p:spPr>
        <p:txBody>
          <a:bodyPr wrap="none" rtlCol="0">
            <a:spAutoFit/>
          </a:bodyPr>
          <a:lstStyle>
            <a:defPPr>
              <a:defRPr lang="en-US"/>
            </a:defPPr>
          </a:lstStyle>
          <a:p>
            <a:pPr marL="0" marR="0" lvl="0" indent="0" algn="l"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Review:</a:t>
            </a:r>
          </a:p>
        </p:txBody>
      </p:sp>
      <p:sp>
        <p:nvSpPr>
          <p:cNvPr id="112" name="TextBox 111">
            <a:extLst>
              <a:ext uri="{FF2B5EF4-FFF2-40B4-BE49-F238E27FC236}">
                <a16:creationId xmlns:a16="http://schemas.microsoft.com/office/drawing/2014/main" id="{3757567C-4B61-407D-A084-EC9C5A96206E}"/>
              </a:ext>
            </a:extLst>
          </p:cNvPr>
          <p:cNvSpPr txBox="1"/>
          <p:nvPr/>
        </p:nvSpPr>
        <p:spPr>
          <a:xfrm>
            <a:off x="1153614" y="4813797"/>
            <a:ext cx="941283" cy="369332"/>
          </a:xfrm>
          <a:prstGeom prst="rect">
            <a:avLst/>
          </a:prstGeom>
          <a:noFill/>
        </p:spPr>
        <p:txBody>
          <a:bodyPr wrap="none" rtlCol="0">
            <a:spAutoFit/>
          </a:bodyPr>
          <a:lstStyle/>
          <a:p>
            <a:pPr marL="0" marR="0" lvl="0" indent="0" algn="l" defTabSz="4943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Curate:</a:t>
            </a:r>
          </a:p>
        </p:txBody>
      </p:sp>
      <p:pic>
        <p:nvPicPr>
          <p:cNvPr id="113" name="Picture 2">
            <a:extLst>
              <a:ext uri="{FF2B5EF4-FFF2-40B4-BE49-F238E27FC236}">
                <a16:creationId xmlns:a16="http://schemas.microsoft.com/office/drawing/2014/main" id="{78C6945F-A74B-4BCB-9128-1E9893762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801" y="2744492"/>
            <a:ext cx="688340" cy="74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2" descr="C:\Users\steigingas\AppData\Local\Microsoft\Windows\Temporary Internet Files\Content.Outlook\7TMQTV6R\SCOPUS-large.png">
            <a:extLst>
              <a:ext uri="{FF2B5EF4-FFF2-40B4-BE49-F238E27FC236}">
                <a16:creationId xmlns:a16="http://schemas.microsoft.com/office/drawing/2014/main" id="{7685C838-FB0A-4B08-8B53-2D2C044DA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754" y="5680185"/>
            <a:ext cx="2456864" cy="755533"/>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Rounded Corners 114">
            <a:extLst>
              <a:ext uri="{FF2B5EF4-FFF2-40B4-BE49-F238E27FC236}">
                <a16:creationId xmlns:a16="http://schemas.microsoft.com/office/drawing/2014/main" id="{2DA478C5-EDB0-4270-AA63-79FBB0C1A143}"/>
              </a:ext>
            </a:extLst>
          </p:cNvPr>
          <p:cNvSpPr/>
          <p:nvPr/>
        </p:nvSpPr>
        <p:spPr>
          <a:xfrm>
            <a:off x="794686" y="2052003"/>
            <a:ext cx="10858300" cy="4507166"/>
          </a:xfrm>
          <a:prstGeom prst="roundRect">
            <a:avLst/>
          </a:prstGeom>
          <a:noFill/>
          <a:ln w="190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grpSp>
        <p:nvGrpSpPr>
          <p:cNvPr id="116" name="Groupe 12">
            <a:extLst>
              <a:ext uri="{FF2B5EF4-FFF2-40B4-BE49-F238E27FC236}">
                <a16:creationId xmlns:a16="http://schemas.microsoft.com/office/drawing/2014/main" id="{2CD2542A-5AE2-4047-9323-F2B7244374B2}"/>
              </a:ext>
            </a:extLst>
          </p:cNvPr>
          <p:cNvGrpSpPr/>
          <p:nvPr/>
        </p:nvGrpSpPr>
        <p:grpSpPr>
          <a:xfrm>
            <a:off x="10061245" y="2025559"/>
            <a:ext cx="1811773" cy="1606648"/>
            <a:chOff x="1515960" y="1659960"/>
            <a:chExt cx="2317320" cy="1879200"/>
          </a:xfrm>
        </p:grpSpPr>
        <p:sp>
          <p:nvSpPr>
            <p:cNvPr id="117" name="Freeform 12">
              <a:extLst>
                <a:ext uri="{FF2B5EF4-FFF2-40B4-BE49-F238E27FC236}">
                  <a16:creationId xmlns:a16="http://schemas.microsoft.com/office/drawing/2014/main" id="{487DCD06-5911-4414-9E4B-45FCBFE504A8}"/>
                </a:ext>
              </a:extLst>
            </p:cNvPr>
            <p:cNvSpPr/>
            <p:nvPr/>
          </p:nvSpPr>
          <p:spPr>
            <a:xfrm>
              <a:off x="1515960" y="1659960"/>
              <a:ext cx="2317320" cy="1879200"/>
            </a:xfrm>
            <a:custGeom>
              <a:avLst/>
              <a:gdLst>
                <a:gd name="f0" fmla="val 180"/>
                <a:gd name="f1" fmla="val 0"/>
                <a:gd name="f2" fmla="val 1460"/>
                <a:gd name="f3" fmla="val 1184"/>
                <a:gd name="f4" fmla="val 150"/>
                <a:gd name="f5" fmla="val 142"/>
                <a:gd name="f6" fmla="val 1182"/>
                <a:gd name="f7" fmla="val 136"/>
                <a:gd name="f8" fmla="val 128"/>
                <a:gd name="f9" fmla="val 1178"/>
                <a:gd name="f10" fmla="val 122"/>
                <a:gd name="f11" fmla="val 1174"/>
                <a:gd name="f12" fmla="val 116"/>
                <a:gd name="f13" fmla="val 1168"/>
                <a:gd name="f14" fmla="val 112"/>
                <a:gd name="f15" fmla="val 1162"/>
                <a:gd name="f16" fmla="val 108"/>
                <a:gd name="f17" fmla="val 1156"/>
                <a:gd name="f18" fmla="val 104"/>
                <a:gd name="f19" fmla="val 1148"/>
                <a:gd name="f20" fmla="val 1140"/>
                <a:gd name="f21" fmla="val 102"/>
                <a:gd name="f22" fmla="val 1132"/>
                <a:gd name="f23" fmla="val 1124"/>
                <a:gd name="f24" fmla="val 106"/>
                <a:gd name="f25" fmla="val 1116"/>
                <a:gd name="f26" fmla="val 110"/>
                <a:gd name="f27" fmla="val 1110"/>
                <a:gd name="f28" fmla="val 1104"/>
                <a:gd name="f29" fmla="val 1098"/>
                <a:gd name="f30" fmla="val 1094"/>
                <a:gd name="f31" fmla="val 148"/>
                <a:gd name="f32" fmla="val 1082"/>
                <a:gd name="f33" fmla="val 168"/>
                <a:gd name="f34" fmla="val 1068"/>
                <a:gd name="f35" fmla="val 184"/>
                <a:gd name="f36" fmla="val 1054"/>
                <a:gd name="f37" fmla="val 198"/>
                <a:gd name="f38" fmla="val 1040"/>
                <a:gd name="f39" fmla="val 212"/>
                <a:gd name="f40" fmla="val 1024"/>
                <a:gd name="f41" fmla="val 222"/>
                <a:gd name="f42" fmla="val 1008"/>
                <a:gd name="f43" fmla="val 232"/>
                <a:gd name="f44" fmla="val 992"/>
                <a:gd name="f45" fmla="val 238"/>
                <a:gd name="f46" fmla="val 974"/>
                <a:gd name="f47" fmla="val 976"/>
                <a:gd name="f48" fmla="val 160"/>
                <a:gd name="f49" fmla="val 978"/>
                <a:gd name="f50" fmla="val 140"/>
                <a:gd name="f51" fmla="val 972"/>
                <a:gd name="f52" fmla="val 968"/>
                <a:gd name="f53" fmla="val 88"/>
                <a:gd name="f54" fmla="val 960"/>
                <a:gd name="f55" fmla="val 74"/>
                <a:gd name="f56" fmla="val 952"/>
                <a:gd name="f57" fmla="val 60"/>
                <a:gd name="f58" fmla="val 942"/>
                <a:gd name="f59" fmla="val 46"/>
                <a:gd name="f60" fmla="val 930"/>
                <a:gd name="f61" fmla="val 38"/>
                <a:gd name="f62" fmla="val 920"/>
                <a:gd name="f63" fmla="val 30"/>
                <a:gd name="f64" fmla="val 908"/>
                <a:gd name="f65" fmla="val 18"/>
                <a:gd name="f66" fmla="val 886"/>
                <a:gd name="f67" fmla="val 10"/>
                <a:gd name="f68" fmla="val 864"/>
                <a:gd name="f69" fmla="val 4"/>
                <a:gd name="f70" fmla="val 842"/>
                <a:gd name="f71" fmla="val 2"/>
                <a:gd name="f72" fmla="val 822"/>
                <a:gd name="f73" fmla="val 806"/>
                <a:gd name="f74" fmla="val 788"/>
                <a:gd name="f75" fmla="val 522"/>
                <a:gd name="f76" fmla="val 34"/>
                <a:gd name="f77" fmla="val 320"/>
                <a:gd name="f78" fmla="val 42"/>
                <a:gd name="f79" fmla="val 230"/>
                <a:gd name="f80" fmla="val 50"/>
                <a:gd name="f81" fmla="val 162"/>
                <a:gd name="f82" fmla="val 54"/>
                <a:gd name="f83" fmla="val 62"/>
                <a:gd name="f84" fmla="val 70"/>
                <a:gd name="f85" fmla="val 90"/>
                <a:gd name="f86" fmla="val 78"/>
                <a:gd name="f87" fmla="val 72"/>
                <a:gd name="f88" fmla="val 58"/>
                <a:gd name="f89" fmla="val 44"/>
                <a:gd name="f90" fmla="val 114"/>
                <a:gd name="f91" fmla="val 126"/>
                <a:gd name="f92" fmla="val 24"/>
                <a:gd name="f93" fmla="val 138"/>
                <a:gd name="f94" fmla="val 16"/>
                <a:gd name="f95" fmla="val 152"/>
                <a:gd name="f96" fmla="val 176"/>
                <a:gd name="f97" fmla="val 196"/>
                <a:gd name="f98" fmla="val 244"/>
                <a:gd name="f99" fmla="val 1298"/>
                <a:gd name="f100" fmla="val 120"/>
                <a:gd name="f101" fmla="val 1302"/>
                <a:gd name="f102" fmla="val 1322"/>
                <a:gd name="f103" fmla="val 1340"/>
                <a:gd name="f104" fmla="val 132"/>
                <a:gd name="f105" fmla="val 1358"/>
                <a:gd name="f106" fmla="val 1372"/>
                <a:gd name="f107" fmla="val 1386"/>
                <a:gd name="f108" fmla="val 1398"/>
                <a:gd name="f109" fmla="val 174"/>
                <a:gd name="f110" fmla="val 1408"/>
                <a:gd name="f111" fmla="val 186"/>
                <a:gd name="f112" fmla="val 1416"/>
                <a:gd name="f113" fmla="val 200"/>
                <a:gd name="f114" fmla="val 1422"/>
                <a:gd name="f115" fmla="val 214"/>
                <a:gd name="f116" fmla="val 1428"/>
                <a:gd name="f117" fmla="val 228"/>
                <a:gd name="f118" fmla="val 1436"/>
                <a:gd name="f119" fmla="val 256"/>
                <a:gd name="f120" fmla="val 1440"/>
                <a:gd name="f121" fmla="val 284"/>
                <a:gd name="f122" fmla="val 308"/>
                <a:gd name="f123" fmla="val 1458"/>
                <a:gd name="f124" fmla="val 730"/>
                <a:gd name="f125" fmla="val 750"/>
                <a:gd name="f126" fmla="val 768"/>
                <a:gd name="f127" fmla="val 1456"/>
                <a:gd name="f128" fmla="val 1452"/>
                <a:gd name="f129" fmla="val 810"/>
                <a:gd name="f130" fmla="val 1446"/>
                <a:gd name="f131" fmla="val 832"/>
                <a:gd name="f132" fmla="val 1434"/>
                <a:gd name="f133" fmla="val 856"/>
                <a:gd name="f134" fmla="val 1420"/>
                <a:gd name="f135" fmla="val 878"/>
                <a:gd name="f136" fmla="val 1412"/>
                <a:gd name="f137" fmla="val 1402"/>
                <a:gd name="f138" fmla="val 896"/>
                <a:gd name="f139" fmla="val 1390"/>
                <a:gd name="f140" fmla="val 906"/>
                <a:gd name="f141" fmla="val 1376"/>
                <a:gd name="f142" fmla="val 914"/>
                <a:gd name="f143" fmla="val 922"/>
                <a:gd name="f144" fmla="val 1320"/>
                <a:gd name="f145" fmla="val 934"/>
                <a:gd name="f146" fmla="val 1296"/>
                <a:gd name="f147" fmla="val 938"/>
                <a:gd name="f148" fmla="val 1214"/>
                <a:gd name="f149" fmla="val 1084"/>
                <a:gd name="f150" fmla="val 946"/>
                <a:gd name="f151" fmla="val 736"/>
                <a:gd name="f152" fmla="val 956"/>
                <a:gd name="f153" fmla="val 426"/>
                <a:gd name="f154" fmla="val 966"/>
                <a:gd name="f155" fmla="val 414"/>
                <a:gd name="f156" fmla="val 996"/>
                <a:gd name="f157" fmla="val 400"/>
                <a:gd name="f158" fmla="val 1022"/>
                <a:gd name="f159" fmla="val 386"/>
                <a:gd name="f160" fmla="val 1046"/>
                <a:gd name="f161" fmla="val 368"/>
                <a:gd name="f162" fmla="val 350"/>
                <a:gd name="f163" fmla="val 1088"/>
                <a:gd name="f164" fmla="val 332"/>
                <a:gd name="f165" fmla="val 1106"/>
                <a:gd name="f166" fmla="val 314"/>
                <a:gd name="f167" fmla="val 1122"/>
                <a:gd name="f168" fmla="val 294"/>
                <a:gd name="f169" fmla="val 1134"/>
                <a:gd name="f170" fmla="val 274"/>
                <a:gd name="f171" fmla="val 1146"/>
                <a:gd name="f172" fmla="val 254"/>
                <a:gd name="f173" fmla="val 236"/>
                <a:gd name="f174" fmla="val 1164"/>
                <a:gd name="f175" fmla="val 216"/>
                <a:gd name="f176" fmla="val 1172"/>
                <a:gd name="f177" fmla="val 182"/>
                <a:gd name="f178" fmla="val 1180"/>
                <a:gd name="f179" fmla="val 154"/>
              </a:gdLst>
              <a:ahLst/>
              <a:cxnLst>
                <a:cxn ang="3cd4">
                  <a:pos x="hc" y="t"/>
                </a:cxn>
                <a:cxn ang="0">
                  <a:pos x="r" y="vc"/>
                </a:cxn>
                <a:cxn ang="cd4">
                  <a:pos x="hc" y="b"/>
                </a:cxn>
                <a:cxn ang="cd2">
                  <a:pos x="l" y="vc"/>
                </a:cxn>
              </a:cxnLst>
              <a:rect l="l" t="t" r="r" b="b"/>
              <a:pathLst>
                <a:path w="1460" h="1184">
                  <a:moveTo>
                    <a:pt x="f4" y="f3"/>
                  </a:moveTo>
                  <a:lnTo>
                    <a:pt x="f4" y="f3"/>
                  </a:lnTo>
                  <a:lnTo>
                    <a:pt x="f5" y="f6"/>
                  </a:lnTo>
                  <a:lnTo>
                    <a:pt x="f7" y="f6"/>
                  </a:lnTo>
                  <a:lnTo>
                    <a:pt x="f8" y="f9"/>
                  </a:lnTo>
                  <a:lnTo>
                    <a:pt x="f10" y="f11"/>
                  </a:lnTo>
                  <a:lnTo>
                    <a:pt x="f12" y="f13"/>
                  </a:lnTo>
                  <a:lnTo>
                    <a:pt x="f14" y="f15"/>
                  </a:lnTo>
                  <a:lnTo>
                    <a:pt x="f16" y="f17"/>
                  </a:lnTo>
                  <a:lnTo>
                    <a:pt x="f18" y="f19"/>
                  </a:lnTo>
                  <a:lnTo>
                    <a:pt x="f18" y="f19"/>
                  </a:lnTo>
                  <a:lnTo>
                    <a:pt x="f18" y="f20"/>
                  </a:lnTo>
                  <a:lnTo>
                    <a:pt x="f21" y="f22"/>
                  </a:lnTo>
                  <a:lnTo>
                    <a:pt x="f18" y="f23"/>
                  </a:lnTo>
                  <a:lnTo>
                    <a:pt x="f24" y="f25"/>
                  </a:lnTo>
                  <a:lnTo>
                    <a:pt x="f26" y="f27"/>
                  </a:lnTo>
                  <a:lnTo>
                    <a:pt x="f12" y="f28"/>
                  </a:lnTo>
                  <a:lnTo>
                    <a:pt x="f10" y="f29"/>
                  </a:lnTo>
                  <a:lnTo>
                    <a:pt x="f8" y="f30"/>
                  </a:lnTo>
                  <a:lnTo>
                    <a:pt x="f8" y="f30"/>
                  </a:lnTo>
                  <a:lnTo>
                    <a:pt x="f31" y="f32"/>
                  </a:lnTo>
                  <a:lnTo>
                    <a:pt x="f33" y="f34"/>
                  </a:lnTo>
                  <a:lnTo>
                    <a:pt x="f35" y="f36"/>
                  </a:lnTo>
                  <a:lnTo>
                    <a:pt x="f37" y="f38"/>
                  </a:lnTo>
                  <a:lnTo>
                    <a:pt x="f39" y="f40"/>
                  </a:lnTo>
                  <a:lnTo>
                    <a:pt x="f41" y="f42"/>
                  </a:lnTo>
                  <a:lnTo>
                    <a:pt x="f43" y="f44"/>
                  </a:lnTo>
                  <a:lnTo>
                    <a:pt x="f45" y="f46"/>
                  </a:lnTo>
                  <a:lnTo>
                    <a:pt x="f45" y="f46"/>
                  </a:lnTo>
                  <a:lnTo>
                    <a:pt x="f0" y="f47"/>
                  </a:lnTo>
                  <a:lnTo>
                    <a:pt x="f0" y="f47"/>
                  </a:lnTo>
                  <a:lnTo>
                    <a:pt x="f48" y="f49"/>
                  </a:lnTo>
                  <a:lnTo>
                    <a:pt x="f50" y="f47"/>
                  </a:lnTo>
                  <a:lnTo>
                    <a:pt x="f10" y="f51"/>
                  </a:lnTo>
                  <a:lnTo>
                    <a:pt x="f18" y="f52"/>
                  </a:lnTo>
                  <a:lnTo>
                    <a:pt x="f53" y="f54"/>
                  </a:lnTo>
                  <a:lnTo>
                    <a:pt x="f55" y="f56"/>
                  </a:lnTo>
                  <a:lnTo>
                    <a:pt x="f57" y="f58"/>
                  </a:lnTo>
                  <a:lnTo>
                    <a:pt x="f59" y="f60"/>
                  </a:lnTo>
                  <a:lnTo>
                    <a:pt x="f59" y="f60"/>
                  </a:lnTo>
                  <a:lnTo>
                    <a:pt x="f61" y="f62"/>
                  </a:lnTo>
                  <a:lnTo>
                    <a:pt x="f63" y="f64"/>
                  </a:lnTo>
                  <a:lnTo>
                    <a:pt x="f65" y="f66"/>
                  </a:lnTo>
                  <a:lnTo>
                    <a:pt x="f67" y="f68"/>
                  </a:lnTo>
                  <a:lnTo>
                    <a:pt x="f69" y="f70"/>
                  </a:lnTo>
                  <a:lnTo>
                    <a:pt x="f71" y="f72"/>
                  </a:lnTo>
                  <a:lnTo>
                    <a:pt x="f1" y="f73"/>
                  </a:lnTo>
                  <a:lnTo>
                    <a:pt x="f1" y="f74"/>
                  </a:lnTo>
                  <a:lnTo>
                    <a:pt x="f1" y="f74"/>
                  </a:lnTo>
                  <a:lnTo>
                    <a:pt x="f65" y="f75"/>
                  </a:lnTo>
                  <a:lnTo>
                    <a:pt x="f76" y="f77"/>
                  </a:lnTo>
                  <a:lnTo>
                    <a:pt x="f78" y="f79"/>
                  </a:lnTo>
                  <a:lnTo>
                    <a:pt x="f80" y="f81"/>
                  </a:lnTo>
                  <a:lnTo>
                    <a:pt x="f80" y="f81"/>
                  </a:lnTo>
                  <a:lnTo>
                    <a:pt x="f82" y="f7"/>
                  </a:lnTo>
                  <a:lnTo>
                    <a:pt x="f83" y="f14"/>
                  </a:lnTo>
                  <a:lnTo>
                    <a:pt x="f84" y="f85"/>
                  </a:lnTo>
                  <a:lnTo>
                    <a:pt x="f86" y="f87"/>
                  </a:lnTo>
                  <a:lnTo>
                    <a:pt x="f85" y="f88"/>
                  </a:lnTo>
                  <a:lnTo>
                    <a:pt x="f21" y="f89"/>
                  </a:lnTo>
                  <a:lnTo>
                    <a:pt x="f90" y="f76"/>
                  </a:lnTo>
                  <a:lnTo>
                    <a:pt x="f91" y="f92"/>
                  </a:lnTo>
                  <a:lnTo>
                    <a:pt x="f93" y="f94"/>
                  </a:lnTo>
                  <a:lnTo>
                    <a:pt x="f95" y="f67"/>
                  </a:lnTo>
                  <a:lnTo>
                    <a:pt x="f96" y="f69"/>
                  </a:lnTo>
                  <a:lnTo>
                    <a:pt x="f97" y="f1"/>
                  </a:lnTo>
                  <a:lnTo>
                    <a:pt x="f39" y="f1"/>
                  </a:lnTo>
                  <a:lnTo>
                    <a:pt x="f39" y="f1"/>
                  </a:lnTo>
                  <a:lnTo>
                    <a:pt x="f43" y="f1"/>
                  </a:lnTo>
                  <a:lnTo>
                    <a:pt x="f98" y="f71"/>
                  </a:lnTo>
                  <a:lnTo>
                    <a:pt x="f99" y="f100"/>
                  </a:lnTo>
                  <a:lnTo>
                    <a:pt x="f99" y="f100"/>
                  </a:lnTo>
                  <a:lnTo>
                    <a:pt x="f101" y="f10"/>
                  </a:lnTo>
                  <a:lnTo>
                    <a:pt x="f101" y="f10"/>
                  </a:lnTo>
                  <a:lnTo>
                    <a:pt x="f102" y="f91"/>
                  </a:lnTo>
                  <a:lnTo>
                    <a:pt x="f103" y="f104"/>
                  </a:lnTo>
                  <a:lnTo>
                    <a:pt x="f105" y="f5"/>
                  </a:lnTo>
                  <a:lnTo>
                    <a:pt x="f106" y="f4"/>
                  </a:lnTo>
                  <a:lnTo>
                    <a:pt x="f107" y="f81"/>
                  </a:lnTo>
                  <a:lnTo>
                    <a:pt x="f108" y="f109"/>
                  </a:lnTo>
                  <a:lnTo>
                    <a:pt x="f110" y="f111"/>
                  </a:lnTo>
                  <a:lnTo>
                    <a:pt x="f112" y="f113"/>
                  </a:lnTo>
                  <a:lnTo>
                    <a:pt x="f114" y="f115"/>
                  </a:lnTo>
                  <a:lnTo>
                    <a:pt x="f116" y="f117"/>
                  </a:lnTo>
                  <a:lnTo>
                    <a:pt x="f118" y="f119"/>
                  </a:lnTo>
                  <a:lnTo>
                    <a:pt x="f120" y="f121"/>
                  </a:lnTo>
                  <a:lnTo>
                    <a:pt x="f120" y="f122"/>
                  </a:lnTo>
                  <a:lnTo>
                    <a:pt x="f123" y="f124"/>
                  </a:lnTo>
                  <a:lnTo>
                    <a:pt x="f123" y="f124"/>
                  </a:lnTo>
                  <a:lnTo>
                    <a:pt x="f2" y="f125"/>
                  </a:lnTo>
                  <a:lnTo>
                    <a:pt x="f123" y="f126"/>
                  </a:lnTo>
                  <a:lnTo>
                    <a:pt x="f127" y="f74"/>
                  </a:lnTo>
                  <a:lnTo>
                    <a:pt x="f128" y="f129"/>
                  </a:lnTo>
                  <a:lnTo>
                    <a:pt x="f130" y="f131"/>
                  </a:lnTo>
                  <a:lnTo>
                    <a:pt x="f132" y="f133"/>
                  </a:lnTo>
                  <a:lnTo>
                    <a:pt x="f134" y="f135"/>
                  </a:lnTo>
                  <a:lnTo>
                    <a:pt x="f134" y="f135"/>
                  </a:lnTo>
                  <a:lnTo>
                    <a:pt x="f136" y="f66"/>
                  </a:lnTo>
                  <a:lnTo>
                    <a:pt x="f137" y="f138"/>
                  </a:lnTo>
                  <a:lnTo>
                    <a:pt x="f139" y="f140"/>
                  </a:lnTo>
                  <a:lnTo>
                    <a:pt x="f141" y="f142"/>
                  </a:lnTo>
                  <a:lnTo>
                    <a:pt x="f105" y="f143"/>
                  </a:lnTo>
                  <a:lnTo>
                    <a:pt x="f103" y="f60"/>
                  </a:lnTo>
                  <a:lnTo>
                    <a:pt x="f144" y="f145"/>
                  </a:lnTo>
                  <a:lnTo>
                    <a:pt x="f146" y="f147"/>
                  </a:lnTo>
                  <a:lnTo>
                    <a:pt x="f146" y="f147"/>
                  </a:lnTo>
                  <a:lnTo>
                    <a:pt x="f148" y="f58"/>
                  </a:lnTo>
                  <a:lnTo>
                    <a:pt x="f149" y="f150"/>
                  </a:lnTo>
                  <a:lnTo>
                    <a:pt x="f151" y="f152"/>
                  </a:lnTo>
                  <a:lnTo>
                    <a:pt x="f151" y="f152"/>
                  </a:lnTo>
                  <a:lnTo>
                    <a:pt x="f153" y="f154"/>
                  </a:lnTo>
                  <a:lnTo>
                    <a:pt x="f153" y="f154"/>
                  </a:lnTo>
                  <a:lnTo>
                    <a:pt x="f155" y="f156"/>
                  </a:lnTo>
                  <a:lnTo>
                    <a:pt x="f157" y="f158"/>
                  </a:lnTo>
                  <a:lnTo>
                    <a:pt x="f159" y="f160"/>
                  </a:lnTo>
                  <a:lnTo>
                    <a:pt x="f161" y="f34"/>
                  </a:lnTo>
                  <a:lnTo>
                    <a:pt x="f162" y="f163"/>
                  </a:lnTo>
                  <a:lnTo>
                    <a:pt x="f164" y="f165"/>
                  </a:lnTo>
                  <a:lnTo>
                    <a:pt x="f166" y="f167"/>
                  </a:lnTo>
                  <a:lnTo>
                    <a:pt x="f168" y="f169"/>
                  </a:lnTo>
                  <a:lnTo>
                    <a:pt x="f170" y="f171"/>
                  </a:lnTo>
                  <a:lnTo>
                    <a:pt x="f172" y="f17"/>
                  </a:lnTo>
                  <a:lnTo>
                    <a:pt x="f173" y="f174"/>
                  </a:lnTo>
                  <a:lnTo>
                    <a:pt x="f175" y="f176"/>
                  </a:lnTo>
                  <a:lnTo>
                    <a:pt x="f177" y="f178"/>
                  </a:lnTo>
                  <a:lnTo>
                    <a:pt x="f179" y="f3"/>
                  </a:lnTo>
                  <a:lnTo>
                    <a:pt x="f179" y="f3"/>
                  </a:lnTo>
                  <a:lnTo>
                    <a:pt x="f4" y="f3"/>
                  </a:lnTo>
                  <a:lnTo>
                    <a:pt x="f4" y="f3"/>
                  </a:lnTo>
                  <a:close/>
                </a:path>
              </a:pathLst>
            </a:custGeom>
            <a:solidFill>
              <a:srgbClr val="B1B3B4"/>
            </a:solidFill>
            <a:ln>
              <a:noFill/>
              <a:prstDash val="solid"/>
            </a:ln>
          </p:spPr>
          <p:txBody>
            <a:bodyPr vert="horz" wrap="square" lIns="98870" tIns="49435" rIns="98870" bIns="49435" anchor="t" compatLnSpc="0">
              <a:noAutofit/>
            </a:bodyPr>
            <a:lstStyle/>
            <a:p>
              <a:pPr marL="0" marR="0" lvl="0" indent="0" algn="l" defTabSz="49437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panose="020B0604020202020204"/>
                <a:ea typeface="Microsoft YaHei" pitchFamily="2"/>
                <a:cs typeface="Mangal" pitchFamily="2"/>
              </a:endParaRPr>
            </a:p>
          </p:txBody>
        </p:sp>
        <p:sp>
          <p:nvSpPr>
            <p:cNvPr id="118" name="Freeform 13">
              <a:extLst>
                <a:ext uri="{FF2B5EF4-FFF2-40B4-BE49-F238E27FC236}">
                  <a16:creationId xmlns:a16="http://schemas.microsoft.com/office/drawing/2014/main" id="{335F4264-4E8D-4F49-B964-AA75C3FC4107}"/>
                </a:ext>
              </a:extLst>
            </p:cNvPr>
            <p:cNvSpPr/>
            <p:nvPr/>
          </p:nvSpPr>
          <p:spPr>
            <a:xfrm>
              <a:off x="1522080" y="1666439"/>
              <a:ext cx="2304720" cy="1866599"/>
            </a:xfrm>
            <a:custGeom>
              <a:avLst/>
              <a:gdLst>
                <a:gd name="f0" fmla="val 0"/>
                <a:gd name="f1" fmla="val 1452"/>
                <a:gd name="f2" fmla="val 1176"/>
                <a:gd name="f3" fmla="val 146"/>
                <a:gd name="f4" fmla="val 140"/>
                <a:gd name="f5" fmla="val 1174"/>
                <a:gd name="f6" fmla="val 132"/>
                <a:gd name="f7" fmla="val 120"/>
                <a:gd name="f8" fmla="val 1166"/>
                <a:gd name="f9" fmla="val 110"/>
                <a:gd name="f10" fmla="val 1156"/>
                <a:gd name="f11" fmla="val 106"/>
                <a:gd name="f12" fmla="val 1150"/>
                <a:gd name="f13" fmla="val 104"/>
                <a:gd name="f14" fmla="val 1144"/>
                <a:gd name="f15" fmla="val 1136"/>
                <a:gd name="f16" fmla="val 102"/>
                <a:gd name="f17" fmla="val 1128"/>
                <a:gd name="f18" fmla="val 1122"/>
                <a:gd name="f19" fmla="val 1114"/>
                <a:gd name="f20" fmla="val 1108"/>
                <a:gd name="f21" fmla="val 114"/>
                <a:gd name="f22" fmla="val 1102"/>
                <a:gd name="f23" fmla="val 1096"/>
                <a:gd name="f24" fmla="val 126"/>
                <a:gd name="f25" fmla="val 1092"/>
                <a:gd name="f26" fmla="val 148"/>
                <a:gd name="f27" fmla="val 1080"/>
                <a:gd name="f28" fmla="val 168"/>
                <a:gd name="f29" fmla="val 1066"/>
                <a:gd name="f30" fmla="val 184"/>
                <a:gd name="f31" fmla="val 1052"/>
                <a:gd name="f32" fmla="val 200"/>
                <a:gd name="f33" fmla="val 1036"/>
                <a:gd name="f34" fmla="val 214"/>
                <a:gd name="f35" fmla="val 1020"/>
                <a:gd name="f36" fmla="val 224"/>
                <a:gd name="f37" fmla="val 1002"/>
                <a:gd name="f38" fmla="val 234"/>
                <a:gd name="f39" fmla="val 984"/>
                <a:gd name="f40" fmla="val 240"/>
                <a:gd name="f41" fmla="val 966"/>
                <a:gd name="f42" fmla="val 176"/>
                <a:gd name="f43" fmla="val 968"/>
                <a:gd name="f44" fmla="val 156"/>
                <a:gd name="f45" fmla="val 970"/>
                <a:gd name="f46" fmla="val 136"/>
                <a:gd name="f47" fmla="val 964"/>
                <a:gd name="f48" fmla="val 960"/>
                <a:gd name="f49" fmla="val 86"/>
                <a:gd name="f50" fmla="val 954"/>
                <a:gd name="f51" fmla="val 72"/>
                <a:gd name="f52" fmla="val 946"/>
                <a:gd name="f53" fmla="val 58"/>
                <a:gd name="f54" fmla="val 936"/>
                <a:gd name="f55" fmla="val 46"/>
                <a:gd name="f56" fmla="val 924"/>
                <a:gd name="f57" fmla="val 38"/>
                <a:gd name="f58" fmla="val 914"/>
                <a:gd name="f59" fmla="val 30"/>
                <a:gd name="f60" fmla="val 902"/>
                <a:gd name="f61" fmla="val 18"/>
                <a:gd name="f62" fmla="val 880"/>
                <a:gd name="f63" fmla="val 10"/>
                <a:gd name="f64" fmla="val 858"/>
                <a:gd name="f65" fmla="val 4"/>
                <a:gd name="f66" fmla="val 836"/>
                <a:gd name="f67" fmla="val 2"/>
                <a:gd name="f68" fmla="val 818"/>
                <a:gd name="f69" fmla="val 802"/>
                <a:gd name="f70" fmla="val 784"/>
                <a:gd name="f71" fmla="val 520"/>
                <a:gd name="f72" fmla="val 34"/>
                <a:gd name="f73" fmla="val 316"/>
                <a:gd name="f74" fmla="val 42"/>
                <a:gd name="f75" fmla="val 226"/>
                <a:gd name="f76" fmla="val 50"/>
                <a:gd name="f77" fmla="val 158"/>
                <a:gd name="f78" fmla="val 54"/>
                <a:gd name="f79" fmla="val 60"/>
                <a:gd name="f80" fmla="val 68"/>
                <a:gd name="f81" fmla="val 88"/>
                <a:gd name="f82" fmla="val 78"/>
                <a:gd name="f83" fmla="val 56"/>
                <a:gd name="f84" fmla="val 100"/>
                <a:gd name="f85" fmla="val 44"/>
                <a:gd name="f86" fmla="val 112"/>
                <a:gd name="f87" fmla="val 32"/>
                <a:gd name="f88" fmla="val 124"/>
                <a:gd name="f89" fmla="val 24"/>
                <a:gd name="f90" fmla="val 16"/>
                <a:gd name="f91" fmla="val 172"/>
                <a:gd name="f92" fmla="val 192"/>
                <a:gd name="f93" fmla="val 208"/>
                <a:gd name="f94" fmla="val 238"/>
                <a:gd name="f95" fmla="val 1294"/>
                <a:gd name="f96" fmla="val 1296"/>
                <a:gd name="f97" fmla="val 1316"/>
                <a:gd name="f98" fmla="val 1336"/>
                <a:gd name="f99" fmla="val 1352"/>
                <a:gd name="f100" fmla="val 1366"/>
                <a:gd name="f101" fmla="val 150"/>
                <a:gd name="f102" fmla="val 1380"/>
                <a:gd name="f103" fmla="val 162"/>
                <a:gd name="f104" fmla="val 1390"/>
                <a:gd name="f105" fmla="val 174"/>
                <a:gd name="f106" fmla="val 1400"/>
                <a:gd name="f107" fmla="val 186"/>
                <a:gd name="f108" fmla="val 1408"/>
                <a:gd name="f109" fmla="val 198"/>
                <a:gd name="f110" fmla="val 1414"/>
                <a:gd name="f111" fmla="val 212"/>
                <a:gd name="f112" fmla="val 1420"/>
                <a:gd name="f113" fmla="val 1428"/>
                <a:gd name="f114" fmla="val 254"/>
                <a:gd name="f115" fmla="val 1432"/>
                <a:gd name="f116" fmla="val 280"/>
                <a:gd name="f117" fmla="val 304"/>
                <a:gd name="f118" fmla="val 1450"/>
                <a:gd name="f119" fmla="val 726"/>
                <a:gd name="f120" fmla="val 748"/>
                <a:gd name="f121" fmla="val 764"/>
                <a:gd name="f122" fmla="val 1448"/>
                <a:gd name="f123" fmla="val 1444"/>
                <a:gd name="f124" fmla="val 804"/>
                <a:gd name="f125" fmla="val 1438"/>
                <a:gd name="f126" fmla="val 826"/>
                <a:gd name="f127" fmla="val 850"/>
                <a:gd name="f128" fmla="val 1412"/>
                <a:gd name="f129" fmla="val 870"/>
                <a:gd name="f130" fmla="val 1404"/>
                <a:gd name="f131" fmla="val 1394"/>
                <a:gd name="f132" fmla="val 890"/>
                <a:gd name="f133" fmla="val 1382"/>
                <a:gd name="f134" fmla="val 898"/>
                <a:gd name="f135" fmla="val 1370"/>
                <a:gd name="f136" fmla="val 908"/>
                <a:gd name="f137" fmla="val 1354"/>
                <a:gd name="f138" fmla="val 922"/>
                <a:gd name="f139" fmla="val 1314"/>
                <a:gd name="f140" fmla="val 926"/>
                <a:gd name="f141" fmla="val 1292"/>
                <a:gd name="f142" fmla="val 930"/>
                <a:gd name="f143" fmla="val 1210"/>
                <a:gd name="f144" fmla="val 934"/>
                <a:gd name="f145" fmla="val 938"/>
                <a:gd name="f146" fmla="val 732"/>
                <a:gd name="f147" fmla="val 948"/>
                <a:gd name="f148" fmla="val 420"/>
                <a:gd name="f149" fmla="val 958"/>
                <a:gd name="f150" fmla="val 408"/>
                <a:gd name="f151" fmla="val 988"/>
                <a:gd name="f152" fmla="val 394"/>
                <a:gd name="f153" fmla="val 1014"/>
                <a:gd name="f154" fmla="val 380"/>
                <a:gd name="f155" fmla="val 1038"/>
                <a:gd name="f156" fmla="val 364"/>
                <a:gd name="f157" fmla="val 1060"/>
                <a:gd name="f158" fmla="val 346"/>
                <a:gd name="f159" fmla="val 328"/>
                <a:gd name="f160" fmla="val 1098"/>
                <a:gd name="f161" fmla="val 308"/>
                <a:gd name="f162" fmla="val 290"/>
                <a:gd name="f163" fmla="val 1126"/>
                <a:gd name="f164" fmla="val 270"/>
                <a:gd name="f165" fmla="val 1138"/>
                <a:gd name="f166" fmla="val 250"/>
                <a:gd name="f167" fmla="val 1148"/>
                <a:gd name="f168" fmla="val 232"/>
                <a:gd name="f169" fmla="val 1162"/>
                <a:gd name="f170" fmla="val 178"/>
                <a:gd name="f171" fmla="val 1172"/>
              </a:gdLst>
              <a:ahLst/>
              <a:cxnLst>
                <a:cxn ang="3cd4">
                  <a:pos x="hc" y="t"/>
                </a:cxn>
                <a:cxn ang="0">
                  <a:pos x="r" y="vc"/>
                </a:cxn>
                <a:cxn ang="cd4">
                  <a:pos x="hc" y="b"/>
                </a:cxn>
                <a:cxn ang="cd2">
                  <a:pos x="l" y="vc"/>
                </a:cxn>
              </a:cxnLst>
              <a:rect l="l" t="t" r="r" b="b"/>
              <a:pathLst>
                <a:path w="1452" h="1176">
                  <a:moveTo>
                    <a:pt x="f3" y="f2"/>
                  </a:moveTo>
                  <a:lnTo>
                    <a:pt x="f3" y="f2"/>
                  </a:lnTo>
                  <a:lnTo>
                    <a:pt x="f4" y="f5"/>
                  </a:lnTo>
                  <a:lnTo>
                    <a:pt x="f6" y="f5"/>
                  </a:lnTo>
                  <a:lnTo>
                    <a:pt x="f7" y="f8"/>
                  </a:lnTo>
                  <a:lnTo>
                    <a:pt x="f9" y="f10"/>
                  </a:lnTo>
                  <a:lnTo>
                    <a:pt x="f11" y="f12"/>
                  </a:lnTo>
                  <a:lnTo>
                    <a:pt x="f13" y="f14"/>
                  </a:lnTo>
                  <a:lnTo>
                    <a:pt x="f13" y="f14"/>
                  </a:lnTo>
                  <a:lnTo>
                    <a:pt x="f13" y="f15"/>
                  </a:lnTo>
                  <a:lnTo>
                    <a:pt x="f16" y="f17"/>
                  </a:lnTo>
                  <a:lnTo>
                    <a:pt x="f13" y="f18"/>
                  </a:lnTo>
                  <a:lnTo>
                    <a:pt x="f11" y="f19"/>
                  </a:lnTo>
                  <a:lnTo>
                    <a:pt x="f9" y="f20"/>
                  </a:lnTo>
                  <a:lnTo>
                    <a:pt x="f21" y="f22"/>
                  </a:lnTo>
                  <a:lnTo>
                    <a:pt x="f7" y="f23"/>
                  </a:lnTo>
                  <a:lnTo>
                    <a:pt x="f24" y="f25"/>
                  </a:lnTo>
                  <a:lnTo>
                    <a:pt x="f24" y="f25"/>
                  </a:lnTo>
                  <a:lnTo>
                    <a:pt x="f26" y="f27"/>
                  </a:lnTo>
                  <a:lnTo>
                    <a:pt x="f28" y="f29"/>
                  </a:lnTo>
                  <a:lnTo>
                    <a:pt x="f30" y="f31"/>
                  </a:lnTo>
                  <a:lnTo>
                    <a:pt x="f32" y="f33"/>
                  </a:lnTo>
                  <a:lnTo>
                    <a:pt x="f34" y="f35"/>
                  </a:lnTo>
                  <a:lnTo>
                    <a:pt x="f36" y="f37"/>
                  </a:lnTo>
                  <a:lnTo>
                    <a:pt x="f38" y="f39"/>
                  </a:lnTo>
                  <a:lnTo>
                    <a:pt x="f40" y="f41"/>
                  </a:lnTo>
                  <a:lnTo>
                    <a:pt x="f40" y="f41"/>
                  </a:lnTo>
                  <a:lnTo>
                    <a:pt x="f42" y="f43"/>
                  </a:lnTo>
                  <a:lnTo>
                    <a:pt x="f42" y="f43"/>
                  </a:lnTo>
                  <a:lnTo>
                    <a:pt x="f44" y="f45"/>
                  </a:lnTo>
                  <a:lnTo>
                    <a:pt x="f46" y="f43"/>
                  </a:lnTo>
                  <a:lnTo>
                    <a:pt x="f7" y="f47"/>
                  </a:lnTo>
                  <a:lnTo>
                    <a:pt x="f16" y="f48"/>
                  </a:lnTo>
                  <a:lnTo>
                    <a:pt x="f49" y="f50"/>
                  </a:lnTo>
                  <a:lnTo>
                    <a:pt x="f51" y="f52"/>
                  </a:lnTo>
                  <a:lnTo>
                    <a:pt x="f53" y="f54"/>
                  </a:lnTo>
                  <a:lnTo>
                    <a:pt x="f55" y="f56"/>
                  </a:lnTo>
                  <a:lnTo>
                    <a:pt x="f55" y="f56"/>
                  </a:lnTo>
                  <a:lnTo>
                    <a:pt x="f57" y="f58"/>
                  </a:lnTo>
                  <a:lnTo>
                    <a:pt x="f59" y="f60"/>
                  </a:lnTo>
                  <a:lnTo>
                    <a:pt x="f61" y="f62"/>
                  </a:lnTo>
                  <a:lnTo>
                    <a:pt x="f63" y="f64"/>
                  </a:lnTo>
                  <a:lnTo>
                    <a:pt x="f65" y="f66"/>
                  </a:lnTo>
                  <a:lnTo>
                    <a:pt x="f67" y="f68"/>
                  </a:lnTo>
                  <a:lnTo>
                    <a:pt x="f0" y="f69"/>
                  </a:lnTo>
                  <a:lnTo>
                    <a:pt x="f0" y="f70"/>
                  </a:lnTo>
                  <a:lnTo>
                    <a:pt x="f0" y="f70"/>
                  </a:lnTo>
                  <a:lnTo>
                    <a:pt x="f61" y="f71"/>
                  </a:lnTo>
                  <a:lnTo>
                    <a:pt x="f72" y="f73"/>
                  </a:lnTo>
                  <a:lnTo>
                    <a:pt x="f74" y="f75"/>
                  </a:lnTo>
                  <a:lnTo>
                    <a:pt x="f76" y="f77"/>
                  </a:lnTo>
                  <a:lnTo>
                    <a:pt x="f76" y="f77"/>
                  </a:lnTo>
                  <a:lnTo>
                    <a:pt x="f78" y="f6"/>
                  </a:lnTo>
                  <a:lnTo>
                    <a:pt x="f79" y="f9"/>
                  </a:lnTo>
                  <a:lnTo>
                    <a:pt x="f80" y="f81"/>
                  </a:lnTo>
                  <a:lnTo>
                    <a:pt x="f82" y="f51"/>
                  </a:lnTo>
                  <a:lnTo>
                    <a:pt x="f81" y="f83"/>
                  </a:lnTo>
                  <a:lnTo>
                    <a:pt x="f84" y="f85"/>
                  </a:lnTo>
                  <a:lnTo>
                    <a:pt x="f86" y="f87"/>
                  </a:lnTo>
                  <a:lnTo>
                    <a:pt x="f88" y="f89"/>
                  </a:lnTo>
                  <a:lnTo>
                    <a:pt x="f46" y="f90"/>
                  </a:lnTo>
                  <a:lnTo>
                    <a:pt x="f26" y="f63"/>
                  </a:lnTo>
                  <a:lnTo>
                    <a:pt x="f91" y="f65"/>
                  </a:lnTo>
                  <a:lnTo>
                    <a:pt x="f92" y="f0"/>
                  </a:lnTo>
                  <a:lnTo>
                    <a:pt x="f93" y="f0"/>
                  </a:lnTo>
                  <a:lnTo>
                    <a:pt x="f93" y="f0"/>
                  </a:lnTo>
                  <a:lnTo>
                    <a:pt x="f75" y="f0"/>
                  </a:lnTo>
                  <a:lnTo>
                    <a:pt x="f94" y="f67"/>
                  </a:lnTo>
                  <a:lnTo>
                    <a:pt x="f95" y="f7"/>
                  </a:lnTo>
                  <a:lnTo>
                    <a:pt x="f95" y="f7"/>
                  </a:lnTo>
                  <a:lnTo>
                    <a:pt x="f96" y="f7"/>
                  </a:lnTo>
                  <a:lnTo>
                    <a:pt x="f96" y="f7"/>
                  </a:lnTo>
                  <a:lnTo>
                    <a:pt x="f97" y="f24"/>
                  </a:lnTo>
                  <a:lnTo>
                    <a:pt x="f98" y="f6"/>
                  </a:lnTo>
                  <a:lnTo>
                    <a:pt x="f99" y="f4"/>
                  </a:lnTo>
                  <a:lnTo>
                    <a:pt x="f100" y="f101"/>
                  </a:lnTo>
                  <a:lnTo>
                    <a:pt x="f102" y="f103"/>
                  </a:lnTo>
                  <a:lnTo>
                    <a:pt x="f104" y="f105"/>
                  </a:lnTo>
                  <a:lnTo>
                    <a:pt x="f106" y="f107"/>
                  </a:lnTo>
                  <a:lnTo>
                    <a:pt x="f108" y="f109"/>
                  </a:lnTo>
                  <a:lnTo>
                    <a:pt x="f110" y="f111"/>
                  </a:lnTo>
                  <a:lnTo>
                    <a:pt x="f112" y="f75"/>
                  </a:lnTo>
                  <a:lnTo>
                    <a:pt x="f113" y="f114"/>
                  </a:lnTo>
                  <a:lnTo>
                    <a:pt x="f115" y="f116"/>
                  </a:lnTo>
                  <a:lnTo>
                    <a:pt x="f115" y="f117"/>
                  </a:lnTo>
                  <a:lnTo>
                    <a:pt x="f118" y="f119"/>
                  </a:lnTo>
                  <a:lnTo>
                    <a:pt x="f118" y="f119"/>
                  </a:lnTo>
                  <a:lnTo>
                    <a:pt x="f1" y="f120"/>
                  </a:lnTo>
                  <a:lnTo>
                    <a:pt x="f118" y="f121"/>
                  </a:lnTo>
                  <a:lnTo>
                    <a:pt x="f122" y="f70"/>
                  </a:lnTo>
                  <a:lnTo>
                    <a:pt x="f123" y="f124"/>
                  </a:lnTo>
                  <a:lnTo>
                    <a:pt x="f125" y="f126"/>
                  </a:lnTo>
                  <a:lnTo>
                    <a:pt x="f113" y="f127"/>
                  </a:lnTo>
                  <a:lnTo>
                    <a:pt x="f128" y="f129"/>
                  </a:lnTo>
                  <a:lnTo>
                    <a:pt x="f128" y="f129"/>
                  </a:lnTo>
                  <a:lnTo>
                    <a:pt x="f130" y="f62"/>
                  </a:lnTo>
                  <a:lnTo>
                    <a:pt x="f131" y="f132"/>
                  </a:lnTo>
                  <a:lnTo>
                    <a:pt x="f133" y="f134"/>
                  </a:lnTo>
                  <a:lnTo>
                    <a:pt x="f135" y="f136"/>
                  </a:lnTo>
                  <a:lnTo>
                    <a:pt x="f137" y="f58"/>
                  </a:lnTo>
                  <a:lnTo>
                    <a:pt x="f98" y="f138"/>
                  </a:lnTo>
                  <a:lnTo>
                    <a:pt x="f139" y="f140"/>
                  </a:lnTo>
                  <a:lnTo>
                    <a:pt x="f141" y="f142"/>
                  </a:lnTo>
                  <a:lnTo>
                    <a:pt x="f141" y="f142"/>
                  </a:lnTo>
                  <a:lnTo>
                    <a:pt x="f143" y="f144"/>
                  </a:lnTo>
                  <a:lnTo>
                    <a:pt x="f27" y="f145"/>
                  </a:lnTo>
                  <a:lnTo>
                    <a:pt x="f146" y="f147"/>
                  </a:lnTo>
                  <a:lnTo>
                    <a:pt x="f146" y="f147"/>
                  </a:lnTo>
                  <a:lnTo>
                    <a:pt x="f148" y="f149"/>
                  </a:lnTo>
                  <a:lnTo>
                    <a:pt x="f148" y="f149"/>
                  </a:lnTo>
                  <a:lnTo>
                    <a:pt x="f150" y="f151"/>
                  </a:lnTo>
                  <a:lnTo>
                    <a:pt x="f152" y="f153"/>
                  </a:lnTo>
                  <a:lnTo>
                    <a:pt x="f154" y="f155"/>
                  </a:lnTo>
                  <a:lnTo>
                    <a:pt x="f156" y="f157"/>
                  </a:lnTo>
                  <a:lnTo>
                    <a:pt x="f158" y="f27"/>
                  </a:lnTo>
                  <a:lnTo>
                    <a:pt x="f159" y="f160"/>
                  </a:lnTo>
                  <a:lnTo>
                    <a:pt x="f161" y="f19"/>
                  </a:lnTo>
                  <a:lnTo>
                    <a:pt x="f162" y="f163"/>
                  </a:lnTo>
                  <a:lnTo>
                    <a:pt x="f164" y="f165"/>
                  </a:lnTo>
                  <a:lnTo>
                    <a:pt x="f166" y="f167"/>
                  </a:lnTo>
                  <a:lnTo>
                    <a:pt x="f168" y="f10"/>
                  </a:lnTo>
                  <a:lnTo>
                    <a:pt x="f34" y="f169"/>
                  </a:lnTo>
                  <a:lnTo>
                    <a:pt x="f170" y="f171"/>
                  </a:lnTo>
                  <a:lnTo>
                    <a:pt x="f101" y="f2"/>
                  </a:lnTo>
                  <a:lnTo>
                    <a:pt x="f101" y="f2"/>
                  </a:lnTo>
                  <a:lnTo>
                    <a:pt x="f3" y="f2"/>
                  </a:lnTo>
                  <a:lnTo>
                    <a:pt x="f3" y="f2"/>
                  </a:lnTo>
                  <a:close/>
                </a:path>
              </a:pathLst>
            </a:custGeom>
            <a:solidFill>
              <a:srgbClr val="ECEDED"/>
            </a:solidFill>
            <a:ln>
              <a:noFill/>
              <a:prstDash val="solid"/>
            </a:ln>
          </p:spPr>
          <p:txBody>
            <a:bodyPr vert="horz" wrap="square" lIns="98870" tIns="49435" rIns="98870" bIns="49435" anchor="t" compatLnSpc="0">
              <a:noAutofit/>
            </a:bodyPr>
            <a:lstStyle/>
            <a:p>
              <a:pPr marL="0" marR="0" lvl="0" indent="0" algn="l" defTabSz="49437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panose="020B0604020202020204"/>
                <a:ea typeface="Microsoft YaHei" pitchFamily="2"/>
                <a:cs typeface="Mangal" pitchFamily="2"/>
              </a:endParaRPr>
            </a:p>
          </p:txBody>
        </p:sp>
        <p:sp>
          <p:nvSpPr>
            <p:cNvPr id="119" name="Freeform 14">
              <a:extLst>
                <a:ext uri="{FF2B5EF4-FFF2-40B4-BE49-F238E27FC236}">
                  <a16:creationId xmlns:a16="http://schemas.microsoft.com/office/drawing/2014/main" id="{11464911-BE09-4B8F-8135-E63061A5C587}"/>
                </a:ext>
              </a:extLst>
            </p:cNvPr>
            <p:cNvSpPr/>
            <p:nvPr/>
          </p:nvSpPr>
          <p:spPr>
            <a:xfrm>
              <a:off x="1591920" y="1736279"/>
              <a:ext cx="2165039" cy="1726920"/>
            </a:xfrm>
            <a:custGeom>
              <a:avLst/>
              <a:gdLst>
                <a:gd name="f0" fmla="val 0"/>
                <a:gd name="f1" fmla="val 1364"/>
                <a:gd name="f2" fmla="val 1088"/>
                <a:gd name="f3" fmla="val 1362"/>
                <a:gd name="f4" fmla="val 686"/>
                <a:gd name="f5" fmla="val 1344"/>
                <a:gd name="f6" fmla="val 258"/>
                <a:gd name="f7" fmla="val 240"/>
                <a:gd name="f8" fmla="val 1340"/>
                <a:gd name="f9" fmla="val 220"/>
                <a:gd name="f10" fmla="val 1334"/>
                <a:gd name="f11" fmla="val 196"/>
                <a:gd name="f12" fmla="val 1330"/>
                <a:gd name="f13" fmla="val 184"/>
                <a:gd name="f14" fmla="val 1324"/>
                <a:gd name="f15" fmla="val 172"/>
                <a:gd name="f16" fmla="val 1316"/>
                <a:gd name="f17" fmla="val 162"/>
                <a:gd name="f18" fmla="val 1306"/>
                <a:gd name="f19" fmla="val 150"/>
                <a:gd name="f20" fmla="val 1294"/>
                <a:gd name="f21" fmla="val 140"/>
                <a:gd name="f22" fmla="val 1280"/>
                <a:gd name="f23" fmla="val 132"/>
                <a:gd name="f24" fmla="val 1264"/>
                <a:gd name="f25" fmla="val 126"/>
                <a:gd name="f26" fmla="val 1244"/>
                <a:gd name="f27" fmla="val 120"/>
                <a:gd name="f28" fmla="val 188"/>
                <a:gd name="f29" fmla="val 2"/>
                <a:gd name="f30" fmla="val 182"/>
                <a:gd name="f31" fmla="val 168"/>
                <a:gd name="f32" fmla="val 138"/>
                <a:gd name="f33" fmla="val 6"/>
                <a:gd name="f34" fmla="val 114"/>
                <a:gd name="f35" fmla="val 10"/>
                <a:gd name="f36" fmla="val 102"/>
                <a:gd name="f37" fmla="val 18"/>
                <a:gd name="f38" fmla="val 90"/>
                <a:gd name="f39" fmla="val 28"/>
                <a:gd name="f40" fmla="val 80"/>
                <a:gd name="f41" fmla="val 40"/>
                <a:gd name="f42" fmla="val 70"/>
                <a:gd name="f43" fmla="val 54"/>
                <a:gd name="f44" fmla="val 62"/>
                <a:gd name="f45" fmla="val 72"/>
                <a:gd name="f46" fmla="val 94"/>
                <a:gd name="f47" fmla="val 50"/>
                <a:gd name="f48" fmla="val 42"/>
                <a:gd name="f49" fmla="val 190"/>
                <a:gd name="f50" fmla="val 34"/>
                <a:gd name="f51" fmla="val 280"/>
                <a:gd name="f52" fmla="val 486"/>
                <a:gd name="f53" fmla="val 742"/>
                <a:gd name="f54" fmla="val 748"/>
                <a:gd name="f55" fmla="val 766"/>
                <a:gd name="f56" fmla="val 4"/>
                <a:gd name="f57" fmla="val 788"/>
                <a:gd name="f58" fmla="val 8"/>
                <a:gd name="f59" fmla="val 802"/>
                <a:gd name="f60" fmla="val 12"/>
                <a:gd name="f61" fmla="val 816"/>
                <a:gd name="f62" fmla="val 828"/>
                <a:gd name="f63" fmla="val 842"/>
                <a:gd name="f64" fmla="val 38"/>
                <a:gd name="f65" fmla="val 854"/>
                <a:gd name="f66" fmla="val 864"/>
                <a:gd name="f67" fmla="val 66"/>
                <a:gd name="f68" fmla="val 872"/>
                <a:gd name="f69" fmla="val 84"/>
                <a:gd name="f70" fmla="val 878"/>
                <a:gd name="f71" fmla="val 104"/>
                <a:gd name="f72" fmla="val 880"/>
                <a:gd name="f73" fmla="val 128"/>
                <a:gd name="f74" fmla="val 246"/>
                <a:gd name="f75" fmla="val 876"/>
                <a:gd name="f76" fmla="val 244"/>
                <a:gd name="f77" fmla="val 900"/>
                <a:gd name="f78" fmla="val 928"/>
                <a:gd name="f79" fmla="val 230"/>
                <a:gd name="f80" fmla="val 954"/>
                <a:gd name="f81" fmla="val 218"/>
                <a:gd name="f82" fmla="val 982"/>
                <a:gd name="f83" fmla="val 208"/>
                <a:gd name="f84" fmla="val 996"/>
                <a:gd name="f85" fmla="val 198"/>
                <a:gd name="f86" fmla="val 1010"/>
                <a:gd name="f87" fmla="val 186"/>
                <a:gd name="f88" fmla="val 1024"/>
                <a:gd name="f89" fmla="val 174"/>
                <a:gd name="f90" fmla="val 1038"/>
                <a:gd name="f91" fmla="val 158"/>
                <a:gd name="f92" fmla="val 1052"/>
                <a:gd name="f93" fmla="val 142"/>
                <a:gd name="f94" fmla="val 1064"/>
                <a:gd name="f95" fmla="val 124"/>
                <a:gd name="f96" fmla="val 1076"/>
                <a:gd name="f97" fmla="val 110"/>
                <a:gd name="f98" fmla="val 1086"/>
                <a:gd name="f99" fmla="val 1082"/>
                <a:gd name="f100" fmla="val 164"/>
                <a:gd name="f101" fmla="val 1074"/>
                <a:gd name="f102" fmla="val 1066"/>
                <a:gd name="f103" fmla="val 202"/>
                <a:gd name="f104" fmla="val 1056"/>
                <a:gd name="f105" fmla="val 222"/>
                <a:gd name="f106" fmla="val 1046"/>
                <a:gd name="f107" fmla="val 1030"/>
                <a:gd name="f108" fmla="val 264"/>
                <a:gd name="f109" fmla="val 1014"/>
                <a:gd name="f110" fmla="val 282"/>
                <a:gd name="f111" fmla="val 992"/>
                <a:gd name="f112" fmla="val 300"/>
                <a:gd name="f113" fmla="val 968"/>
                <a:gd name="f114" fmla="val 318"/>
                <a:gd name="f115" fmla="val 940"/>
                <a:gd name="f116" fmla="val 332"/>
                <a:gd name="f117" fmla="val 908"/>
                <a:gd name="f118" fmla="val 342"/>
                <a:gd name="f119" fmla="val 868"/>
                <a:gd name="f120" fmla="val 856"/>
                <a:gd name="f121" fmla="val 1102"/>
                <a:gd name="f122" fmla="val 848"/>
                <a:gd name="f123" fmla="val 1268"/>
                <a:gd name="f124" fmla="val 838"/>
                <a:gd name="f125" fmla="val 1290"/>
                <a:gd name="f126" fmla="val 832"/>
                <a:gd name="f127" fmla="val 824"/>
                <a:gd name="f128" fmla="val 1322"/>
                <a:gd name="f129" fmla="val 812"/>
                <a:gd name="f130" fmla="val 1332"/>
                <a:gd name="f131" fmla="val 800"/>
                <a:gd name="f132" fmla="val 1342"/>
                <a:gd name="f133" fmla="val 1350"/>
                <a:gd name="f134" fmla="val 774"/>
                <a:gd name="f135" fmla="val 1356"/>
                <a:gd name="f136" fmla="val 760"/>
                <a:gd name="f137" fmla="val 1358"/>
                <a:gd name="f138" fmla="val 746"/>
                <a:gd name="f139" fmla="val 732"/>
                <a:gd name="f140" fmla="val 708"/>
                <a:gd name="f141" fmla="val 692"/>
              </a:gdLst>
              <a:ahLst/>
              <a:cxnLst>
                <a:cxn ang="3cd4">
                  <a:pos x="hc" y="t"/>
                </a:cxn>
                <a:cxn ang="0">
                  <a:pos x="r" y="vc"/>
                </a:cxn>
                <a:cxn ang="cd4">
                  <a:pos x="hc" y="b"/>
                </a:cxn>
                <a:cxn ang="cd2">
                  <a:pos x="l" y="vc"/>
                </a:cxn>
              </a:cxnLst>
              <a:rect l="l" t="t" r="r" b="b"/>
              <a:pathLst>
                <a:path w="1364" h="1088">
                  <a:moveTo>
                    <a:pt x="f3" y="f4"/>
                  </a:moveTo>
                  <a:lnTo>
                    <a:pt x="f5" y="f6"/>
                  </a:lnTo>
                  <a:lnTo>
                    <a:pt x="f5" y="f6"/>
                  </a:lnTo>
                  <a:lnTo>
                    <a:pt x="f5"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29"/>
                  </a:lnTo>
                  <a:lnTo>
                    <a:pt x="f30" y="f0"/>
                  </a:lnTo>
                  <a:lnTo>
                    <a:pt x="f31" y="f0"/>
                  </a:lnTo>
                  <a:lnTo>
                    <a:pt x="f19" y="f0"/>
                  </a:lnTo>
                  <a:lnTo>
                    <a:pt x="f32" y="f29"/>
                  </a:lnTo>
                  <a:lnTo>
                    <a:pt x="f25" y="f33"/>
                  </a:lnTo>
                  <a:lnTo>
                    <a:pt x="f34" y="f35"/>
                  </a:lnTo>
                  <a:lnTo>
                    <a:pt x="f36" y="f37"/>
                  </a:lnTo>
                  <a:lnTo>
                    <a:pt x="f38" y="f39"/>
                  </a:lnTo>
                  <a:lnTo>
                    <a:pt x="f40" y="f41"/>
                  </a:lnTo>
                  <a:lnTo>
                    <a:pt x="f42" y="f43"/>
                  </a:lnTo>
                  <a:lnTo>
                    <a:pt x="f44" y="f45"/>
                  </a:lnTo>
                  <a:lnTo>
                    <a:pt x="f43" y="f46"/>
                  </a:lnTo>
                  <a:lnTo>
                    <a:pt x="f47" y="f27"/>
                  </a:lnTo>
                  <a:lnTo>
                    <a:pt x="f47" y="f27"/>
                  </a:lnTo>
                  <a:lnTo>
                    <a:pt x="f48" y="f49"/>
                  </a:lnTo>
                  <a:lnTo>
                    <a:pt x="f50" y="f51"/>
                  </a:lnTo>
                  <a:lnTo>
                    <a:pt x="f37" y="f52"/>
                  </a:lnTo>
                  <a:lnTo>
                    <a:pt x="f0" y="f53"/>
                  </a:lnTo>
                  <a:lnTo>
                    <a:pt x="f0" y="f53"/>
                  </a:lnTo>
                  <a:lnTo>
                    <a:pt x="f0" y="f54"/>
                  </a:lnTo>
                  <a:lnTo>
                    <a:pt x="f0" y="f55"/>
                  </a:lnTo>
                  <a:lnTo>
                    <a:pt x="f56" y="f57"/>
                  </a:lnTo>
                  <a:lnTo>
                    <a:pt x="f58" y="f59"/>
                  </a:lnTo>
                  <a:lnTo>
                    <a:pt x="f60" y="f61"/>
                  </a:lnTo>
                  <a:lnTo>
                    <a:pt x="f37" y="f62"/>
                  </a:lnTo>
                  <a:lnTo>
                    <a:pt x="f39" y="f63"/>
                  </a:lnTo>
                  <a:lnTo>
                    <a:pt x="f64" y="f65"/>
                  </a:lnTo>
                  <a:lnTo>
                    <a:pt x="f47" y="f66"/>
                  </a:lnTo>
                  <a:lnTo>
                    <a:pt x="f67" y="f68"/>
                  </a:lnTo>
                  <a:lnTo>
                    <a:pt x="f69" y="f70"/>
                  </a:lnTo>
                  <a:lnTo>
                    <a:pt x="f71" y="f72"/>
                  </a:lnTo>
                  <a:lnTo>
                    <a:pt x="f73" y="f72"/>
                  </a:lnTo>
                  <a:lnTo>
                    <a:pt x="f73" y="f72"/>
                  </a:lnTo>
                  <a:lnTo>
                    <a:pt x="f74" y="f75"/>
                  </a:lnTo>
                  <a:lnTo>
                    <a:pt x="f74" y="f75"/>
                  </a:lnTo>
                  <a:lnTo>
                    <a:pt x="f76" y="f77"/>
                  </a:lnTo>
                  <a:lnTo>
                    <a:pt x="f7" y="f78"/>
                  </a:lnTo>
                  <a:lnTo>
                    <a:pt x="f79" y="f80"/>
                  </a:lnTo>
                  <a:lnTo>
                    <a:pt x="f81" y="f82"/>
                  </a:lnTo>
                  <a:lnTo>
                    <a:pt x="f83" y="f84"/>
                  </a:lnTo>
                  <a:lnTo>
                    <a:pt x="f85" y="f86"/>
                  </a:lnTo>
                  <a:lnTo>
                    <a:pt x="f87" y="f88"/>
                  </a:lnTo>
                  <a:lnTo>
                    <a:pt x="f89" y="f90"/>
                  </a:lnTo>
                  <a:lnTo>
                    <a:pt x="f91" y="f92"/>
                  </a:lnTo>
                  <a:lnTo>
                    <a:pt x="f93" y="f94"/>
                  </a:lnTo>
                  <a:lnTo>
                    <a:pt x="f95" y="f96"/>
                  </a:lnTo>
                  <a:lnTo>
                    <a:pt x="f36" y="f2"/>
                  </a:lnTo>
                  <a:lnTo>
                    <a:pt x="f36" y="f2"/>
                  </a:lnTo>
                  <a:lnTo>
                    <a:pt x="f97" y="f98"/>
                  </a:lnTo>
                  <a:lnTo>
                    <a:pt x="f23" y="f99"/>
                  </a:lnTo>
                  <a:lnTo>
                    <a:pt x="f100" y="f101"/>
                  </a:lnTo>
                  <a:lnTo>
                    <a:pt x="f13" y="f102"/>
                  </a:lnTo>
                  <a:lnTo>
                    <a:pt x="f103" y="f104"/>
                  </a:lnTo>
                  <a:lnTo>
                    <a:pt x="f105" y="f106"/>
                  </a:lnTo>
                  <a:lnTo>
                    <a:pt x="f76" y="f107"/>
                  </a:lnTo>
                  <a:lnTo>
                    <a:pt x="f108" y="f109"/>
                  </a:lnTo>
                  <a:lnTo>
                    <a:pt x="f110" y="f111"/>
                  </a:lnTo>
                  <a:lnTo>
                    <a:pt x="f112" y="f113"/>
                  </a:lnTo>
                  <a:lnTo>
                    <a:pt x="f114" y="f115"/>
                  </a:lnTo>
                  <a:lnTo>
                    <a:pt x="f116" y="f117"/>
                  </a:lnTo>
                  <a:lnTo>
                    <a:pt x="f118" y="f68"/>
                  </a:lnTo>
                  <a:lnTo>
                    <a:pt x="f118" y="f68"/>
                  </a:lnTo>
                  <a:lnTo>
                    <a:pt x="f119" y="f120"/>
                  </a:lnTo>
                  <a:lnTo>
                    <a:pt x="f121" y="f122"/>
                  </a:lnTo>
                  <a:lnTo>
                    <a:pt x="f26" y="f63"/>
                  </a:lnTo>
                  <a:lnTo>
                    <a:pt x="f26" y="f63"/>
                  </a:lnTo>
                  <a:lnTo>
                    <a:pt x="f123" y="f124"/>
                  </a:lnTo>
                  <a:lnTo>
                    <a:pt x="f125" y="f126"/>
                  </a:lnTo>
                  <a:lnTo>
                    <a:pt x="f18" y="f127"/>
                  </a:lnTo>
                  <a:lnTo>
                    <a:pt x="f128" y="f129"/>
                  </a:lnTo>
                  <a:lnTo>
                    <a:pt x="f130" y="f131"/>
                  </a:lnTo>
                  <a:lnTo>
                    <a:pt x="f132" y="f57"/>
                  </a:lnTo>
                  <a:lnTo>
                    <a:pt x="f133" y="f134"/>
                  </a:lnTo>
                  <a:lnTo>
                    <a:pt x="f135" y="f136"/>
                  </a:lnTo>
                  <a:lnTo>
                    <a:pt x="f137" y="f138"/>
                  </a:lnTo>
                  <a:lnTo>
                    <a:pt x="f3" y="f139"/>
                  </a:lnTo>
                  <a:lnTo>
                    <a:pt x="f1" y="f140"/>
                  </a:lnTo>
                  <a:lnTo>
                    <a:pt x="f3" y="f141"/>
                  </a:lnTo>
                  <a:lnTo>
                    <a:pt x="f3" y="f4"/>
                  </a:lnTo>
                  <a:lnTo>
                    <a:pt x="f3" y="f4"/>
                  </a:lnTo>
                  <a:close/>
                </a:path>
              </a:pathLst>
            </a:custGeom>
            <a:solidFill>
              <a:srgbClr val="97BF0D"/>
            </a:solidFill>
            <a:ln>
              <a:noFill/>
              <a:prstDash val="solid"/>
            </a:ln>
          </p:spPr>
          <p:txBody>
            <a:bodyPr vert="horz" wrap="square" lIns="98870" tIns="49435" rIns="98870" bIns="49435" anchor="t" compatLnSpc="0">
              <a:noAutofit/>
            </a:bodyPr>
            <a:lstStyle/>
            <a:p>
              <a:pPr marL="0" marR="0" lvl="0" indent="0" algn="l" defTabSz="49437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3565A"/>
                </a:solidFill>
                <a:effectLst/>
                <a:uLnTx/>
                <a:uFillTx/>
                <a:latin typeface="Arial" panose="020B0604020202020204"/>
                <a:ea typeface="Microsoft YaHei" pitchFamily="2"/>
                <a:cs typeface="Mangal" pitchFamily="2"/>
              </a:endParaRPr>
            </a:p>
          </p:txBody>
        </p:sp>
      </p:grpSp>
      <p:sp>
        <p:nvSpPr>
          <p:cNvPr id="120" name="TextBox 119">
            <a:extLst>
              <a:ext uri="{FF2B5EF4-FFF2-40B4-BE49-F238E27FC236}">
                <a16:creationId xmlns:a16="http://schemas.microsoft.com/office/drawing/2014/main" id="{387A663C-1F58-496D-B378-E2866649CF8D}"/>
              </a:ext>
            </a:extLst>
          </p:cNvPr>
          <p:cNvSpPr txBox="1"/>
          <p:nvPr/>
        </p:nvSpPr>
        <p:spPr>
          <a:xfrm>
            <a:off x="10110130" y="2229284"/>
            <a:ext cx="1688503" cy="954107"/>
          </a:xfrm>
          <a:prstGeom prst="rect">
            <a:avLst/>
          </a:prstGeom>
          <a:noFill/>
        </p:spPr>
        <p:txBody>
          <a:bodyPr wrap="square" rtlCol="0">
            <a:spAutoFit/>
          </a:bodyPr>
          <a:lstStyle/>
          <a:p>
            <a:pPr marL="0" marR="0" lvl="0" indent="0" algn="ctr" defTabSz="4943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mn-cs"/>
              </a:rPr>
              <a:t>Sudden output growth &amp; shift in geographical diversity</a:t>
            </a:r>
          </a:p>
        </p:txBody>
      </p:sp>
    </p:spTree>
    <p:extLst>
      <p:ext uri="{BB962C8B-B14F-4D97-AF65-F5344CB8AC3E}">
        <p14:creationId xmlns:p14="http://schemas.microsoft.com/office/powerpoint/2010/main" val="20420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4"/>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p:bldP spid="1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AE3059-F02A-4D5F-9BB8-5A7D22044A9B}"/>
              </a:ext>
            </a:extLst>
          </p:cNvPr>
          <p:cNvSpPr>
            <a:spLocks noGrp="1"/>
          </p:cNvSpPr>
          <p:nvPr>
            <p:ph type="ctrTitle"/>
          </p:nvPr>
        </p:nvSpPr>
        <p:spPr/>
        <p:txBody>
          <a:bodyPr/>
          <a:lstStyle/>
          <a:p>
            <a:r>
              <a:rPr lang="en-GB" dirty="0"/>
              <a:t>Research Metrics in Scopus</a:t>
            </a:r>
          </a:p>
        </p:txBody>
      </p:sp>
    </p:spTree>
    <p:extLst>
      <p:ext uri="{BB962C8B-B14F-4D97-AF65-F5344CB8AC3E}">
        <p14:creationId xmlns:p14="http://schemas.microsoft.com/office/powerpoint/2010/main" val="370061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04FB3-0139-4705-884F-955975962F50}"/>
              </a:ext>
            </a:extLst>
          </p:cNvPr>
          <p:cNvSpPr>
            <a:spLocks noGrp="1"/>
          </p:cNvSpPr>
          <p:nvPr>
            <p:ph type="title"/>
          </p:nvPr>
        </p:nvSpPr>
        <p:spPr/>
        <p:txBody>
          <a:bodyPr/>
          <a:lstStyle/>
          <a:p>
            <a:r>
              <a:rPr lang="en-GB" dirty="0"/>
              <a:t>WHY USE RESEARCH METRICS?</a:t>
            </a:r>
          </a:p>
        </p:txBody>
      </p:sp>
      <p:sp>
        <p:nvSpPr>
          <p:cNvPr id="4" name="Date Placeholder 3">
            <a:extLst>
              <a:ext uri="{FF2B5EF4-FFF2-40B4-BE49-F238E27FC236}">
                <a16:creationId xmlns:a16="http://schemas.microsoft.com/office/drawing/2014/main" id="{74B99439-BDA5-482E-9BD3-2D9463BA5BA3}"/>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A228AD-785E-49BE-A4BC-0154C677AE19}" type="datetime1">
              <a:rPr kumimoji="0" lang="de-DE" sz="105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5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08C34E0-D795-4599-8C8D-14BADE150F63}"/>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11" name="Content Placeholder 4">
            <a:extLst>
              <a:ext uri="{FF2B5EF4-FFF2-40B4-BE49-F238E27FC236}">
                <a16:creationId xmlns:a16="http://schemas.microsoft.com/office/drawing/2014/main" id="{2270A0C8-114E-445D-B08A-819FA401E01B}"/>
              </a:ext>
            </a:extLst>
          </p:cNvPr>
          <p:cNvPicPr>
            <a:picLocks noChangeAspect="1"/>
          </p:cNvPicPr>
          <p:nvPr/>
        </p:nvPicPr>
        <p:blipFill rotWithShape="1">
          <a:blip r:embed="rId2"/>
          <a:srcRect t="13570"/>
          <a:stretch/>
        </p:blipFill>
        <p:spPr>
          <a:xfrm>
            <a:off x="795130" y="1303202"/>
            <a:ext cx="9594575" cy="3146128"/>
          </a:xfrm>
          <a:prstGeom prst="rect">
            <a:avLst/>
          </a:prstGeom>
        </p:spPr>
      </p:pic>
      <p:sp>
        <p:nvSpPr>
          <p:cNvPr id="12" name="Rectangle 11">
            <a:extLst>
              <a:ext uri="{FF2B5EF4-FFF2-40B4-BE49-F238E27FC236}">
                <a16:creationId xmlns:a16="http://schemas.microsoft.com/office/drawing/2014/main" id="{14770FAF-8E40-4A09-8B99-0AB1DFA2F060}"/>
              </a:ext>
            </a:extLst>
          </p:cNvPr>
          <p:cNvSpPr/>
          <p:nvPr/>
        </p:nvSpPr>
        <p:spPr>
          <a:xfrm>
            <a:off x="0" y="4876800"/>
            <a:ext cx="12192000" cy="1981200"/>
          </a:xfrm>
          <a:prstGeom prst="rect">
            <a:avLst/>
          </a:prstGeom>
          <a:solidFill>
            <a:srgbClr val="007398"/>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A63EADB3-58E2-4F29-AB61-9F6C4A0A2709}"/>
              </a:ext>
            </a:extLst>
          </p:cNvPr>
          <p:cNvSpPr txBox="1"/>
          <p:nvPr/>
        </p:nvSpPr>
        <p:spPr>
          <a:xfrm>
            <a:off x="130636" y="5352512"/>
            <a:ext cx="464984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a:ea typeface="+mn-ea"/>
                <a:cs typeface="Segoe UI" panose="020B0502040204020203" pitchFamily="34" charset="0"/>
              </a:rPr>
              <a:t>Entities to which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a:ea typeface="+mn-ea"/>
                <a:cs typeface="Segoe UI" panose="020B0502040204020203" pitchFamily="34" charset="0"/>
              </a:rPr>
              <a:t>metrics apply:</a:t>
            </a:r>
          </a:p>
        </p:txBody>
      </p:sp>
      <p:pic>
        <p:nvPicPr>
          <p:cNvPr id="14" name="Picture 13">
            <a:extLst>
              <a:ext uri="{FF2B5EF4-FFF2-40B4-BE49-F238E27FC236}">
                <a16:creationId xmlns:a16="http://schemas.microsoft.com/office/drawing/2014/main" id="{2B24663A-9678-401F-B17F-125AF0729EF8}"/>
              </a:ext>
            </a:extLst>
          </p:cNvPr>
          <p:cNvPicPr>
            <a:picLocks noChangeAspect="1"/>
          </p:cNvPicPr>
          <p:nvPr/>
        </p:nvPicPr>
        <p:blipFill>
          <a:blip r:embed="rId3"/>
          <a:stretch>
            <a:fillRect/>
          </a:stretch>
        </p:blipFill>
        <p:spPr>
          <a:xfrm>
            <a:off x="2653914" y="3157139"/>
            <a:ext cx="3952911" cy="3617495"/>
          </a:xfrm>
          <a:prstGeom prst="rect">
            <a:avLst/>
          </a:prstGeom>
        </p:spPr>
      </p:pic>
      <p:sp>
        <p:nvSpPr>
          <p:cNvPr id="15" name="Title 3">
            <a:extLst>
              <a:ext uri="{FF2B5EF4-FFF2-40B4-BE49-F238E27FC236}">
                <a16:creationId xmlns:a16="http://schemas.microsoft.com/office/drawing/2014/main" id="{EF8D8034-656B-47A5-91EE-2323DDA6FC3D}"/>
              </a:ext>
            </a:extLst>
          </p:cNvPr>
          <p:cNvSpPr txBox="1">
            <a:spLocks/>
          </p:cNvSpPr>
          <p:nvPr/>
        </p:nvSpPr>
        <p:spPr>
          <a:xfrm>
            <a:off x="7841742" y="5786665"/>
            <a:ext cx="3804826"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accent1"/>
                </a:solidFill>
                <a:latin typeface="Century Gothic" panose="020B0502020202020204" pitchFamily="34" charset="0"/>
                <a:ea typeface="+mj-ea"/>
                <a:cs typeface="Arial 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1" u="none" strike="noStrike" kern="1200" cap="none" spc="0" normalizeH="0" baseline="0" noProof="0">
                <a:ln>
                  <a:noFill/>
                </a:ln>
                <a:solidFill>
                  <a:sysClr val="window" lastClr="FFFFFF"/>
                </a:solidFill>
                <a:effectLst/>
                <a:uLnTx/>
                <a:uFillTx/>
                <a:latin typeface="Arial" panose="020B0604020202020204"/>
                <a:ea typeface="+mj-ea"/>
                <a:cs typeface="Arial Bold"/>
              </a:rPr>
              <a:t>It is critical to use right metrics for right entities, and not missing them with each other!</a:t>
            </a:r>
            <a:br>
              <a:rPr kumimoji="0" lang="en-GB" sz="1800" b="1" i="1" u="none" strike="noStrike" kern="1200" cap="none" spc="0" normalizeH="0" baseline="0" noProof="0">
                <a:ln>
                  <a:noFill/>
                </a:ln>
                <a:solidFill>
                  <a:sysClr val="window" lastClr="FFFFFF"/>
                </a:solidFill>
                <a:effectLst/>
                <a:uLnTx/>
                <a:uFillTx/>
                <a:latin typeface="Arial" panose="020B0604020202020204"/>
                <a:ea typeface="+mj-ea"/>
                <a:cs typeface="Arial Bold"/>
              </a:rPr>
            </a:br>
            <a:endParaRPr kumimoji="0" lang="en-GB" sz="1800" b="1" i="1" u="none" strike="noStrike" kern="1200" cap="none" spc="0" normalizeH="0" baseline="0" noProof="0" dirty="0">
              <a:ln>
                <a:noFill/>
              </a:ln>
              <a:solidFill>
                <a:sysClr val="window" lastClr="FFFFFF"/>
              </a:solidFill>
              <a:effectLst/>
              <a:uLnTx/>
              <a:uFillTx/>
              <a:latin typeface="Arial" panose="020B0604020202020204"/>
              <a:ea typeface="+mj-ea"/>
              <a:cs typeface="Arial Bold"/>
            </a:endParaRPr>
          </a:p>
        </p:txBody>
      </p:sp>
    </p:spTree>
    <p:extLst>
      <p:ext uri="{BB962C8B-B14F-4D97-AF65-F5344CB8AC3E}">
        <p14:creationId xmlns:p14="http://schemas.microsoft.com/office/powerpoint/2010/main" val="389101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735F-2D35-499D-9F9F-8373548E947E}"/>
              </a:ext>
            </a:extLst>
          </p:cNvPr>
          <p:cNvSpPr>
            <a:spLocks noGrp="1"/>
          </p:cNvSpPr>
          <p:nvPr>
            <p:ph type="title"/>
          </p:nvPr>
        </p:nvSpPr>
        <p:spPr/>
        <p:txBody>
          <a:bodyPr/>
          <a:lstStyle/>
          <a:p>
            <a:r>
              <a:rPr lang="en-GB" dirty="0"/>
              <a:t>GOLDEN RULE</a:t>
            </a:r>
          </a:p>
        </p:txBody>
      </p:sp>
      <p:sp>
        <p:nvSpPr>
          <p:cNvPr id="4" name="Date Placeholder 3">
            <a:extLst>
              <a:ext uri="{FF2B5EF4-FFF2-40B4-BE49-F238E27FC236}">
                <a16:creationId xmlns:a16="http://schemas.microsoft.com/office/drawing/2014/main" id="{3AD48610-09D2-41C0-9FF1-50B0F975DF74}"/>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36FDD-0213-4B9C-9668-0A766CCF796F}" type="datetime1">
              <a:rPr kumimoji="0" lang="de-DE" sz="1050"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50"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15" name="Content Placeholder 1">
            <a:extLst>
              <a:ext uri="{FF2B5EF4-FFF2-40B4-BE49-F238E27FC236}">
                <a16:creationId xmlns:a16="http://schemas.microsoft.com/office/drawing/2014/main" id="{3C77B727-DC51-47DF-8FBE-17C76E5B03EA}"/>
              </a:ext>
            </a:extLst>
          </p:cNvPr>
          <p:cNvSpPr txBox="1">
            <a:spLocks/>
          </p:cNvSpPr>
          <p:nvPr/>
        </p:nvSpPr>
        <p:spPr>
          <a:xfrm>
            <a:off x="742118" y="1500110"/>
            <a:ext cx="10984425" cy="613752"/>
          </a:xfrm>
          <a:prstGeom prst="rect">
            <a:avLst/>
          </a:prstGeom>
        </p:spPr>
        <p:txBody>
          <a:bodyPr vert="horz" lIns="91440" tIns="45720" rIns="91440" bIns="45720" rtlCol="0">
            <a:normAutofit lnSpcReduction="10000"/>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Arial"/>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Arial"/>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Arial"/>
              </a:rPr>
              <a:t>When used correctly, research metrics  together  with qualitative input give a balanced, multi-dimensional view for decision-making </a:t>
            </a:r>
            <a:endParaRPr kumimoji="0" lang="en-US" sz="1800" b="0" i="0" u="none" strike="noStrike" kern="1200" cap="none" spc="0" normalizeH="0" baseline="0" noProof="0" dirty="0">
              <a:ln>
                <a:noFill/>
              </a:ln>
              <a:solidFill>
                <a:srgbClr val="FF8200"/>
              </a:solidFill>
              <a:effectLst/>
              <a:uLnTx/>
              <a:uFillTx/>
              <a:latin typeface="Arial" panose="020B0604020202020204"/>
              <a:ea typeface="+mn-ea"/>
              <a:cs typeface="Arial"/>
            </a:endParaRPr>
          </a:p>
        </p:txBody>
      </p:sp>
      <p:grpSp>
        <p:nvGrpSpPr>
          <p:cNvPr id="16" name="Group 15">
            <a:extLst>
              <a:ext uri="{FF2B5EF4-FFF2-40B4-BE49-F238E27FC236}">
                <a16:creationId xmlns:a16="http://schemas.microsoft.com/office/drawing/2014/main" id="{4659A999-54C2-4F05-A341-74191C12869D}"/>
              </a:ext>
            </a:extLst>
          </p:cNvPr>
          <p:cNvGrpSpPr/>
          <p:nvPr/>
        </p:nvGrpSpPr>
        <p:grpSpPr>
          <a:xfrm>
            <a:off x="1656520" y="2327160"/>
            <a:ext cx="9144000" cy="2467914"/>
            <a:chOff x="0" y="3285772"/>
            <a:chExt cx="9144000" cy="2467914"/>
          </a:xfrm>
        </p:grpSpPr>
        <p:sp>
          <p:nvSpPr>
            <p:cNvPr id="17" name="Rectangle 16">
              <a:extLst>
                <a:ext uri="{FF2B5EF4-FFF2-40B4-BE49-F238E27FC236}">
                  <a16:creationId xmlns:a16="http://schemas.microsoft.com/office/drawing/2014/main" id="{C4ABFD37-E035-4F44-9F74-8C68090CEEEC}"/>
                </a:ext>
              </a:extLst>
            </p:cNvPr>
            <p:cNvSpPr/>
            <p:nvPr/>
          </p:nvSpPr>
          <p:spPr>
            <a:xfrm>
              <a:off x="0" y="3285772"/>
              <a:ext cx="9144000" cy="2467914"/>
            </a:xfrm>
            <a:prstGeom prst="rect">
              <a:avLst/>
            </a:prstGeom>
            <a:gradFill flip="none" rotWithShape="1">
              <a:gsLst>
                <a:gs pos="0">
                  <a:srgbClr val="007398">
                    <a:alpha val="80000"/>
                  </a:srgbClr>
                </a:gs>
                <a:gs pos="50000">
                  <a:srgbClr val="007398"/>
                </a:gs>
                <a:gs pos="100000">
                  <a:srgbClr val="007398">
                    <a:alpha val="80000"/>
                  </a:srgbClr>
                </a:gs>
              </a:gsLst>
              <a:lin ang="0" scaled="1"/>
              <a:tileRect/>
            </a:gradFill>
            <a:ln w="381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34115E8D-FDA6-4507-9F2C-4C105B02C507}"/>
                </a:ext>
              </a:extLst>
            </p:cNvPr>
            <p:cNvSpPr/>
            <p:nvPr/>
          </p:nvSpPr>
          <p:spPr>
            <a:xfrm>
              <a:off x="470056" y="3996732"/>
              <a:ext cx="3770327" cy="1241947"/>
            </a:xfrm>
            <a:prstGeom prst="rect">
              <a:avLst/>
            </a:prstGeom>
            <a:solidFill>
              <a:sysClr val="window" lastClr="FFFFFF"/>
            </a:solidFill>
            <a:ln w="38100" cap="flat" cmpd="sng" algn="ctr">
              <a:solidFill>
                <a:srgbClr val="FF82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800" b="1" i="0" u="none" strike="noStrike" kern="0" cap="none" spc="0" normalizeH="0" baseline="0" noProof="0" dirty="0">
                  <a:ln>
                    <a:noFill/>
                  </a:ln>
                  <a:solidFill>
                    <a:srgbClr val="FF8200"/>
                  </a:solidFill>
                  <a:effectLst/>
                  <a:uLnTx/>
                  <a:uFillTx/>
                  <a:latin typeface="Arial" panose="020B0604020202020204"/>
                  <a:ea typeface="+mn-ea"/>
                  <a:cs typeface="+mn-cs"/>
                </a:rPr>
                <a:t>Always use both </a:t>
              </a:r>
              <a:r>
                <a:rPr kumimoji="0" lang="en-US" sz="1800" b="1" i="0" u="sng" strike="noStrike" kern="0" cap="none" spc="0" normalizeH="0" baseline="0" noProof="0" dirty="0">
                  <a:ln>
                    <a:noFill/>
                  </a:ln>
                  <a:solidFill>
                    <a:srgbClr val="FF8200"/>
                  </a:solidFill>
                  <a:effectLst/>
                  <a:uLnTx/>
                  <a:uFillTx/>
                  <a:latin typeface="Arial" panose="020B0604020202020204"/>
                  <a:ea typeface="+mn-ea"/>
                  <a:cs typeface="+mn-cs"/>
                </a:rPr>
                <a:t>qualitative and quantitative input </a:t>
              </a:r>
              <a:r>
                <a:rPr kumimoji="0" lang="en-US" sz="1800" b="1" i="0" u="none" strike="noStrike" kern="0" cap="none" spc="0" normalizeH="0" baseline="0" noProof="0" dirty="0">
                  <a:ln>
                    <a:noFill/>
                  </a:ln>
                  <a:solidFill>
                    <a:srgbClr val="FF8200"/>
                  </a:solidFill>
                  <a:effectLst/>
                  <a:uLnTx/>
                  <a:uFillTx/>
                  <a:latin typeface="Arial" panose="020B0604020202020204"/>
                  <a:ea typeface="+mn-ea"/>
                  <a:cs typeface="+mn-cs"/>
                </a:rPr>
                <a:t>into your decisions</a:t>
              </a:r>
              <a:endParaRPr kumimoji="0" lang="en-US" sz="1800" b="1" i="1" u="none" strike="noStrike" kern="0" cap="none" spc="0" normalizeH="0" baseline="0" noProof="0" dirty="0">
                <a:ln>
                  <a:noFill/>
                </a:ln>
                <a:solidFill>
                  <a:srgbClr val="FF8200"/>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52A75C22-DCFA-4619-852A-CFC1657F5640}"/>
                </a:ext>
              </a:extLst>
            </p:cNvPr>
            <p:cNvSpPr/>
            <p:nvPr/>
          </p:nvSpPr>
          <p:spPr>
            <a:xfrm>
              <a:off x="4811008" y="3998784"/>
              <a:ext cx="3751250" cy="1241947"/>
            </a:xfrm>
            <a:prstGeom prst="rect">
              <a:avLst/>
            </a:prstGeom>
            <a:solidFill>
              <a:sysClr val="window" lastClr="FFFFFF"/>
            </a:solidFill>
            <a:ln w="38100" cap="flat" cmpd="sng" algn="ctr">
              <a:solidFill>
                <a:srgbClr val="FF82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1800" b="1" i="0" u="none" strike="noStrike" kern="0" cap="none" spc="0" normalizeH="0" baseline="0" noProof="0" dirty="0">
                  <a:ln>
                    <a:noFill/>
                  </a:ln>
                  <a:solidFill>
                    <a:srgbClr val="FF8200"/>
                  </a:solidFill>
                  <a:effectLst/>
                  <a:uLnTx/>
                  <a:uFillTx/>
                  <a:latin typeface="Arial" panose="020B0604020202020204"/>
                  <a:ea typeface="+mn-ea"/>
                  <a:cs typeface="+mn-cs"/>
                </a:rPr>
                <a:t>Always use </a:t>
              </a:r>
              <a:r>
                <a:rPr kumimoji="0" lang="en-US" sz="1800" b="1" i="0" u="sng" strike="noStrike" kern="0" cap="none" spc="0" normalizeH="0" baseline="0" noProof="0" dirty="0">
                  <a:ln>
                    <a:noFill/>
                  </a:ln>
                  <a:solidFill>
                    <a:srgbClr val="FF8200"/>
                  </a:solidFill>
                  <a:effectLst/>
                  <a:uLnTx/>
                  <a:uFillTx/>
                  <a:latin typeface="Arial" panose="020B0604020202020204"/>
                  <a:ea typeface="+mn-ea"/>
                  <a:cs typeface="+mn-cs"/>
                </a:rPr>
                <a:t>more than one research metric </a:t>
              </a:r>
              <a:r>
                <a:rPr kumimoji="0" lang="en-US" sz="1800" b="1" i="0" u="none" strike="noStrike" kern="0" cap="none" spc="0" normalizeH="0" baseline="0" noProof="0" dirty="0">
                  <a:ln>
                    <a:noFill/>
                  </a:ln>
                  <a:solidFill>
                    <a:srgbClr val="FF8200"/>
                  </a:solidFill>
                  <a:effectLst/>
                  <a:uLnTx/>
                  <a:uFillTx/>
                  <a:latin typeface="Arial" panose="020B0604020202020204"/>
                  <a:ea typeface="+mn-ea"/>
                  <a:cs typeface="+mn-cs"/>
                </a:rPr>
                <a:t>as the quantitative input</a:t>
              </a:r>
            </a:p>
          </p:txBody>
        </p:sp>
        <p:sp>
          <p:nvSpPr>
            <p:cNvPr id="20" name="TextBox 19">
              <a:extLst>
                <a:ext uri="{FF2B5EF4-FFF2-40B4-BE49-F238E27FC236}">
                  <a16:creationId xmlns:a16="http://schemas.microsoft.com/office/drawing/2014/main" id="{141FC02D-E2A4-4322-90EE-D6AA3E622FD6}"/>
                </a:ext>
              </a:extLst>
            </p:cNvPr>
            <p:cNvSpPr txBox="1"/>
            <p:nvPr/>
          </p:nvSpPr>
          <p:spPr>
            <a:xfrm>
              <a:off x="459294" y="3462450"/>
              <a:ext cx="319830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mn-ea"/>
                  <a:cs typeface="+mn-cs"/>
                </a:rPr>
                <a:t>Golden rule #1</a:t>
              </a:r>
            </a:p>
          </p:txBody>
        </p:sp>
        <p:sp>
          <p:nvSpPr>
            <p:cNvPr id="21" name="TextBox 20">
              <a:extLst>
                <a:ext uri="{FF2B5EF4-FFF2-40B4-BE49-F238E27FC236}">
                  <a16:creationId xmlns:a16="http://schemas.microsoft.com/office/drawing/2014/main" id="{709EF99C-5F61-4579-85B5-C63C7B321B32}"/>
                </a:ext>
              </a:extLst>
            </p:cNvPr>
            <p:cNvSpPr txBox="1"/>
            <p:nvPr/>
          </p:nvSpPr>
          <p:spPr>
            <a:xfrm>
              <a:off x="4811005" y="3434314"/>
              <a:ext cx="319830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mn-ea"/>
                  <a:cs typeface="+mn-cs"/>
                </a:rPr>
                <a:t>Golden rule #2</a:t>
              </a:r>
            </a:p>
          </p:txBody>
        </p:sp>
      </p:grpSp>
      <p:pic>
        <p:nvPicPr>
          <p:cNvPr id="22" name="Picture 2" descr="C:\Users\jamesc\Documents\Artfile Archive\Illustrations and Graphical Devices\device_DNA_large_151_RGB.png">
            <a:extLst>
              <a:ext uri="{FF2B5EF4-FFF2-40B4-BE49-F238E27FC236}">
                <a16:creationId xmlns:a16="http://schemas.microsoft.com/office/drawing/2014/main" id="{B8F1BE93-8808-45B6-9D47-987E85490E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99" r="11846" b="38782"/>
          <a:stretch/>
        </p:blipFill>
        <p:spPr bwMode="auto">
          <a:xfrm>
            <a:off x="1656520" y="4772668"/>
            <a:ext cx="9144001" cy="208533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A5CE8443-CF9C-4957-A067-14084D9634F3}"/>
              </a:ext>
            </a:extLst>
          </p:cNvPr>
          <p:cNvSpPr/>
          <p:nvPr/>
        </p:nvSpPr>
        <p:spPr>
          <a:xfrm>
            <a:off x="2264230" y="4990696"/>
            <a:ext cx="7692570" cy="14773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398"/>
                </a:solidFill>
                <a:effectLst/>
                <a:uLnTx/>
                <a:uFillTx/>
                <a:latin typeface="Arial" panose="020B0604020202020204"/>
                <a:ea typeface="+mn-ea"/>
                <a:cs typeface="+mn-cs"/>
              </a:rPr>
              <a:t>“</a:t>
            </a:r>
            <a:r>
              <a:rPr kumimoji="0" lang="en-US" sz="1800" b="0" i="0" u="none" strike="noStrike" kern="1200" cap="none" spc="0" normalizeH="0" baseline="0" noProof="0" dirty="0">
                <a:ln>
                  <a:noFill/>
                </a:ln>
                <a:solidFill>
                  <a:srgbClr val="007398"/>
                </a:solidFill>
                <a:effectLst/>
                <a:uLnTx/>
                <a:uFillTx/>
                <a:latin typeface="Arial" panose="020B0604020202020204"/>
                <a:ea typeface="+mn-ea"/>
                <a:cs typeface="+mn-cs"/>
              </a:rPr>
              <a:t>There is no single ‘best’ indicator that could accommodate all facets of the new reality of bibliometrics.”</a:t>
            </a:r>
            <a:endParaRPr kumimoji="0" lang="en-GB" sz="1800" b="0" i="0" u="none" strike="noStrike" kern="1200" cap="none" spc="0" normalizeH="0" baseline="0" noProof="0" dirty="0">
              <a:ln>
                <a:noFill/>
              </a:ln>
              <a:solidFill>
                <a:srgbClr val="007398"/>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		</a:t>
            </a:r>
            <a:r>
              <a:rPr kumimoji="0" lang="en-US" sz="1800" b="0" i="1" u="none" strike="noStrike" kern="1200" cap="none" spc="0" normalizeH="0" baseline="0" noProof="0" dirty="0">
                <a:ln>
                  <a:noFill/>
                </a:ln>
                <a:solidFill>
                  <a:srgbClr val="007398"/>
                </a:solidFill>
                <a:effectLst/>
                <a:uLnTx/>
                <a:uFillTx/>
                <a:latin typeface="Arial" panose="020B0604020202020204"/>
                <a:ea typeface="+mn-ea"/>
                <a:cs typeface="+mn-cs"/>
              </a:rPr>
              <a:t>- Wolfgang </a:t>
            </a:r>
            <a:r>
              <a:rPr kumimoji="0" lang="en-US" sz="1800" b="0" i="1" u="none" strike="noStrike" kern="1200" cap="none" spc="0" normalizeH="0" baseline="0" noProof="0" dirty="0" err="1">
                <a:ln>
                  <a:noFill/>
                </a:ln>
                <a:solidFill>
                  <a:srgbClr val="007398"/>
                </a:solidFill>
                <a:effectLst/>
                <a:uLnTx/>
                <a:uFillTx/>
                <a:latin typeface="Arial" panose="020B0604020202020204"/>
                <a:ea typeface="+mn-ea"/>
                <a:cs typeface="+mn-cs"/>
              </a:rPr>
              <a:t>Glänzel</a:t>
            </a:r>
            <a:r>
              <a:rPr kumimoji="0" lang="en-US" sz="1800" b="0" i="1" u="none" strike="noStrike" kern="1200" cap="none" spc="0" normalizeH="0" baseline="0" noProof="0" dirty="0">
                <a:ln>
                  <a:noFill/>
                </a:ln>
                <a:solidFill>
                  <a:srgbClr val="007398"/>
                </a:solidFill>
                <a:effectLst/>
                <a:uLnTx/>
                <a:uFillTx/>
                <a:latin typeface="Arial" panose="020B0604020202020204"/>
                <a:ea typeface="+mn-ea"/>
                <a:cs typeface="+mn-cs"/>
              </a:rPr>
              <a:t>, </a:t>
            </a:r>
            <a:r>
              <a:rPr kumimoji="0" lang="en-GB" sz="1800" b="0" i="1" u="none" strike="noStrike" kern="1200" cap="none" spc="0" normalizeH="0" baseline="0" noProof="0" dirty="0">
                <a:ln>
                  <a:noFill/>
                </a:ln>
                <a:solidFill>
                  <a:srgbClr val="007398"/>
                </a:solidFill>
                <a:effectLst/>
                <a:uLnTx/>
                <a:uFillTx/>
                <a:latin typeface="Arial" panose="020B0604020202020204"/>
                <a:ea typeface="+mn-ea"/>
                <a:cs typeface="+mn-cs"/>
              </a:rPr>
              <a:t>Head of bibliometrics group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07398"/>
                </a:solidFill>
                <a:effectLst/>
                <a:uLnTx/>
                <a:uFillTx/>
                <a:latin typeface="Arial" panose="020B0604020202020204"/>
                <a:ea typeface="+mn-ea"/>
                <a:cs typeface="+mn-cs"/>
              </a:rPr>
              <a:t>		  </a:t>
            </a:r>
            <a:r>
              <a:rPr kumimoji="0" lang="nb-NO" sz="1800" b="0" i="1" u="none" strike="noStrike" kern="1200" cap="none" spc="0" normalizeH="0" baseline="0" noProof="0" dirty="0">
                <a:ln>
                  <a:noFill/>
                </a:ln>
                <a:solidFill>
                  <a:srgbClr val="007398"/>
                </a:solidFill>
                <a:effectLst/>
                <a:uLnTx/>
                <a:uFillTx/>
                <a:latin typeface="Arial" panose="020B0604020202020204"/>
                <a:ea typeface="+mn-ea"/>
                <a:cs typeface="+mn-cs"/>
              </a:rPr>
              <a:t>Professor at KU Leuven, Belgium</a:t>
            </a:r>
            <a:r>
              <a:rPr kumimoji="0" lang="en-US" sz="1800" b="0" i="1" u="none" strike="noStrike" kern="1200" cap="none" spc="0" normalizeH="0" baseline="0" noProof="0" dirty="0">
                <a:ln>
                  <a:noFill/>
                </a:ln>
                <a:solidFill>
                  <a:srgbClr val="007398"/>
                </a:solidFill>
                <a:effectLst/>
                <a:uLnTx/>
                <a:uFillTx/>
                <a:latin typeface="Arial" panose="020B0604020202020204"/>
                <a:ea typeface="+mn-ea"/>
                <a:cs typeface="+mn-cs"/>
              </a:rPr>
              <a:t> </a:t>
            </a:r>
            <a:endParaRPr kumimoji="0" lang="en-GB" sz="1800" b="0" i="1" u="none" strike="noStrike" kern="1200" cap="none" spc="0" normalizeH="0" baseline="0" noProof="0" dirty="0">
              <a:ln>
                <a:noFill/>
              </a:ln>
              <a:solidFill>
                <a:srgbClr val="00739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0455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9612-0F9F-4BC3-86E9-208318685592}"/>
              </a:ext>
            </a:extLst>
          </p:cNvPr>
          <p:cNvSpPr>
            <a:spLocks noGrp="1"/>
          </p:cNvSpPr>
          <p:nvPr>
            <p:ph type="title"/>
          </p:nvPr>
        </p:nvSpPr>
        <p:spPr/>
        <p:txBody>
          <a:bodyPr/>
          <a:lstStyle/>
          <a:p>
            <a:r>
              <a:rPr lang="en-GB" dirty="0"/>
              <a:t>METRICS IN SCOPUS</a:t>
            </a:r>
          </a:p>
        </p:txBody>
      </p:sp>
      <p:sp>
        <p:nvSpPr>
          <p:cNvPr id="4" name="Date Placeholder 3">
            <a:extLst>
              <a:ext uri="{FF2B5EF4-FFF2-40B4-BE49-F238E27FC236}">
                <a16:creationId xmlns:a16="http://schemas.microsoft.com/office/drawing/2014/main" id="{A575FABB-29EC-4299-A037-70A62A174B15}"/>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55B38A-BBF0-420E-A322-C0D2714ED827}"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5E3E0A0D-2E94-4896-9CC6-90A7E0183D4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37136815-8C16-4D17-A1C8-4E7D09D96236}"/>
              </a:ext>
            </a:extLst>
          </p:cNvPr>
          <p:cNvSpPr/>
          <p:nvPr/>
        </p:nvSpPr>
        <p:spPr>
          <a:xfrm>
            <a:off x="1208243" y="2558306"/>
            <a:ext cx="2952939" cy="2650434"/>
          </a:xfrm>
          <a:prstGeom prst="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AD4CFE66-C466-457D-9A7C-FC45405C443C}"/>
              </a:ext>
            </a:extLst>
          </p:cNvPr>
          <p:cNvSpPr/>
          <p:nvPr/>
        </p:nvSpPr>
        <p:spPr>
          <a:xfrm>
            <a:off x="1208244" y="2558306"/>
            <a:ext cx="2952939" cy="820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E12C1FC-2746-4314-B20C-325BC67D2C97}"/>
              </a:ext>
            </a:extLst>
          </p:cNvPr>
          <p:cNvSpPr txBox="1"/>
          <p:nvPr/>
        </p:nvSpPr>
        <p:spPr>
          <a:xfrm>
            <a:off x="1457740" y="2610680"/>
            <a:ext cx="23323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a:ea typeface="+mn-ea"/>
                <a:cs typeface="+mn-cs"/>
              </a:rPr>
              <a:t>Journal Level Metrics</a:t>
            </a:r>
          </a:p>
        </p:txBody>
      </p:sp>
      <p:sp>
        <p:nvSpPr>
          <p:cNvPr id="12" name="TextBox 11">
            <a:extLst>
              <a:ext uri="{FF2B5EF4-FFF2-40B4-BE49-F238E27FC236}">
                <a16:creationId xmlns:a16="http://schemas.microsoft.com/office/drawing/2014/main" id="{1E29D930-C11E-4189-8207-47D206BB2854}"/>
              </a:ext>
            </a:extLst>
          </p:cNvPr>
          <p:cNvSpPr txBox="1"/>
          <p:nvPr/>
        </p:nvSpPr>
        <p:spPr>
          <a:xfrm>
            <a:off x="1457740" y="3553722"/>
            <a:ext cx="160351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53565A"/>
                </a:solidFill>
                <a:effectLst/>
                <a:uLnTx/>
                <a:uFillTx/>
                <a:latin typeface="Arial" panose="020B0604020202020204"/>
                <a:ea typeface="+mn-ea"/>
                <a:cs typeface="+mn-cs"/>
              </a:rPr>
              <a:t>CiteScore</a:t>
            </a: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SNIP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SJR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97327C89-A44E-41E0-B52C-52725B70C2F8}"/>
              </a:ext>
            </a:extLst>
          </p:cNvPr>
          <p:cNvSpPr/>
          <p:nvPr/>
        </p:nvSpPr>
        <p:spPr>
          <a:xfrm>
            <a:off x="4410677" y="2558306"/>
            <a:ext cx="2952939" cy="2650434"/>
          </a:xfrm>
          <a:prstGeom prst="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FBBB970F-9F13-4F75-A717-3D105DAE9CEA}"/>
              </a:ext>
            </a:extLst>
          </p:cNvPr>
          <p:cNvSpPr/>
          <p:nvPr/>
        </p:nvSpPr>
        <p:spPr>
          <a:xfrm>
            <a:off x="4410678" y="2558306"/>
            <a:ext cx="2952939" cy="820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B9C5290B-84CB-483D-BF87-579A2C30325B}"/>
              </a:ext>
            </a:extLst>
          </p:cNvPr>
          <p:cNvSpPr txBox="1"/>
          <p:nvPr/>
        </p:nvSpPr>
        <p:spPr>
          <a:xfrm>
            <a:off x="4660174" y="2610680"/>
            <a:ext cx="23323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a:ea typeface="+mn-ea"/>
                <a:cs typeface="+mn-cs"/>
              </a:rPr>
              <a:t>Article Level Metrics</a:t>
            </a:r>
          </a:p>
        </p:txBody>
      </p:sp>
      <p:sp>
        <p:nvSpPr>
          <p:cNvPr id="16" name="TextBox 15">
            <a:extLst>
              <a:ext uri="{FF2B5EF4-FFF2-40B4-BE49-F238E27FC236}">
                <a16:creationId xmlns:a16="http://schemas.microsoft.com/office/drawing/2014/main" id="{BB049150-007D-47B3-B703-693440D9A499}"/>
              </a:ext>
            </a:extLst>
          </p:cNvPr>
          <p:cNvSpPr txBox="1"/>
          <p:nvPr/>
        </p:nvSpPr>
        <p:spPr>
          <a:xfrm>
            <a:off x="4554158" y="3553722"/>
            <a:ext cx="295293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Citation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Field weighted citation impact (FWCI)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Plum metrics</a:t>
            </a:r>
          </a:p>
        </p:txBody>
      </p:sp>
      <p:sp>
        <p:nvSpPr>
          <p:cNvPr id="17" name="Rectangle 16">
            <a:extLst>
              <a:ext uri="{FF2B5EF4-FFF2-40B4-BE49-F238E27FC236}">
                <a16:creationId xmlns:a16="http://schemas.microsoft.com/office/drawing/2014/main" id="{C332916D-F5E5-4A5A-BA3E-ADFB5069CACC}"/>
              </a:ext>
            </a:extLst>
          </p:cNvPr>
          <p:cNvSpPr/>
          <p:nvPr/>
        </p:nvSpPr>
        <p:spPr>
          <a:xfrm>
            <a:off x="7613111" y="2558306"/>
            <a:ext cx="2952939" cy="2650434"/>
          </a:xfrm>
          <a:prstGeom prst="rect">
            <a:avLst/>
          </a:prstGeom>
          <a:solidFill>
            <a:schemeClr val="accent1">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B0CADA8F-E9A4-4615-B561-98DFDD9B0550}"/>
              </a:ext>
            </a:extLst>
          </p:cNvPr>
          <p:cNvSpPr/>
          <p:nvPr/>
        </p:nvSpPr>
        <p:spPr>
          <a:xfrm>
            <a:off x="7613112" y="2558306"/>
            <a:ext cx="2952939" cy="820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AB6FFD22-72D9-48F0-AF25-3B9B3612968E}"/>
              </a:ext>
            </a:extLst>
          </p:cNvPr>
          <p:cNvSpPr txBox="1"/>
          <p:nvPr/>
        </p:nvSpPr>
        <p:spPr>
          <a:xfrm>
            <a:off x="7862608" y="2610680"/>
            <a:ext cx="23323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a:ea typeface="+mn-ea"/>
                <a:cs typeface="+mn-cs"/>
              </a:rPr>
              <a:t>Author Level Metrics</a:t>
            </a:r>
          </a:p>
        </p:txBody>
      </p:sp>
      <p:sp>
        <p:nvSpPr>
          <p:cNvPr id="20" name="TextBox 19">
            <a:extLst>
              <a:ext uri="{FF2B5EF4-FFF2-40B4-BE49-F238E27FC236}">
                <a16:creationId xmlns:a16="http://schemas.microsoft.com/office/drawing/2014/main" id="{60570F36-D59B-4C97-94EF-6EC147485B00}"/>
              </a:ext>
            </a:extLst>
          </p:cNvPr>
          <p:cNvSpPr txBox="1"/>
          <p:nvPr/>
        </p:nvSpPr>
        <p:spPr>
          <a:xfrm>
            <a:off x="7862608" y="3553722"/>
            <a:ext cx="234156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Document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Citation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H-Index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Co-authors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21" name="Content Placeholder 1">
            <a:extLst>
              <a:ext uri="{FF2B5EF4-FFF2-40B4-BE49-F238E27FC236}">
                <a16:creationId xmlns:a16="http://schemas.microsoft.com/office/drawing/2014/main" id="{810BC57D-9F4C-47BF-A2AD-837615D45373}"/>
              </a:ext>
            </a:extLst>
          </p:cNvPr>
          <p:cNvSpPr txBox="1">
            <a:spLocks/>
          </p:cNvSpPr>
          <p:nvPr/>
        </p:nvSpPr>
        <p:spPr>
          <a:xfrm>
            <a:off x="742118" y="1500110"/>
            <a:ext cx="10984425" cy="613752"/>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Arial"/>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Arial"/>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Arial"/>
              </a:rPr>
              <a:t>Variety of metrics are available in Scopus to better analyze and evaluate the research</a:t>
            </a:r>
            <a:endParaRPr kumimoji="0" lang="en-US" sz="1800" b="0" i="0" u="none" strike="noStrike" kern="1200" cap="none" spc="0" normalizeH="0" baseline="0" noProof="0" dirty="0">
              <a:ln>
                <a:noFill/>
              </a:ln>
              <a:solidFill>
                <a:srgbClr val="FF82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060897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29F-7B89-4041-9FE1-4728A2F4B99F}"/>
              </a:ext>
            </a:extLst>
          </p:cNvPr>
          <p:cNvSpPr>
            <a:spLocks noGrp="1"/>
          </p:cNvSpPr>
          <p:nvPr>
            <p:ph type="title"/>
          </p:nvPr>
        </p:nvSpPr>
        <p:spPr>
          <a:xfrm>
            <a:off x="638400" y="575395"/>
            <a:ext cx="10773291" cy="617012"/>
          </a:xfrm>
        </p:spPr>
        <p:txBody>
          <a:bodyPr/>
          <a:lstStyle/>
          <a:p>
            <a:r>
              <a:rPr lang="en-GB" dirty="0"/>
              <a:t>Journal Level Metrics in Scopus</a:t>
            </a:r>
          </a:p>
        </p:txBody>
      </p:sp>
      <p:sp>
        <p:nvSpPr>
          <p:cNvPr id="4" name="Date Placeholder 3">
            <a:extLst>
              <a:ext uri="{FF2B5EF4-FFF2-40B4-BE49-F238E27FC236}">
                <a16:creationId xmlns:a16="http://schemas.microsoft.com/office/drawing/2014/main" id="{293AA2CD-629C-4006-AA21-9A4BCC81A6A5}"/>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33C55A-92C7-4DB2-BFF2-8FA3158BAE41}"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296A588-3D89-4275-AD16-F9122F7A3FB7}"/>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78D9A85-640F-4E3F-A742-F1F87E140683}"/>
              </a:ext>
            </a:extLst>
          </p:cNvPr>
          <p:cNvSpPr/>
          <p:nvPr/>
        </p:nvSpPr>
        <p:spPr>
          <a:xfrm>
            <a:off x="8462779" y="6027094"/>
            <a:ext cx="4019078" cy="461665"/>
          </a:xfrm>
          <a:prstGeom prst="rect">
            <a:avLst/>
          </a:prstGeom>
        </p:spPr>
        <p:txBody>
          <a:bodyPr wrap="square">
            <a:spAutoFit/>
          </a:bodyPr>
          <a:lstStyle/>
          <a:p>
            <a:pPr marL="93930" marR="0" lvl="0" indent="0" algn="l" defTabSz="988741"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orbel" panose="020B0503020204020204" pitchFamily="34" charset="0"/>
                <a:ea typeface="+mn-ea"/>
                <a:cs typeface="+mn-cs"/>
                <a:hlinkClick r:id="" action="ppaction://noaction"/>
              </a:rPr>
              <a:t>www.journalmetrics.com</a:t>
            </a:r>
            <a:r>
              <a:rPr kumimoji="0" lang="en-US" sz="2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 </a:t>
            </a:r>
          </a:p>
        </p:txBody>
      </p:sp>
      <p:sp>
        <p:nvSpPr>
          <p:cNvPr id="35" name="Rectangle: Rounded Corners 34">
            <a:extLst>
              <a:ext uri="{FF2B5EF4-FFF2-40B4-BE49-F238E27FC236}">
                <a16:creationId xmlns:a16="http://schemas.microsoft.com/office/drawing/2014/main" id="{E89C5E53-90FA-4660-9F06-6F3FB673C10F}"/>
              </a:ext>
            </a:extLst>
          </p:cNvPr>
          <p:cNvSpPr/>
          <p:nvPr/>
        </p:nvSpPr>
        <p:spPr>
          <a:xfrm>
            <a:off x="943483" y="1409328"/>
            <a:ext cx="10930466" cy="2696564"/>
          </a:xfrm>
          <a:prstGeom prst="roundRect">
            <a:avLst/>
          </a:prstGeom>
          <a:no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785A09AA-9485-486F-A1D9-897B8B58CEC6}"/>
              </a:ext>
            </a:extLst>
          </p:cNvPr>
          <p:cNvSpPr txBox="1"/>
          <p:nvPr/>
        </p:nvSpPr>
        <p:spPr>
          <a:xfrm>
            <a:off x="1503353" y="1421388"/>
            <a:ext cx="102929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8200"/>
                </a:solidFill>
                <a:effectLst/>
                <a:uLnTx/>
                <a:uFillTx/>
                <a:latin typeface="Arial" panose="020B0604020202020204"/>
                <a:ea typeface="+mn-ea"/>
                <a:cs typeface="Segoe UI" panose="020B0502040204020203" pitchFamily="34" charset="0"/>
              </a:rPr>
              <a:t>CiteScore</a:t>
            </a:r>
            <a:r>
              <a:rPr kumimoji="0" lang="en-GB" sz="1800" b="1" i="0" u="none" strike="noStrike" kern="1200" cap="none" spc="0" normalizeH="0" baseline="0" noProof="0" dirty="0">
                <a:ln>
                  <a:noFill/>
                </a:ln>
                <a:solidFill>
                  <a:srgbClr val="FF8200"/>
                </a:solidFill>
                <a:effectLst/>
                <a:uLnTx/>
                <a:uFillTx/>
                <a:latin typeface="Arial" panose="020B0604020202020204"/>
                <a:ea typeface="+mn-ea"/>
                <a:cs typeface="Segoe UI" panose="020B0502040204020203" pitchFamily="34" charset="0"/>
              </a:rPr>
              <a:t> : </a:t>
            </a:r>
            <a:r>
              <a:rPr kumimoji="0" lang="en-GB" sz="1600" b="0" i="0" u="none" strike="noStrike" kern="1200" cap="none" spc="0" normalizeH="0" baseline="0" noProof="0" dirty="0" err="1">
                <a:ln>
                  <a:noFill/>
                </a:ln>
                <a:solidFill>
                  <a:srgbClr val="53565A"/>
                </a:solidFill>
                <a:effectLst/>
                <a:uLnTx/>
                <a:uFillTx/>
                <a:latin typeface="Arial" panose="020B0604020202020204"/>
                <a:ea typeface="+mn-ea"/>
                <a:cs typeface="Segoe UI" panose="020B0502040204020203" pitchFamily="34" charset="0"/>
              </a:rPr>
              <a:t>CiteScore</a:t>
            </a:r>
            <a:r>
              <a:rPr kumimoji="0" lang="en-GB" sz="16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calculates the average number of citations received in a calendar year by all items published in that journal in the preceding 3 years. Calculation is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p:txBody>
      </p:sp>
      <p:sp>
        <p:nvSpPr>
          <p:cNvPr id="37" name="Rectangle: Rounded Corners 36">
            <a:extLst>
              <a:ext uri="{FF2B5EF4-FFF2-40B4-BE49-F238E27FC236}">
                <a16:creationId xmlns:a16="http://schemas.microsoft.com/office/drawing/2014/main" id="{2C4D39F5-055C-43EF-9168-E9FDDC96E76F}"/>
              </a:ext>
            </a:extLst>
          </p:cNvPr>
          <p:cNvSpPr/>
          <p:nvPr/>
        </p:nvSpPr>
        <p:spPr>
          <a:xfrm>
            <a:off x="236960" y="1804878"/>
            <a:ext cx="870855" cy="778976"/>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Arial" panose="020B0604020202020204"/>
                <a:ea typeface="+mn-ea"/>
                <a:cs typeface="Segoe UI" panose="020B0502040204020203" pitchFamily="34" charset="0"/>
              </a:rPr>
              <a:t>1</a:t>
            </a:r>
          </a:p>
        </p:txBody>
      </p:sp>
      <p:pic>
        <p:nvPicPr>
          <p:cNvPr id="38" name="Picture 37">
            <a:extLst>
              <a:ext uri="{FF2B5EF4-FFF2-40B4-BE49-F238E27FC236}">
                <a16:creationId xmlns:a16="http://schemas.microsoft.com/office/drawing/2014/main" id="{4B7A8D8F-8528-4A45-AC4D-DD8F8E72B262}"/>
              </a:ext>
            </a:extLst>
          </p:cNvPr>
          <p:cNvPicPr>
            <a:picLocks noChangeAspect="1"/>
          </p:cNvPicPr>
          <p:nvPr/>
        </p:nvPicPr>
        <p:blipFill rotWithShape="1">
          <a:blip r:embed="rId2">
            <a:clrChange>
              <a:clrFrom>
                <a:srgbClr val="FFFFFF"/>
              </a:clrFrom>
              <a:clrTo>
                <a:srgbClr val="FFFFFF">
                  <a:alpha val="0"/>
                </a:srgbClr>
              </a:clrTo>
            </a:clrChange>
          </a:blip>
          <a:srcRect l="60233" t="23581" r="8395" b="57275"/>
          <a:stretch/>
        </p:blipFill>
        <p:spPr>
          <a:xfrm>
            <a:off x="4057623" y="1964461"/>
            <a:ext cx="5068991" cy="1435631"/>
          </a:xfrm>
          <a:prstGeom prst="rect">
            <a:avLst/>
          </a:prstGeom>
          <a:ln>
            <a:noFill/>
          </a:ln>
          <a:effectLst/>
        </p:spPr>
      </p:pic>
      <p:grpSp>
        <p:nvGrpSpPr>
          <p:cNvPr id="39" name="Group 38">
            <a:extLst>
              <a:ext uri="{FF2B5EF4-FFF2-40B4-BE49-F238E27FC236}">
                <a16:creationId xmlns:a16="http://schemas.microsoft.com/office/drawing/2014/main" id="{89DE8109-2FEF-40A2-8D9B-40B8C4F1D8BE}"/>
              </a:ext>
            </a:extLst>
          </p:cNvPr>
          <p:cNvGrpSpPr/>
          <p:nvPr/>
        </p:nvGrpSpPr>
        <p:grpSpPr>
          <a:xfrm>
            <a:off x="5610360" y="2387371"/>
            <a:ext cx="2439348" cy="1456781"/>
            <a:chOff x="1359238" y="3180008"/>
            <a:chExt cx="2820466" cy="1490381"/>
          </a:xfrm>
        </p:grpSpPr>
        <p:sp>
          <p:nvSpPr>
            <p:cNvPr id="40" name="Left Brace 39">
              <a:extLst>
                <a:ext uri="{FF2B5EF4-FFF2-40B4-BE49-F238E27FC236}">
                  <a16:creationId xmlns:a16="http://schemas.microsoft.com/office/drawing/2014/main" id="{C2FAADBC-B323-40F3-AC20-F7D3C10D2928}"/>
                </a:ext>
              </a:extLst>
            </p:cNvPr>
            <p:cNvSpPr/>
            <p:nvPr/>
          </p:nvSpPr>
          <p:spPr>
            <a:xfrm rot="16200000">
              <a:off x="2255006" y="3152694"/>
              <a:ext cx="306206" cy="2097741"/>
            </a:xfrm>
            <a:prstGeom prst="leftBrace">
              <a:avLst>
                <a:gd name="adj1" fmla="val 51404"/>
                <a:gd name="adj2" fmla="val 49146"/>
              </a:avLst>
            </a:prstGeom>
            <a:noFill/>
            <a:ln w="25400" cap="flat" cmpd="sng" algn="ctr">
              <a:solidFill>
                <a:srgbClr val="53565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53565A"/>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8E720F07-E8C3-425E-807A-31ED287C48D6}"/>
                </a:ext>
              </a:extLst>
            </p:cNvPr>
            <p:cNvSpPr txBox="1"/>
            <p:nvPr/>
          </p:nvSpPr>
          <p:spPr>
            <a:xfrm>
              <a:off x="2200654" y="4402745"/>
              <a:ext cx="360430" cy="267644"/>
            </a:xfrm>
            <a:prstGeom prst="rect">
              <a:avLst/>
            </a:prstGeom>
            <a:solidFill>
              <a:srgbClr val="5356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ea typeface="+mn-ea"/>
                  <a:cs typeface="+mn-cs"/>
                </a:rPr>
                <a:t>B</a:t>
              </a:r>
            </a:p>
          </p:txBody>
        </p:sp>
        <p:sp>
          <p:nvSpPr>
            <p:cNvPr id="42" name="TextBox 41">
              <a:extLst>
                <a:ext uri="{FF2B5EF4-FFF2-40B4-BE49-F238E27FC236}">
                  <a16:creationId xmlns:a16="http://schemas.microsoft.com/office/drawing/2014/main" id="{59319C28-599A-4CA1-9F32-59B0943944B9}"/>
                </a:ext>
              </a:extLst>
            </p:cNvPr>
            <p:cNvSpPr txBox="1"/>
            <p:nvPr/>
          </p:nvSpPr>
          <p:spPr>
            <a:xfrm>
              <a:off x="3853867" y="3180008"/>
              <a:ext cx="325837" cy="283388"/>
            </a:xfrm>
            <a:prstGeom prst="rect">
              <a:avLst/>
            </a:prstGeom>
            <a:solidFill>
              <a:srgbClr val="FF82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A</a:t>
              </a:r>
            </a:p>
          </p:txBody>
        </p:sp>
      </p:grpSp>
      <p:grpSp>
        <p:nvGrpSpPr>
          <p:cNvPr id="43" name="Group 42">
            <a:extLst>
              <a:ext uri="{FF2B5EF4-FFF2-40B4-BE49-F238E27FC236}">
                <a16:creationId xmlns:a16="http://schemas.microsoft.com/office/drawing/2014/main" id="{8443A70A-015A-4261-9BB0-C51FA29D479C}"/>
              </a:ext>
            </a:extLst>
          </p:cNvPr>
          <p:cNvGrpSpPr/>
          <p:nvPr/>
        </p:nvGrpSpPr>
        <p:grpSpPr>
          <a:xfrm>
            <a:off x="1659963" y="2391967"/>
            <a:ext cx="2764138" cy="844278"/>
            <a:chOff x="740256" y="5169960"/>
            <a:chExt cx="3442890" cy="873743"/>
          </a:xfrm>
        </p:grpSpPr>
        <p:sp>
          <p:nvSpPr>
            <p:cNvPr id="44" name="TextBox 43">
              <a:extLst>
                <a:ext uri="{FF2B5EF4-FFF2-40B4-BE49-F238E27FC236}">
                  <a16:creationId xmlns:a16="http://schemas.microsoft.com/office/drawing/2014/main" id="{35021E5C-DA8D-47D2-A0C1-EFF6C30B58BE}"/>
                </a:ext>
              </a:extLst>
            </p:cNvPr>
            <p:cNvSpPr txBox="1"/>
            <p:nvPr/>
          </p:nvSpPr>
          <p:spPr>
            <a:xfrm>
              <a:off x="740256" y="5489824"/>
              <a:ext cx="2722083" cy="3185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CiteScore 2015 value </a:t>
              </a:r>
            </a:p>
          </p:txBody>
        </p:sp>
        <p:sp>
          <p:nvSpPr>
            <p:cNvPr id="45" name="TextBox 44">
              <a:extLst>
                <a:ext uri="{FF2B5EF4-FFF2-40B4-BE49-F238E27FC236}">
                  <a16:creationId xmlns:a16="http://schemas.microsoft.com/office/drawing/2014/main" id="{FD8A9A14-06AC-41D0-82FF-9B8AC09EC19C}"/>
                </a:ext>
              </a:extLst>
            </p:cNvPr>
            <p:cNvSpPr txBox="1"/>
            <p:nvPr/>
          </p:nvSpPr>
          <p:spPr>
            <a:xfrm>
              <a:off x="3759959" y="5725185"/>
              <a:ext cx="360430" cy="318518"/>
            </a:xfrm>
            <a:prstGeom prst="rect">
              <a:avLst/>
            </a:prstGeom>
            <a:solidFill>
              <a:srgbClr val="53565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a:ea typeface="+mn-ea"/>
                  <a:cs typeface="Segoe UI" panose="020B0502040204020203" pitchFamily="34" charset="0"/>
                </a:rPr>
                <a:t>B</a:t>
              </a:r>
            </a:p>
          </p:txBody>
        </p:sp>
        <p:sp>
          <p:nvSpPr>
            <p:cNvPr id="46" name="TextBox 45">
              <a:extLst>
                <a:ext uri="{FF2B5EF4-FFF2-40B4-BE49-F238E27FC236}">
                  <a16:creationId xmlns:a16="http://schemas.microsoft.com/office/drawing/2014/main" id="{59FD0D59-6450-4B28-8A8B-6688576743A2}"/>
                </a:ext>
              </a:extLst>
            </p:cNvPr>
            <p:cNvSpPr txBox="1"/>
            <p:nvPr/>
          </p:nvSpPr>
          <p:spPr>
            <a:xfrm>
              <a:off x="3777257" y="5169960"/>
              <a:ext cx="325838" cy="318518"/>
            </a:xfrm>
            <a:prstGeom prst="rect">
              <a:avLst/>
            </a:prstGeom>
            <a:solidFill>
              <a:srgbClr val="FF82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panose="020B0604020202020204"/>
                  <a:ea typeface="+mn-ea"/>
                  <a:cs typeface="Segoe UI" panose="020B0502040204020203" pitchFamily="34" charset="0"/>
                </a:rPr>
                <a:t>A</a:t>
              </a:r>
            </a:p>
          </p:txBody>
        </p:sp>
        <p:cxnSp>
          <p:nvCxnSpPr>
            <p:cNvPr id="47" name="Straight Connector 46">
              <a:extLst>
                <a:ext uri="{FF2B5EF4-FFF2-40B4-BE49-F238E27FC236}">
                  <a16:creationId xmlns:a16="http://schemas.microsoft.com/office/drawing/2014/main" id="{CA9AD98C-B5BA-4B9C-8DB9-A239092B98EA}"/>
                </a:ext>
              </a:extLst>
            </p:cNvPr>
            <p:cNvCxnSpPr/>
            <p:nvPr/>
          </p:nvCxnSpPr>
          <p:spPr>
            <a:xfrm flipH="1">
              <a:off x="3707607" y="5625335"/>
              <a:ext cx="475539" cy="0"/>
            </a:xfrm>
            <a:prstGeom prst="line">
              <a:avLst/>
            </a:prstGeom>
            <a:noFill/>
            <a:ln w="25400" cap="flat" cmpd="sng" algn="ctr">
              <a:solidFill>
                <a:srgbClr val="53565A"/>
              </a:solidFill>
              <a:prstDash val="solid"/>
            </a:ln>
            <a:effectLst>
              <a:outerShdw blurRad="40000" dist="20000" dir="5400000" rotWithShape="0">
                <a:srgbClr val="000000">
                  <a:alpha val="38000"/>
                </a:srgbClr>
              </a:outerShdw>
            </a:effectLst>
          </p:spPr>
        </p:cxnSp>
        <p:sp>
          <p:nvSpPr>
            <p:cNvPr id="48" name="TextBox 47">
              <a:extLst>
                <a:ext uri="{FF2B5EF4-FFF2-40B4-BE49-F238E27FC236}">
                  <a16:creationId xmlns:a16="http://schemas.microsoft.com/office/drawing/2014/main" id="{27458CE2-0822-4B70-B083-866429BD8251}"/>
                </a:ext>
              </a:extLst>
            </p:cNvPr>
            <p:cNvSpPr txBox="1"/>
            <p:nvPr/>
          </p:nvSpPr>
          <p:spPr>
            <a:xfrm>
              <a:off x="3248088" y="5496036"/>
              <a:ext cx="359794" cy="3185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a:t>
              </a:r>
            </a:p>
          </p:txBody>
        </p:sp>
      </p:grpSp>
      <p:sp>
        <p:nvSpPr>
          <p:cNvPr id="49" name="Rectangle: Rounded Corners 48">
            <a:extLst>
              <a:ext uri="{FF2B5EF4-FFF2-40B4-BE49-F238E27FC236}">
                <a16:creationId xmlns:a16="http://schemas.microsoft.com/office/drawing/2014/main" id="{E23D7641-D507-4FF4-8CA3-C74C2BFA4646}"/>
              </a:ext>
            </a:extLst>
          </p:cNvPr>
          <p:cNvSpPr/>
          <p:nvPr/>
        </p:nvSpPr>
        <p:spPr>
          <a:xfrm>
            <a:off x="1266444" y="3617013"/>
            <a:ext cx="4515041" cy="1815797"/>
          </a:xfrm>
          <a:prstGeom prst="roundRect">
            <a:avLst/>
          </a:prstGeom>
          <a:solidFill>
            <a:srgbClr val="FFA347"/>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Arial" panose="020B0604020202020204"/>
              <a:ea typeface="+mn-ea"/>
              <a:cs typeface="Segoe UI Light" panose="020B0502040204020203" pitchFamily="34" charset="0"/>
            </a:endParaRPr>
          </a:p>
        </p:txBody>
      </p:sp>
      <p:sp>
        <p:nvSpPr>
          <p:cNvPr id="50" name="TextBox 49">
            <a:extLst>
              <a:ext uri="{FF2B5EF4-FFF2-40B4-BE49-F238E27FC236}">
                <a16:creationId xmlns:a16="http://schemas.microsoft.com/office/drawing/2014/main" id="{8E7F04B6-F0B0-4E9A-AC97-78D73B18E779}"/>
              </a:ext>
            </a:extLst>
          </p:cNvPr>
          <p:cNvSpPr txBox="1"/>
          <p:nvPr/>
        </p:nvSpPr>
        <p:spPr>
          <a:xfrm>
            <a:off x="1392000" y="3686233"/>
            <a:ext cx="4389121"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Differences from Impact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IF - citation to 2 or 5 years of documents are covered.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Citations in all type of documents in these years covered, while citable items are only articles and reviews</a:t>
            </a:r>
          </a:p>
        </p:txBody>
      </p:sp>
      <p:sp>
        <p:nvSpPr>
          <p:cNvPr id="51" name="Rectangle: Rounded Corners 50">
            <a:extLst>
              <a:ext uri="{FF2B5EF4-FFF2-40B4-BE49-F238E27FC236}">
                <a16:creationId xmlns:a16="http://schemas.microsoft.com/office/drawing/2014/main" id="{0DB6FEBA-1945-4214-A029-28B2BBE85C67}"/>
              </a:ext>
            </a:extLst>
          </p:cNvPr>
          <p:cNvSpPr/>
          <p:nvPr/>
        </p:nvSpPr>
        <p:spPr>
          <a:xfrm>
            <a:off x="5890017" y="3901912"/>
            <a:ext cx="5511492" cy="2048580"/>
          </a:xfrm>
          <a:prstGeom prst="roundRect">
            <a:avLst/>
          </a:prstGeom>
          <a:solidFill>
            <a:srgbClr val="FFA347"/>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Arial" panose="020B0604020202020204"/>
              <a:ea typeface="+mn-ea"/>
              <a:cs typeface="Segoe UI Light" panose="020B0502040204020203" pitchFamily="34" charset="0"/>
            </a:endParaRPr>
          </a:p>
        </p:txBody>
      </p:sp>
      <p:sp>
        <p:nvSpPr>
          <p:cNvPr id="52" name="TextBox 51">
            <a:extLst>
              <a:ext uri="{FF2B5EF4-FFF2-40B4-BE49-F238E27FC236}">
                <a16:creationId xmlns:a16="http://schemas.microsoft.com/office/drawing/2014/main" id="{C3FCFDD9-9288-4C3F-A53E-24538EA1C8E4}"/>
              </a:ext>
            </a:extLst>
          </p:cNvPr>
          <p:cNvSpPr txBox="1"/>
          <p:nvPr/>
        </p:nvSpPr>
        <p:spPr>
          <a:xfrm>
            <a:off x="6071061" y="3963357"/>
            <a:ext cx="5177456"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Advantages of </a:t>
            </a:r>
            <a:r>
              <a:rPr kumimoji="0" lang="en-GB" sz="1400" b="1" i="0" u="none" strike="noStrike" kern="1200" cap="none" spc="0" normalizeH="0" baseline="0" noProof="0" dirty="0" err="1">
                <a:ln>
                  <a:noFill/>
                </a:ln>
                <a:solidFill>
                  <a:srgbClr val="53565A"/>
                </a:solidFill>
                <a:effectLst/>
                <a:uLnTx/>
                <a:uFillTx/>
                <a:latin typeface="Arial" panose="020B0604020202020204"/>
                <a:ea typeface="+mn-ea"/>
                <a:cs typeface="Segoe UI" panose="020B0502040204020203" pitchFamily="34" charset="0"/>
              </a:rPr>
              <a:t>CiteScore</a:t>
            </a: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Comprehensive: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based on Scopus, available for all serial titles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Transparent: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Available for free, easy to calculate for yourself. Underlying database is available for you to interrogate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Current: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Updated monthly. New titles will have </a:t>
            </a:r>
            <a:r>
              <a:rPr kumimoji="0" lang="en-GB" sz="1400" b="0" i="0" u="none" strike="noStrike" kern="1200" cap="none" spc="0" normalizeH="0" baseline="0" noProof="0" dirty="0" err="1">
                <a:ln>
                  <a:noFill/>
                </a:ln>
                <a:solidFill>
                  <a:srgbClr val="53565A"/>
                </a:solidFill>
                <a:effectLst/>
                <a:uLnTx/>
                <a:uFillTx/>
                <a:latin typeface="Arial" panose="020B0604020202020204"/>
                <a:ea typeface="+mn-ea"/>
                <a:cs typeface="Segoe UI" panose="020B0502040204020203" pitchFamily="34" charset="0"/>
              </a:rPr>
              <a:t>CiteScore</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a year after indexed</a:t>
            </a:r>
            <a:endPar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p:txBody>
      </p:sp>
    </p:spTree>
    <p:extLst>
      <p:ext uri="{BB962C8B-B14F-4D97-AF65-F5344CB8AC3E}">
        <p14:creationId xmlns:p14="http://schemas.microsoft.com/office/powerpoint/2010/main" val="33501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circle(in)">
                                      <p:cBhvr>
                                        <p:cTn id="14" dur="20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randombar(horizontal)">
                                      <p:cBhvr>
                                        <p:cTn id="34" dur="500"/>
                                        <p:tgtEl>
                                          <p:spTgt spid="5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horizont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49" grpId="0" animBg="1"/>
      <p:bldP spid="50" grpId="0"/>
      <p:bldP spid="51" grpId="0" animBg="1"/>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29F-7B89-4041-9FE1-4728A2F4B99F}"/>
              </a:ext>
            </a:extLst>
          </p:cNvPr>
          <p:cNvSpPr>
            <a:spLocks noGrp="1"/>
          </p:cNvSpPr>
          <p:nvPr>
            <p:ph type="title"/>
          </p:nvPr>
        </p:nvSpPr>
        <p:spPr>
          <a:xfrm>
            <a:off x="638400" y="575395"/>
            <a:ext cx="10773291" cy="617012"/>
          </a:xfrm>
        </p:spPr>
        <p:txBody>
          <a:bodyPr/>
          <a:lstStyle/>
          <a:p>
            <a:r>
              <a:rPr lang="en-GB" dirty="0"/>
              <a:t>Journal Level Metrics in Scopus</a:t>
            </a:r>
          </a:p>
        </p:txBody>
      </p:sp>
      <p:sp>
        <p:nvSpPr>
          <p:cNvPr id="4" name="Date Placeholder 3">
            <a:extLst>
              <a:ext uri="{FF2B5EF4-FFF2-40B4-BE49-F238E27FC236}">
                <a16:creationId xmlns:a16="http://schemas.microsoft.com/office/drawing/2014/main" id="{293AA2CD-629C-4006-AA21-9A4BCC81A6A5}"/>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33C55A-92C7-4DB2-BFF2-8FA3158BAE41}"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B296A588-3D89-4275-AD16-F9122F7A3FB7}"/>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78D9A85-640F-4E3F-A742-F1F87E140683}"/>
              </a:ext>
            </a:extLst>
          </p:cNvPr>
          <p:cNvSpPr/>
          <p:nvPr/>
        </p:nvSpPr>
        <p:spPr>
          <a:xfrm>
            <a:off x="8462779" y="6027094"/>
            <a:ext cx="4019078" cy="461665"/>
          </a:xfrm>
          <a:prstGeom prst="rect">
            <a:avLst/>
          </a:prstGeom>
        </p:spPr>
        <p:txBody>
          <a:bodyPr wrap="square">
            <a:spAutoFit/>
          </a:bodyPr>
          <a:lstStyle/>
          <a:p>
            <a:pPr marL="93930" marR="0" lvl="0" indent="0" algn="l" defTabSz="988741"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orbel" panose="020B0503020204020204" pitchFamily="34" charset="0"/>
                <a:ea typeface="+mn-ea"/>
                <a:cs typeface="+mn-cs"/>
                <a:hlinkClick r:id="" action="ppaction://noaction"/>
              </a:rPr>
              <a:t>www.journalmetrics.com</a:t>
            </a:r>
            <a:r>
              <a:rPr kumimoji="0" lang="en-US" sz="2400" b="0" i="0" u="none" strike="noStrike" kern="0" cap="none" spc="0" normalizeH="0" baseline="0" noProof="0" dirty="0">
                <a:ln>
                  <a:noFill/>
                </a:ln>
                <a:solidFill>
                  <a:prstClr val="black"/>
                </a:solidFill>
                <a:effectLst/>
                <a:uLnTx/>
                <a:uFillTx/>
                <a:latin typeface="Corbel" panose="020B0503020204020204" pitchFamily="34" charset="0"/>
                <a:ea typeface="+mn-ea"/>
                <a:cs typeface="+mn-cs"/>
              </a:rPr>
              <a:t> </a:t>
            </a:r>
          </a:p>
        </p:txBody>
      </p:sp>
      <p:sp>
        <p:nvSpPr>
          <p:cNvPr id="30" name="Rectangle: Rounded Corners 29">
            <a:extLst>
              <a:ext uri="{FF2B5EF4-FFF2-40B4-BE49-F238E27FC236}">
                <a16:creationId xmlns:a16="http://schemas.microsoft.com/office/drawing/2014/main" id="{F331544A-8DF8-496E-A577-C7FC9FF9D3CC}"/>
              </a:ext>
            </a:extLst>
          </p:cNvPr>
          <p:cNvSpPr/>
          <p:nvPr/>
        </p:nvSpPr>
        <p:spPr>
          <a:xfrm>
            <a:off x="930230" y="1295187"/>
            <a:ext cx="10930466" cy="2133813"/>
          </a:xfrm>
          <a:prstGeom prst="roundRect">
            <a:avLst/>
          </a:prstGeom>
          <a:no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1" name="TextBox 30">
            <a:extLst>
              <a:ext uri="{FF2B5EF4-FFF2-40B4-BE49-F238E27FC236}">
                <a16:creationId xmlns:a16="http://schemas.microsoft.com/office/drawing/2014/main" id="{406CF1D1-957D-4210-A1DD-D79A7B303FD4}"/>
              </a:ext>
            </a:extLst>
          </p:cNvPr>
          <p:cNvSpPr txBox="1"/>
          <p:nvPr/>
        </p:nvSpPr>
        <p:spPr>
          <a:xfrm>
            <a:off x="1228534" y="1365961"/>
            <a:ext cx="10292906" cy="27776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rPr>
              <a:t>SNIP – </a:t>
            </a:r>
            <a:r>
              <a:rPr kumimoji="0" lang="en-GB" sz="160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rPr>
              <a:t>Source Normalized Impact per paper </a:t>
            </a:r>
            <a:r>
              <a:rPr kumimoji="0" lang="en-GB" sz="200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rPr>
              <a:t>: </a:t>
            </a:r>
            <a:endParaRPr kumimoji="0" lang="en-GB" sz="2000" b="1"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sp>
        <p:nvSpPr>
          <p:cNvPr id="32" name="Rectangle: Rounded Corners 31">
            <a:extLst>
              <a:ext uri="{FF2B5EF4-FFF2-40B4-BE49-F238E27FC236}">
                <a16:creationId xmlns:a16="http://schemas.microsoft.com/office/drawing/2014/main" id="{998D037E-493D-499E-A1BD-C4121B4D7EAC}"/>
              </a:ext>
            </a:extLst>
          </p:cNvPr>
          <p:cNvSpPr/>
          <p:nvPr/>
        </p:nvSpPr>
        <p:spPr>
          <a:xfrm>
            <a:off x="223707" y="1483590"/>
            <a:ext cx="870855" cy="778976"/>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a:t>
            </a:r>
          </a:p>
        </p:txBody>
      </p:sp>
      <p:sp>
        <p:nvSpPr>
          <p:cNvPr id="53" name="Rectangle 52">
            <a:extLst>
              <a:ext uri="{FF2B5EF4-FFF2-40B4-BE49-F238E27FC236}">
                <a16:creationId xmlns:a16="http://schemas.microsoft.com/office/drawing/2014/main" id="{BA72331F-A533-415F-9735-A24A33AB24ED}"/>
              </a:ext>
            </a:extLst>
          </p:cNvPr>
          <p:cNvSpPr/>
          <p:nvPr/>
        </p:nvSpPr>
        <p:spPr>
          <a:xfrm>
            <a:off x="1228534" y="1773764"/>
            <a:ext cx="10292906" cy="1554272"/>
          </a:xfrm>
          <a:prstGeom prst="rect">
            <a:avLst/>
          </a:prstGeom>
        </p:spPr>
        <p:txBody>
          <a:bodyPr wrap="square">
            <a:spAutoFit/>
          </a:bodyPr>
          <a:lstStyle/>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It is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developed by Henk </a:t>
            </a:r>
            <a:r>
              <a:rPr kumimoji="0" lang="en-GB" sz="1400" b="0" i="0" u="none" strike="noStrike" kern="1200" cap="none" spc="0" normalizeH="0" baseline="0" noProof="0" dirty="0" err="1">
                <a:ln>
                  <a:noFill/>
                </a:ln>
                <a:solidFill>
                  <a:srgbClr val="53565A"/>
                </a:solidFill>
                <a:effectLst/>
                <a:uLnTx/>
                <a:uFillTx/>
                <a:latin typeface="Arial" panose="020B0604020202020204"/>
                <a:ea typeface="+mn-ea"/>
                <a:cs typeface="Segoe UI" panose="020B0502040204020203" pitchFamily="34" charset="0"/>
              </a:rPr>
              <a:t>Moed</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 CWTS (Centre for Science     and     Technology     Studies)- Leiden University</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rPr>
              <a:t>It Measures the average citation impact of the publications of a journal, correcting for the differences in citation practices between scientific fields and therefore allowing for more accurate between-field comparisons of citation impact.</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rPr>
              <a:t>Its calculation is based on last 3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1"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It is field-normalized and allows us the direct comparison of sources in different subject fields!</a:t>
            </a:r>
          </a:p>
        </p:txBody>
      </p:sp>
      <p:sp>
        <p:nvSpPr>
          <p:cNvPr id="59" name="Rectangle: Rounded Corners 58">
            <a:extLst>
              <a:ext uri="{FF2B5EF4-FFF2-40B4-BE49-F238E27FC236}">
                <a16:creationId xmlns:a16="http://schemas.microsoft.com/office/drawing/2014/main" id="{D2D84FB0-95A6-454C-B85E-2D74C6B214A5}"/>
              </a:ext>
            </a:extLst>
          </p:cNvPr>
          <p:cNvSpPr/>
          <p:nvPr/>
        </p:nvSpPr>
        <p:spPr>
          <a:xfrm>
            <a:off x="930230" y="3526319"/>
            <a:ext cx="10930466" cy="2185214"/>
          </a:xfrm>
          <a:prstGeom prst="roundRect">
            <a:avLst/>
          </a:prstGeom>
          <a:no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0" name="Rectangle: Rounded Corners 59">
            <a:extLst>
              <a:ext uri="{FF2B5EF4-FFF2-40B4-BE49-F238E27FC236}">
                <a16:creationId xmlns:a16="http://schemas.microsoft.com/office/drawing/2014/main" id="{1AF1E69F-CEB5-494B-8419-14028153F962}"/>
              </a:ext>
            </a:extLst>
          </p:cNvPr>
          <p:cNvSpPr/>
          <p:nvPr/>
        </p:nvSpPr>
        <p:spPr>
          <a:xfrm>
            <a:off x="244183" y="3810781"/>
            <a:ext cx="870855" cy="778976"/>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3</a:t>
            </a:r>
          </a:p>
        </p:txBody>
      </p:sp>
      <p:sp>
        <p:nvSpPr>
          <p:cNvPr id="61" name="TextBox 60">
            <a:extLst>
              <a:ext uri="{FF2B5EF4-FFF2-40B4-BE49-F238E27FC236}">
                <a16:creationId xmlns:a16="http://schemas.microsoft.com/office/drawing/2014/main" id="{90CF3869-B0D6-4084-AE2F-E48515F7E7EC}"/>
              </a:ext>
            </a:extLst>
          </p:cNvPr>
          <p:cNvSpPr txBox="1"/>
          <p:nvPr/>
        </p:nvSpPr>
        <p:spPr>
          <a:xfrm>
            <a:off x="1341414" y="3526319"/>
            <a:ext cx="10292906" cy="33316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rPr>
              <a:t>SJR – </a:t>
            </a:r>
            <a:r>
              <a:rPr kumimoji="0" lang="en-GB" sz="1600" b="1" i="0" u="none" strike="noStrike" kern="1200" cap="none" spc="0" normalizeH="0" baseline="0" noProof="0" dirty="0" err="1">
                <a:ln>
                  <a:noFill/>
                </a:ln>
                <a:solidFill>
                  <a:srgbClr val="FF8200"/>
                </a:solidFill>
                <a:effectLst/>
                <a:uLnTx/>
                <a:uFillTx/>
                <a:latin typeface="Segoe UI" panose="020B0502040204020203" pitchFamily="34" charset="0"/>
                <a:ea typeface="+mn-ea"/>
                <a:cs typeface="Segoe UI" panose="020B0502040204020203" pitchFamily="34" charset="0"/>
              </a:rPr>
              <a:t>SCImago</a:t>
            </a:r>
            <a:r>
              <a:rPr kumimoji="0" lang="en-GB" sz="160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rPr>
              <a:t> Journal Rank: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1" i="0" u="none" strike="noStrike" kern="1200" cap="none" spc="0" normalizeH="0" baseline="0" noProof="0" dirty="0">
              <a:ln>
                <a:noFill/>
              </a:ln>
              <a:solidFill>
                <a:srgbClr val="FF8200"/>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sp>
        <p:nvSpPr>
          <p:cNvPr id="62" name="Rectangle 61">
            <a:extLst>
              <a:ext uri="{FF2B5EF4-FFF2-40B4-BE49-F238E27FC236}">
                <a16:creationId xmlns:a16="http://schemas.microsoft.com/office/drawing/2014/main" id="{D267AD98-304B-4B71-80E3-CA2EF51FBD9F}"/>
              </a:ext>
            </a:extLst>
          </p:cNvPr>
          <p:cNvSpPr/>
          <p:nvPr/>
        </p:nvSpPr>
        <p:spPr>
          <a:xfrm>
            <a:off x="1341414" y="3935756"/>
            <a:ext cx="10519282" cy="2185214"/>
          </a:xfrm>
          <a:prstGeom prst="rect">
            <a:avLst/>
          </a:prstGeom>
        </p:spPr>
        <p:txBody>
          <a:bodyPr wrap="square">
            <a:spAutoFit/>
          </a:bodyPr>
          <a:lstStyle/>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It is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developed by </a:t>
            </a:r>
            <a:r>
              <a:rPr kumimoji="0" lang="en-GB" sz="1400" b="0" i="0" u="none" strike="noStrike" kern="1200" cap="none" spc="0" normalizeH="0" baseline="0" noProof="0" dirty="0" err="1">
                <a:ln>
                  <a:noFill/>
                </a:ln>
                <a:solidFill>
                  <a:srgbClr val="53565A"/>
                </a:solidFill>
                <a:effectLst/>
                <a:uLnTx/>
                <a:uFillTx/>
                <a:latin typeface="Arial" panose="020B0604020202020204"/>
                <a:ea typeface="+mn-ea"/>
                <a:cs typeface="Segoe UI" panose="020B0502040204020203" pitchFamily="34" charset="0"/>
              </a:rPr>
              <a:t>by</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Felix de Moya, CSIC (Spanish Research Council)</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rPr>
              <a:t>It is a </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P</a:t>
            </a:r>
            <a:r>
              <a:rPr kumimoji="0" lang="en-GB" sz="1400" b="0" i="0" u="none" strike="noStrike" kern="1200" cap="none" spc="-15" normalizeH="0" baseline="0" noProof="0" dirty="0">
                <a:ln>
                  <a:noFill/>
                </a:ln>
                <a:solidFill>
                  <a:srgbClr val="52555A"/>
                </a:solidFill>
                <a:effectLst/>
                <a:uLnTx/>
                <a:uFillTx/>
                <a:latin typeface="Arial" panose="020B0604020202020204"/>
                <a:ea typeface="+mn-ea"/>
                <a:cs typeface="Segoe UI" panose="020B0502040204020203" pitchFamily="34" charset="0"/>
              </a:rPr>
              <a:t>r</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e</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st</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ig</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e</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 </a:t>
            </a:r>
            <a:r>
              <a:rPr kumimoji="0" lang="en-GB" sz="1400" b="0" i="0" u="none" strike="noStrike" kern="1200" cap="none" spc="40" normalizeH="0" baseline="0" noProof="0" dirty="0">
                <a:ln>
                  <a:noFill/>
                </a:ln>
                <a:solidFill>
                  <a:srgbClr val="52555A"/>
                </a:solidFill>
                <a:effectLst/>
                <a:uLnTx/>
                <a:uFillTx/>
                <a:latin typeface="Arial" panose="020B0604020202020204"/>
                <a:ea typeface="+mn-ea"/>
                <a:cs typeface="Segoe UI" panose="020B0502040204020203" pitchFamily="34" charset="0"/>
              </a:rPr>
              <a:t>m</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e</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t</a:t>
            </a:r>
            <a:r>
              <a:rPr kumimoji="0" lang="en-GB" sz="1400" b="0" i="0" u="none" strike="noStrike" kern="1200" cap="none" spc="-15" normalizeH="0" baseline="0" noProof="0" dirty="0">
                <a:ln>
                  <a:noFill/>
                </a:ln>
                <a:solidFill>
                  <a:srgbClr val="52555A"/>
                </a:solidFill>
                <a:effectLst/>
                <a:uLnTx/>
                <a:uFillTx/>
                <a:latin typeface="Arial" panose="020B0604020202020204"/>
                <a:ea typeface="+mn-ea"/>
                <a:cs typeface="Segoe UI" panose="020B0502040204020203" pitchFamily="34" charset="0"/>
              </a:rPr>
              <a:t>r</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i</a:t>
            </a:r>
            <a:r>
              <a:rPr kumimoji="0" lang="en-GB" sz="1400" b="0" i="0" u="none" strike="noStrike" kern="1200" cap="none" spc="40" normalizeH="0" baseline="0" noProof="0" dirty="0">
                <a:ln>
                  <a:noFill/>
                </a:ln>
                <a:solidFill>
                  <a:srgbClr val="52555A"/>
                </a:solidFill>
                <a:effectLst/>
                <a:uLnTx/>
                <a:uFillTx/>
                <a:latin typeface="Arial" panose="020B0604020202020204"/>
                <a:ea typeface="+mn-ea"/>
                <a:cs typeface="Segoe UI" panose="020B0502040204020203" pitchFamily="34" charset="0"/>
              </a:rPr>
              <a:t>c </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-advocates</a:t>
            </a:r>
            <a:r>
              <a:rPr kumimoji="0" lang="en-GB" sz="1400" b="0" i="0" u="none" strike="noStrike" kern="1200" cap="none" spc="-40" normalizeH="0" baseline="0" noProof="0" dirty="0">
                <a:ln>
                  <a:noFill/>
                </a:ln>
                <a:solidFill>
                  <a:srgbClr val="52555A"/>
                </a:solidFill>
                <a:effectLst/>
                <a:uLnTx/>
                <a:uFillTx/>
                <a:latin typeface="Arial" panose="020B0604020202020204"/>
                <a:ea typeface="+mn-ea"/>
                <a:cs typeface="Segoe UI" panose="020B0502040204020203" pitchFamily="34" charset="0"/>
              </a:rPr>
              <a:t> </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no</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t</a:t>
            </a:r>
            <a:r>
              <a:rPr kumimoji="0" lang="en-GB" sz="1400" b="0" i="0" u="none" strike="noStrike" kern="1200" cap="none" spc="95" normalizeH="0" baseline="0" noProof="0" dirty="0">
                <a:ln>
                  <a:noFill/>
                </a:ln>
                <a:solidFill>
                  <a:srgbClr val="52555A"/>
                </a:solidFill>
                <a:effectLst/>
                <a:uLnTx/>
                <a:uFillTx/>
                <a:latin typeface="Arial" panose="020B0604020202020204"/>
                <a:ea typeface="+mn-ea"/>
                <a:cs typeface="Segoe UI" panose="020B0502040204020203" pitchFamily="34" charset="0"/>
              </a:rPr>
              <a:t> </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a</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l</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l</a:t>
            </a:r>
            <a:r>
              <a:rPr kumimoji="0" lang="en-GB" sz="1400" b="0" i="0" u="none" strike="noStrike" kern="1200" cap="none" spc="55" normalizeH="0" baseline="0" noProof="0" dirty="0">
                <a:ln>
                  <a:noFill/>
                </a:ln>
                <a:solidFill>
                  <a:srgbClr val="52555A"/>
                </a:solidFill>
                <a:effectLst/>
                <a:uLnTx/>
                <a:uFillTx/>
                <a:latin typeface="Arial" panose="020B0604020202020204"/>
                <a:ea typeface="+mn-ea"/>
                <a:cs typeface="Segoe UI" panose="020B0502040204020203" pitchFamily="34" charset="0"/>
              </a:rPr>
              <a:t> </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c</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i</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t</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a</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t</a:t>
            </a:r>
            <a:r>
              <a:rPr kumimoji="0" lang="en-GB" sz="1400" b="0" i="0" u="none" strike="noStrike" kern="1200" cap="none" spc="-5" normalizeH="0" baseline="0" noProof="0" dirty="0">
                <a:ln>
                  <a:noFill/>
                </a:ln>
                <a:solidFill>
                  <a:srgbClr val="52555A"/>
                </a:solidFill>
                <a:effectLst/>
                <a:uLnTx/>
                <a:uFillTx/>
                <a:latin typeface="Arial" panose="020B0604020202020204"/>
                <a:ea typeface="+mn-ea"/>
                <a:cs typeface="Segoe UI" panose="020B0502040204020203" pitchFamily="34" charset="0"/>
              </a:rPr>
              <a:t>io</a:t>
            </a:r>
            <a:r>
              <a:rPr kumimoji="0" lang="en-GB" sz="1400" b="0" i="0" u="none" strike="noStrike" kern="1200" cap="none" spc="-15" normalizeH="0" baseline="0" noProof="0" dirty="0">
                <a:ln>
                  <a:noFill/>
                </a:ln>
                <a:solidFill>
                  <a:srgbClr val="52555A"/>
                </a:solidFill>
                <a:effectLst/>
                <a:uLnTx/>
                <a:uFillTx/>
                <a:latin typeface="Arial" panose="020B0604020202020204"/>
                <a:ea typeface="+mn-ea"/>
                <a:cs typeface="Segoe UI" panose="020B0502040204020203" pitchFamily="34" charset="0"/>
              </a:rPr>
              <a:t>n</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s</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 a</a:t>
            </a:r>
            <a:r>
              <a:rPr kumimoji="0" lang="en-GB" sz="1400" b="0" i="0" u="none" strike="noStrike" kern="1200" cap="none" spc="-15" normalizeH="0" baseline="0" noProof="0" dirty="0">
                <a:ln>
                  <a:noFill/>
                </a:ln>
                <a:solidFill>
                  <a:srgbClr val="52555A"/>
                </a:solidFill>
                <a:effectLst/>
                <a:uLnTx/>
                <a:uFillTx/>
                <a:latin typeface="Arial" panose="020B0604020202020204"/>
                <a:ea typeface="+mn-ea"/>
                <a:cs typeface="Segoe UI" panose="020B0502040204020203" pitchFamily="34" charset="0"/>
              </a:rPr>
              <a:t>r</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e </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t</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h</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e</a:t>
            </a:r>
            <a:r>
              <a:rPr kumimoji="0" lang="en-GB" sz="1400" b="0" i="0" u="none" strike="noStrike" kern="1200" cap="none" spc="35" normalizeH="0" baseline="0" noProof="0" dirty="0">
                <a:ln>
                  <a:noFill/>
                </a:ln>
                <a:solidFill>
                  <a:srgbClr val="52555A"/>
                </a:solidFill>
                <a:effectLst/>
                <a:uLnTx/>
                <a:uFillTx/>
                <a:latin typeface="Arial" panose="020B0604020202020204"/>
                <a:ea typeface="+mn-ea"/>
                <a:cs typeface="Segoe UI" panose="020B0502040204020203" pitchFamily="34" charset="0"/>
              </a:rPr>
              <a:t> </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s</a:t>
            </a:r>
            <a:r>
              <a:rPr kumimoji="0" lang="en-GB" sz="1400" b="0" i="0" u="none" strike="noStrike" kern="1200" cap="none" spc="-10" normalizeH="0" baseline="0" noProof="0" dirty="0">
                <a:ln>
                  <a:noFill/>
                </a:ln>
                <a:solidFill>
                  <a:srgbClr val="52555A"/>
                </a:solidFill>
                <a:effectLst/>
                <a:uLnTx/>
                <a:uFillTx/>
                <a:latin typeface="Arial" panose="020B0604020202020204"/>
                <a:ea typeface="+mn-ea"/>
                <a:cs typeface="Segoe UI" panose="020B0502040204020203" pitchFamily="34" charset="0"/>
              </a:rPr>
              <a:t>a</a:t>
            </a:r>
            <a:r>
              <a:rPr kumimoji="0" lang="en-GB" sz="1400" b="0" i="0" u="none" strike="noStrike" kern="1200" cap="none" spc="40" normalizeH="0" baseline="0" noProof="0" dirty="0">
                <a:ln>
                  <a:noFill/>
                </a:ln>
                <a:solidFill>
                  <a:srgbClr val="52555A"/>
                </a:solidFill>
                <a:effectLst/>
                <a:uLnTx/>
                <a:uFillTx/>
                <a:latin typeface="Arial" panose="020B0604020202020204"/>
                <a:ea typeface="+mn-ea"/>
                <a:cs typeface="Segoe UI" panose="020B0502040204020203" pitchFamily="34" charset="0"/>
              </a:rPr>
              <a:t>m</a:t>
            </a:r>
            <a:r>
              <a:rPr kumimoji="0" lang="en-GB" sz="1400" b="0" i="0" u="none" strike="noStrike" kern="1200" cap="none" spc="0" normalizeH="0" baseline="0" noProof="0" dirty="0">
                <a:ln>
                  <a:noFill/>
                </a:ln>
                <a:solidFill>
                  <a:srgbClr val="52555A"/>
                </a:solidFill>
                <a:effectLst/>
                <a:uLnTx/>
                <a:uFillTx/>
                <a:latin typeface="Arial" panose="020B0604020202020204"/>
                <a:ea typeface="+mn-ea"/>
                <a:cs typeface="Segoe UI" panose="020B0502040204020203" pitchFamily="34" charset="0"/>
              </a:rPr>
              <a:t>e</a:t>
            </a:r>
            <a:endPar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rPr>
              <a:t>Citations are weighted depending on the status of the source they come from.</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GB" sz="1400" b="1"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rPr>
              <a:t>The subject field, quality and reputation of the journal has a direct impact on the value of a citation. This means that a citation from a source with a relatively high SJR is worth more than a citation from a source with a lower SJR</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rPr>
              <a:t>Its calculation is based on last 3 years.</a:t>
            </a:r>
          </a:p>
          <a:p>
            <a:pPr marL="0" marR="0" lvl="1" indent="0" algn="l" defTabSz="914400" rtl="0" eaLnBrk="1" fontAlgn="auto" latinLnBrk="0" hangingPunct="1">
              <a:lnSpc>
                <a:spcPct val="100000"/>
              </a:lnSpc>
              <a:spcBef>
                <a:spcPts val="0"/>
              </a:spcBef>
              <a:spcAft>
                <a:spcPts val="600"/>
              </a:spcAft>
              <a:buClr>
                <a:srgbClr val="FF9900"/>
              </a:buClr>
              <a:buSzTx/>
              <a:buFontTx/>
              <a:buNone/>
              <a:tabLst/>
              <a:defRPr/>
            </a:pPr>
            <a:endParaRPr kumimoji="0" lang="en-GB" sz="14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1"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a:t>
            </a:r>
          </a:p>
        </p:txBody>
      </p:sp>
    </p:spTree>
    <p:extLst>
      <p:ext uri="{BB962C8B-B14F-4D97-AF65-F5344CB8AC3E}">
        <p14:creationId xmlns:p14="http://schemas.microsoft.com/office/powerpoint/2010/main" val="365395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53" grpId="0"/>
      <p:bldP spid="59" grpId="0" animBg="1"/>
      <p:bldP spid="60" grpId="0" animBg="1"/>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5D98BC-CC4B-48DE-A053-34C67454D68F}"/>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27A3C-3064-49E6-8D5F-3421072B9885}"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E7F4DE81-8C7E-40B2-8FC8-94A2EAD6BA12}"/>
              </a:ext>
            </a:extLst>
          </p:cNvPr>
          <p:cNvSpPr>
            <a:spLocks noGrp="1"/>
          </p:cNvSpPr>
          <p:nvPr>
            <p:ph type="title"/>
          </p:nvPr>
        </p:nvSpPr>
        <p:spPr/>
        <p:txBody>
          <a:bodyPr/>
          <a:lstStyle/>
          <a:p>
            <a:r>
              <a:rPr lang="en-GB" sz="4000" dirty="0"/>
              <a:t>Challenges of Researchers</a:t>
            </a:r>
          </a:p>
        </p:txBody>
      </p:sp>
      <p:sp>
        <p:nvSpPr>
          <p:cNvPr id="15" name="Rectangle 14">
            <a:extLst>
              <a:ext uri="{FF2B5EF4-FFF2-40B4-BE49-F238E27FC236}">
                <a16:creationId xmlns:a16="http://schemas.microsoft.com/office/drawing/2014/main" id="{EF191F02-14CE-4198-83B9-8EA3199FEF31}"/>
              </a:ext>
            </a:extLst>
          </p:cNvPr>
          <p:cNvSpPr/>
          <p:nvPr/>
        </p:nvSpPr>
        <p:spPr>
          <a:xfrm>
            <a:off x="-86900" y="1523581"/>
            <a:ext cx="3069725" cy="22207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264831A-A70D-4759-9E44-7FDD320E12C3}"/>
              </a:ext>
            </a:extLst>
          </p:cNvPr>
          <p:cNvSpPr/>
          <p:nvPr/>
        </p:nvSpPr>
        <p:spPr>
          <a:xfrm>
            <a:off x="2982825" y="1523581"/>
            <a:ext cx="3069725" cy="22207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047122CE-3526-4152-ACCB-E1E2950B2B88}"/>
              </a:ext>
            </a:extLst>
          </p:cNvPr>
          <p:cNvSpPr/>
          <p:nvPr/>
        </p:nvSpPr>
        <p:spPr>
          <a:xfrm>
            <a:off x="6052549" y="1523581"/>
            <a:ext cx="3069725" cy="22207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56051D6-C366-4074-B650-A16B78754C09}"/>
              </a:ext>
            </a:extLst>
          </p:cNvPr>
          <p:cNvSpPr/>
          <p:nvPr/>
        </p:nvSpPr>
        <p:spPr>
          <a:xfrm>
            <a:off x="9122274" y="1523581"/>
            <a:ext cx="3069725" cy="222079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666A40D3-BDB0-4E00-8FC9-C823BD083430}"/>
              </a:ext>
            </a:extLst>
          </p:cNvPr>
          <p:cNvSpPr/>
          <p:nvPr/>
        </p:nvSpPr>
        <p:spPr>
          <a:xfrm>
            <a:off x="-86899" y="3744375"/>
            <a:ext cx="3069725" cy="22207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F9E0F152-E316-4856-8305-9E56B4BC713A}"/>
              </a:ext>
            </a:extLst>
          </p:cNvPr>
          <p:cNvSpPr/>
          <p:nvPr/>
        </p:nvSpPr>
        <p:spPr>
          <a:xfrm>
            <a:off x="2982826" y="3744375"/>
            <a:ext cx="3069725" cy="22207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00D14BBF-0DD8-47F5-80D5-D15507BD0071}"/>
              </a:ext>
            </a:extLst>
          </p:cNvPr>
          <p:cNvSpPr/>
          <p:nvPr/>
        </p:nvSpPr>
        <p:spPr>
          <a:xfrm>
            <a:off x="6052550" y="3744375"/>
            <a:ext cx="3069725" cy="22207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98852558-EFFF-45F0-AB54-DE78FEF70567}"/>
              </a:ext>
            </a:extLst>
          </p:cNvPr>
          <p:cNvSpPr/>
          <p:nvPr/>
        </p:nvSpPr>
        <p:spPr>
          <a:xfrm>
            <a:off x="9122275" y="3744375"/>
            <a:ext cx="3069725" cy="22207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9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4D829D0B-35C6-422F-932A-DF7970667380}"/>
              </a:ext>
            </a:extLst>
          </p:cNvPr>
          <p:cNvSpPr/>
          <p:nvPr/>
        </p:nvSpPr>
        <p:spPr>
          <a:xfrm>
            <a:off x="-44055" y="1982797"/>
            <a:ext cx="2946563" cy="1721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Keeping up with scientific literature – 2.5 million new articles are published each year </a:t>
            </a:r>
          </a:p>
        </p:txBody>
      </p:sp>
      <p:sp>
        <p:nvSpPr>
          <p:cNvPr id="24" name="Rectangle 23">
            <a:extLst>
              <a:ext uri="{FF2B5EF4-FFF2-40B4-BE49-F238E27FC236}">
                <a16:creationId xmlns:a16="http://schemas.microsoft.com/office/drawing/2014/main" id="{6D4B62A4-60ED-4986-8AD1-178F8E2FFCF1}"/>
              </a:ext>
            </a:extLst>
          </p:cNvPr>
          <p:cNvSpPr/>
          <p:nvPr/>
        </p:nvSpPr>
        <p:spPr>
          <a:xfrm>
            <a:off x="2970335" y="2267530"/>
            <a:ext cx="2946563" cy="7439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Lack of citations received</a:t>
            </a:r>
          </a:p>
        </p:txBody>
      </p:sp>
      <p:sp>
        <p:nvSpPr>
          <p:cNvPr id="25" name="Rectangle 24">
            <a:extLst>
              <a:ext uri="{FF2B5EF4-FFF2-40B4-BE49-F238E27FC236}">
                <a16:creationId xmlns:a16="http://schemas.microsoft.com/office/drawing/2014/main" id="{67223408-BDEA-45B5-A971-0A5CB689AC39}"/>
              </a:ext>
            </a:extLst>
          </p:cNvPr>
          <p:cNvSpPr/>
          <p:nvPr/>
        </p:nvSpPr>
        <p:spPr>
          <a:xfrm>
            <a:off x="6096000" y="2220768"/>
            <a:ext cx="2946563" cy="7439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Finding the right collaborator</a:t>
            </a:r>
          </a:p>
        </p:txBody>
      </p:sp>
      <p:sp>
        <p:nvSpPr>
          <p:cNvPr id="26" name="Rectangle 25">
            <a:extLst>
              <a:ext uri="{FF2B5EF4-FFF2-40B4-BE49-F238E27FC236}">
                <a16:creationId xmlns:a16="http://schemas.microsoft.com/office/drawing/2014/main" id="{14DA479A-3C5E-4BC0-AB51-1590599E32C1}"/>
              </a:ext>
            </a:extLst>
          </p:cNvPr>
          <p:cNvSpPr/>
          <p:nvPr/>
        </p:nvSpPr>
        <p:spPr>
          <a:xfrm>
            <a:off x="9152819" y="2221753"/>
            <a:ext cx="2814601" cy="7439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Finding the right journal to publish</a:t>
            </a:r>
          </a:p>
        </p:txBody>
      </p:sp>
      <p:sp>
        <p:nvSpPr>
          <p:cNvPr id="27" name="Rectangle 26">
            <a:extLst>
              <a:ext uri="{FF2B5EF4-FFF2-40B4-BE49-F238E27FC236}">
                <a16:creationId xmlns:a16="http://schemas.microsoft.com/office/drawing/2014/main" id="{D6131F2E-2CB0-4C30-856A-B7F86759C36B}"/>
              </a:ext>
            </a:extLst>
          </p:cNvPr>
          <p:cNvSpPr/>
          <p:nvPr/>
        </p:nvSpPr>
        <p:spPr>
          <a:xfrm>
            <a:off x="3044405" y="4198486"/>
            <a:ext cx="2946563" cy="10697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Graduation / Recognition and increase reputation</a:t>
            </a:r>
          </a:p>
        </p:txBody>
      </p:sp>
      <p:sp>
        <p:nvSpPr>
          <p:cNvPr id="28" name="Rectangle 27">
            <a:extLst>
              <a:ext uri="{FF2B5EF4-FFF2-40B4-BE49-F238E27FC236}">
                <a16:creationId xmlns:a16="http://schemas.microsoft.com/office/drawing/2014/main" id="{501C6F25-BDA3-4965-8CE8-38DAB4F030ED}"/>
              </a:ext>
            </a:extLst>
          </p:cNvPr>
          <p:cNvSpPr/>
          <p:nvPr/>
        </p:nvSpPr>
        <p:spPr>
          <a:xfrm>
            <a:off x="5472" y="4498813"/>
            <a:ext cx="2730215" cy="7439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Poor time management</a:t>
            </a:r>
          </a:p>
        </p:txBody>
      </p:sp>
      <p:sp>
        <p:nvSpPr>
          <p:cNvPr id="29" name="Rectangle 28">
            <a:extLst>
              <a:ext uri="{FF2B5EF4-FFF2-40B4-BE49-F238E27FC236}">
                <a16:creationId xmlns:a16="http://schemas.microsoft.com/office/drawing/2014/main" id="{062D3C59-3AEB-499E-A0B2-47091036B1C1}"/>
              </a:ext>
            </a:extLst>
          </p:cNvPr>
          <p:cNvSpPr/>
          <p:nvPr/>
        </p:nvSpPr>
        <p:spPr>
          <a:xfrm>
            <a:off x="6244201" y="4524280"/>
            <a:ext cx="2643939" cy="7439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Getting research funding</a:t>
            </a:r>
          </a:p>
        </p:txBody>
      </p:sp>
      <p:sp>
        <p:nvSpPr>
          <p:cNvPr id="30" name="Rectangle 29">
            <a:extLst>
              <a:ext uri="{FF2B5EF4-FFF2-40B4-BE49-F238E27FC236}">
                <a16:creationId xmlns:a16="http://schemas.microsoft.com/office/drawing/2014/main" id="{91BC6365-71B4-46D9-A276-D4C4A046DEB4}"/>
              </a:ext>
            </a:extLst>
          </p:cNvPr>
          <p:cNvSpPr/>
          <p:nvPr/>
        </p:nvSpPr>
        <p:spPr>
          <a:xfrm>
            <a:off x="9335166" y="4010121"/>
            <a:ext cx="2643939" cy="1721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17" b="0" i="0" u="none" strike="noStrike" kern="1200" cap="none" spc="0" normalizeH="0" baseline="0" noProof="0" dirty="0">
                <a:ln>
                  <a:noFill/>
                </a:ln>
                <a:solidFill>
                  <a:srgbClr val="222222"/>
                </a:solidFill>
                <a:effectLst/>
                <a:uLnTx/>
                <a:uFillTx/>
                <a:latin typeface="Arial" panose="020B0604020202020204"/>
                <a:ea typeface="+mn-ea"/>
                <a:cs typeface="+mn-cs"/>
              </a:rPr>
              <a:t>Finding the relevant one among vast amount of misleading information</a:t>
            </a:r>
          </a:p>
        </p:txBody>
      </p:sp>
    </p:spTree>
    <p:extLst>
      <p:ext uri="{BB962C8B-B14F-4D97-AF65-F5344CB8AC3E}">
        <p14:creationId xmlns:p14="http://schemas.microsoft.com/office/powerpoint/2010/main" val="6407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 calcmode="lin" valueType="num">
                                      <p:cBhvr>
                                        <p:cTn id="16" dur="500" fill="hold"/>
                                        <p:tgtEl>
                                          <p:spTgt spid="16"/>
                                        </p:tgtEl>
                                        <p:attrNameLst>
                                          <p:attrName>style.rotation</p:attrName>
                                        </p:attrNameLst>
                                      </p:cBhvr>
                                      <p:tavLst>
                                        <p:tav tm="0">
                                          <p:val>
                                            <p:fltVal val="90"/>
                                          </p:val>
                                        </p:tav>
                                        <p:tav tm="100000">
                                          <p:val>
                                            <p:fltVal val="0"/>
                                          </p:val>
                                        </p:tav>
                                      </p:tavLst>
                                    </p:anim>
                                    <p:animEffect transition="in" filter="fade">
                                      <p:cBhvr>
                                        <p:cTn id="17" dur="500"/>
                                        <p:tgtEl>
                                          <p:spTgt spid="16"/>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 calcmode="lin" valueType="num">
                                      <p:cBhvr>
                                        <p:cTn id="23" dur="500" fill="hold"/>
                                        <p:tgtEl>
                                          <p:spTgt spid="17"/>
                                        </p:tgtEl>
                                        <p:attrNameLst>
                                          <p:attrName>style.rotation</p:attrName>
                                        </p:attrNameLst>
                                      </p:cBhvr>
                                      <p:tavLst>
                                        <p:tav tm="0">
                                          <p:val>
                                            <p:fltVal val="90"/>
                                          </p:val>
                                        </p:tav>
                                        <p:tav tm="100000">
                                          <p:val>
                                            <p:fltVal val="0"/>
                                          </p:val>
                                        </p:tav>
                                      </p:tavLst>
                                    </p:anim>
                                    <p:animEffect transition="in" filter="fade">
                                      <p:cBhvr>
                                        <p:cTn id="24" dur="500"/>
                                        <p:tgtEl>
                                          <p:spTgt spid="17"/>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90"/>
                                          </p:val>
                                        </p:tav>
                                        <p:tav tm="100000">
                                          <p:val>
                                            <p:fltVal val="0"/>
                                          </p:val>
                                        </p:tav>
                                      </p:tavLst>
                                    </p:anim>
                                    <p:animEffect transition="in" filter="fade">
                                      <p:cBhvr>
                                        <p:cTn id="31" dur="500"/>
                                        <p:tgtEl>
                                          <p:spTgt spid="18"/>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style.rotation</p:attrName>
                                        </p:attrNameLst>
                                      </p:cBhvr>
                                      <p:tavLst>
                                        <p:tav tm="0">
                                          <p:val>
                                            <p:fltVal val="90"/>
                                          </p:val>
                                        </p:tav>
                                        <p:tav tm="100000">
                                          <p:val>
                                            <p:fltVal val="0"/>
                                          </p:val>
                                        </p:tav>
                                      </p:tavLst>
                                    </p:anim>
                                    <p:animEffect transition="in" filter="fade">
                                      <p:cBhvr>
                                        <p:cTn id="38" dur="500"/>
                                        <p:tgtEl>
                                          <p:spTgt spid="19"/>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style.rotation</p:attrName>
                                        </p:attrNameLst>
                                      </p:cBhvr>
                                      <p:tavLst>
                                        <p:tav tm="0">
                                          <p:val>
                                            <p:fltVal val="90"/>
                                          </p:val>
                                        </p:tav>
                                        <p:tav tm="100000">
                                          <p:val>
                                            <p:fltVal val="0"/>
                                          </p:val>
                                        </p:tav>
                                      </p:tavLst>
                                    </p:anim>
                                    <p:animEffect transition="in" filter="fade">
                                      <p:cBhvr>
                                        <p:cTn id="45" dur="500"/>
                                        <p:tgtEl>
                                          <p:spTgt spid="20"/>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 calcmode="lin" valueType="num">
                                      <p:cBhvr>
                                        <p:cTn id="51" dur="500" fill="hold"/>
                                        <p:tgtEl>
                                          <p:spTgt spid="21"/>
                                        </p:tgtEl>
                                        <p:attrNameLst>
                                          <p:attrName>style.rotation</p:attrName>
                                        </p:attrNameLst>
                                      </p:cBhvr>
                                      <p:tavLst>
                                        <p:tav tm="0">
                                          <p:val>
                                            <p:fltVal val="90"/>
                                          </p:val>
                                        </p:tav>
                                        <p:tav tm="100000">
                                          <p:val>
                                            <p:fltVal val="0"/>
                                          </p:val>
                                        </p:tav>
                                      </p:tavLst>
                                    </p:anim>
                                    <p:animEffect transition="in" filter="fade">
                                      <p:cBhvr>
                                        <p:cTn id="52" dur="500"/>
                                        <p:tgtEl>
                                          <p:spTgt spid="21"/>
                                        </p:tgtEl>
                                      </p:cBhvr>
                                    </p:animEffect>
                                  </p:childTnLst>
                                </p:cTn>
                              </p:par>
                            </p:childTnLst>
                          </p:cTn>
                        </p:par>
                        <p:par>
                          <p:cTn id="53" fill="hold">
                            <p:stCondLst>
                              <p:cond delay="3500"/>
                            </p:stCondLst>
                            <p:childTnLst>
                              <p:par>
                                <p:cTn id="54" presetID="31"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style.rotation</p:attrName>
                                        </p:attrNameLst>
                                      </p:cBhvr>
                                      <p:tavLst>
                                        <p:tav tm="0">
                                          <p:val>
                                            <p:fltVal val="90"/>
                                          </p:val>
                                        </p:tav>
                                        <p:tav tm="100000">
                                          <p:val>
                                            <p:fltVal val="0"/>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29F-7B89-4041-9FE1-4728A2F4B99F}"/>
              </a:ext>
            </a:extLst>
          </p:cNvPr>
          <p:cNvSpPr>
            <a:spLocks noGrp="1"/>
          </p:cNvSpPr>
          <p:nvPr>
            <p:ph type="title"/>
          </p:nvPr>
        </p:nvSpPr>
        <p:spPr/>
        <p:txBody>
          <a:bodyPr/>
          <a:lstStyle/>
          <a:p>
            <a:r>
              <a:rPr lang="en-GB" dirty="0"/>
              <a:t>Article Level Metrics in Scopus</a:t>
            </a:r>
          </a:p>
        </p:txBody>
      </p:sp>
      <p:sp>
        <p:nvSpPr>
          <p:cNvPr id="29" name="Rectangle: Rounded Corners 28">
            <a:extLst>
              <a:ext uri="{FF2B5EF4-FFF2-40B4-BE49-F238E27FC236}">
                <a16:creationId xmlns:a16="http://schemas.microsoft.com/office/drawing/2014/main" id="{C28C676B-699C-4DE5-A665-9FEEC32F9EEF}"/>
              </a:ext>
            </a:extLst>
          </p:cNvPr>
          <p:cNvSpPr/>
          <p:nvPr/>
        </p:nvSpPr>
        <p:spPr>
          <a:xfrm>
            <a:off x="1000386" y="1850721"/>
            <a:ext cx="10372796" cy="567116"/>
          </a:xfrm>
          <a:prstGeom prst="roundRect">
            <a:avLst/>
          </a:prstGeom>
          <a:noFill/>
          <a:ln w="190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332A95D1-3976-418E-9536-F2AE50838612}"/>
              </a:ext>
            </a:extLst>
          </p:cNvPr>
          <p:cNvSpPr txBox="1"/>
          <p:nvPr/>
        </p:nvSpPr>
        <p:spPr>
          <a:xfrm>
            <a:off x="1339696" y="1903019"/>
            <a:ext cx="10291594" cy="646331"/>
          </a:xfrm>
          <a:prstGeom prst="rect">
            <a:avLst/>
          </a:prstGeom>
          <a:noFill/>
        </p:spPr>
        <p:txBody>
          <a:bodyPr wrap="square" rtlCol="0">
            <a:spAutoFit/>
          </a:bodyPr>
          <a:lstStyle/>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rPr>
              <a:t>Citation Count: </a:t>
            </a:r>
            <a:r>
              <a:rPr kumimoji="0" lang="en-GB" sz="16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indicates how many times a paper was cited (according to the data in Scopus)</a:t>
            </a:r>
            <a:r>
              <a:rPr kumimoji="0" lang="en-GB" sz="1600"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rPr>
              <a:t> </a:t>
            </a:r>
            <a:endParaRPr kumimoji="0" lang="en-GB" sz="2000" b="1"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31" name="Rectangle: Rounded Corners 30">
            <a:extLst>
              <a:ext uri="{FF2B5EF4-FFF2-40B4-BE49-F238E27FC236}">
                <a16:creationId xmlns:a16="http://schemas.microsoft.com/office/drawing/2014/main" id="{67F475F8-CF5D-4B3E-82BE-8EF7CF414D61}"/>
              </a:ext>
            </a:extLst>
          </p:cNvPr>
          <p:cNvSpPr/>
          <p:nvPr/>
        </p:nvSpPr>
        <p:spPr>
          <a:xfrm>
            <a:off x="518110" y="1906220"/>
            <a:ext cx="683867" cy="495553"/>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1</a:t>
            </a:r>
          </a:p>
        </p:txBody>
      </p:sp>
      <p:sp>
        <p:nvSpPr>
          <p:cNvPr id="32" name="Rectangle: Rounded Corners 31">
            <a:extLst>
              <a:ext uri="{FF2B5EF4-FFF2-40B4-BE49-F238E27FC236}">
                <a16:creationId xmlns:a16="http://schemas.microsoft.com/office/drawing/2014/main" id="{A5FB3A22-9497-4F7D-89FF-CD2588BFFB60}"/>
              </a:ext>
            </a:extLst>
          </p:cNvPr>
          <p:cNvSpPr/>
          <p:nvPr/>
        </p:nvSpPr>
        <p:spPr>
          <a:xfrm>
            <a:off x="804624" y="2762539"/>
            <a:ext cx="10571896" cy="1346476"/>
          </a:xfrm>
          <a:prstGeom prst="roundRect">
            <a:avLst/>
          </a:prstGeom>
          <a:noFill/>
          <a:ln w="190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6A9A3C99-7D00-4DA7-96B0-30D7C548FAF7}"/>
              </a:ext>
            </a:extLst>
          </p:cNvPr>
          <p:cNvSpPr txBox="1"/>
          <p:nvPr/>
        </p:nvSpPr>
        <p:spPr>
          <a:xfrm>
            <a:off x="1188719" y="2876820"/>
            <a:ext cx="9929856" cy="1215717"/>
          </a:xfrm>
          <a:prstGeom prst="rect">
            <a:avLst/>
          </a:prstGeom>
          <a:noFill/>
        </p:spPr>
        <p:txBody>
          <a:bodyPr wrap="square" rtlCol="0">
            <a:spAutoFit/>
          </a:bodyPr>
          <a:lstStyle/>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rPr>
              <a:t>FWCI – Field Weighted Citation Impact: </a:t>
            </a:r>
            <a:r>
              <a:rPr kumimoji="0" lang="en-GB" sz="16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indicates how well the paper is doing in comparison to others in the same field. The numerator contains the number of citations and the denominator contains the expected citation count, typical for an average paper in the field. Data is sourced from </a:t>
            </a:r>
            <a:r>
              <a:rPr kumimoji="0" lang="en-GB" sz="1600" b="0" i="0" u="none" strike="noStrike" kern="0" cap="none" spc="0" normalizeH="0" baseline="0" noProof="0" dirty="0" err="1">
                <a:ln>
                  <a:noFill/>
                </a:ln>
                <a:solidFill>
                  <a:sysClr val="windowText" lastClr="000000"/>
                </a:solidFill>
                <a:effectLst/>
                <a:uLnTx/>
                <a:uFillTx/>
                <a:latin typeface="Arial" panose="020B0604020202020204"/>
                <a:ea typeface="+mn-ea"/>
                <a:cs typeface="Segoe UI" panose="020B0502040204020203" pitchFamily="34" charset="0"/>
              </a:rPr>
              <a:t>SciVal</a:t>
            </a:r>
            <a:r>
              <a:rPr kumimoji="0" lang="en-GB" sz="16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a:t>
            </a:r>
          </a:p>
          <a:p>
            <a:pPr marL="0" marR="0" lvl="0" indent="0" algn="l" defTabSz="988741" rtl="0" eaLnBrk="1" fontAlgn="auto" latinLnBrk="0" hangingPunct="1">
              <a:lnSpc>
                <a:spcPct val="100000"/>
              </a:lnSpc>
              <a:spcBef>
                <a:spcPts val="0"/>
              </a:spcBef>
              <a:spcAft>
                <a:spcPts val="0"/>
              </a:spcAft>
              <a:buClrTx/>
              <a:buSzTx/>
              <a:buFontTx/>
              <a:buNone/>
              <a:tabLst/>
              <a:defRPr/>
            </a:pPr>
            <a:endParaRPr kumimoji="0" lang="en-GB" sz="500"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endParaRP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1600" b="1" i="1"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Average FWCI is 1, anything above 1 is considered as above average.</a:t>
            </a:r>
            <a:endParaRPr kumimoji="0" lang="en-GB" sz="2000" b="1" i="1"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34" name="Rectangle: Rounded Corners 33">
            <a:extLst>
              <a:ext uri="{FF2B5EF4-FFF2-40B4-BE49-F238E27FC236}">
                <a16:creationId xmlns:a16="http://schemas.microsoft.com/office/drawing/2014/main" id="{45536D70-EB7F-4749-9383-5505F8B3BF82}"/>
              </a:ext>
            </a:extLst>
          </p:cNvPr>
          <p:cNvSpPr/>
          <p:nvPr/>
        </p:nvSpPr>
        <p:spPr>
          <a:xfrm>
            <a:off x="518110" y="2920509"/>
            <a:ext cx="683867" cy="495553"/>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2</a:t>
            </a:r>
          </a:p>
        </p:txBody>
      </p:sp>
      <p:sp>
        <p:nvSpPr>
          <p:cNvPr id="38" name="Rectangle: Rounded Corners 37">
            <a:extLst>
              <a:ext uri="{FF2B5EF4-FFF2-40B4-BE49-F238E27FC236}">
                <a16:creationId xmlns:a16="http://schemas.microsoft.com/office/drawing/2014/main" id="{3A308755-4A9D-4FF5-AC27-D1E9C00CCE78}"/>
              </a:ext>
            </a:extLst>
          </p:cNvPr>
          <p:cNvSpPr/>
          <p:nvPr/>
        </p:nvSpPr>
        <p:spPr>
          <a:xfrm>
            <a:off x="748634" y="4380517"/>
            <a:ext cx="10571897" cy="847012"/>
          </a:xfrm>
          <a:prstGeom prst="roundRect">
            <a:avLst/>
          </a:prstGeom>
          <a:noFill/>
          <a:ln w="190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9" name="Rectangle: Rounded Corners 38">
            <a:extLst>
              <a:ext uri="{FF2B5EF4-FFF2-40B4-BE49-F238E27FC236}">
                <a16:creationId xmlns:a16="http://schemas.microsoft.com/office/drawing/2014/main" id="{E47132C1-90F6-4566-96FB-1FB0E8EF53DF}"/>
              </a:ext>
            </a:extLst>
          </p:cNvPr>
          <p:cNvSpPr/>
          <p:nvPr/>
        </p:nvSpPr>
        <p:spPr>
          <a:xfrm>
            <a:off x="448869" y="4538487"/>
            <a:ext cx="683867" cy="495553"/>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3</a:t>
            </a:r>
          </a:p>
        </p:txBody>
      </p:sp>
      <p:sp>
        <p:nvSpPr>
          <p:cNvPr id="40" name="TextBox 39">
            <a:extLst>
              <a:ext uri="{FF2B5EF4-FFF2-40B4-BE49-F238E27FC236}">
                <a16:creationId xmlns:a16="http://schemas.microsoft.com/office/drawing/2014/main" id="{7913629D-3DAE-48FC-A71E-3F6558BA6811}"/>
              </a:ext>
            </a:extLst>
          </p:cNvPr>
          <p:cNvSpPr txBox="1"/>
          <p:nvPr/>
        </p:nvSpPr>
        <p:spPr>
          <a:xfrm>
            <a:off x="1126705" y="4469781"/>
            <a:ext cx="9991870" cy="646331"/>
          </a:xfrm>
          <a:prstGeom prst="rect">
            <a:avLst/>
          </a:prstGeom>
          <a:noFill/>
        </p:spPr>
        <p:txBody>
          <a:bodyPr wrap="square" rtlCol="0">
            <a:spAutoFit/>
          </a:bodyPr>
          <a:lstStyle/>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FF8200"/>
                </a:solidFill>
                <a:effectLst/>
                <a:uLnTx/>
                <a:uFillTx/>
                <a:latin typeface="Arial" panose="020B0604020202020204"/>
                <a:ea typeface="+mn-ea"/>
                <a:cs typeface="Segoe UI" panose="020B0502040204020203" pitchFamily="34" charset="0"/>
              </a:rPr>
              <a:t>Mendeley</a:t>
            </a:r>
            <a:r>
              <a:rPr kumimoji="0" lang="en-GB" sz="2000"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rPr>
              <a:t>: </a:t>
            </a:r>
            <a:r>
              <a:rPr kumimoji="0" lang="en-GB" sz="16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shows how many </a:t>
            </a:r>
            <a:r>
              <a:rPr kumimoji="0" lang="en-GB" sz="1600" b="0" i="0" u="none" strike="noStrike" kern="0" cap="none" spc="0" normalizeH="0" baseline="0" noProof="0" dirty="0" err="1">
                <a:ln>
                  <a:noFill/>
                </a:ln>
                <a:solidFill>
                  <a:sysClr val="windowText" lastClr="000000"/>
                </a:solidFill>
                <a:effectLst/>
                <a:uLnTx/>
                <a:uFillTx/>
                <a:latin typeface="Arial" panose="020B0604020202020204"/>
                <a:ea typeface="+mn-ea"/>
                <a:cs typeface="Segoe UI" panose="020B0502040204020203" pitchFamily="34" charset="0"/>
              </a:rPr>
              <a:t>Mendeley</a:t>
            </a:r>
            <a:r>
              <a:rPr kumimoji="0" lang="en-GB" sz="160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rPr>
              <a:t> users have this article in their libraries. It is an indicator of readability of the article.</a:t>
            </a:r>
            <a:endParaRPr kumimoji="0" lang="en-GB" sz="2000" b="1" i="1"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p:txBody>
      </p:sp>
    </p:spTree>
    <p:extLst>
      <p:ext uri="{BB962C8B-B14F-4D97-AF65-F5344CB8AC3E}">
        <p14:creationId xmlns:p14="http://schemas.microsoft.com/office/powerpoint/2010/main" val="8760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animBg="1"/>
      <p:bldP spid="33" grpId="0"/>
      <p:bldP spid="34" grpId="0" animBg="1"/>
      <p:bldP spid="38" grpId="0" animBg="1"/>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64680540-6C21-4C15-84B8-99C468671200}"/>
              </a:ext>
            </a:extLst>
          </p:cNvPr>
          <p:cNvSpPr/>
          <p:nvPr/>
        </p:nvSpPr>
        <p:spPr>
          <a:xfrm>
            <a:off x="636665" y="1978864"/>
            <a:ext cx="9023069" cy="1985755"/>
          </a:xfrm>
          <a:prstGeom prst="roundRect">
            <a:avLst/>
          </a:prstGeom>
          <a:solidFill>
            <a:schemeClr val="bg1">
              <a:lumMod val="9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914"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F78AEFD-24AA-4403-A245-FDBD3136A9FF}"/>
              </a:ext>
            </a:extLst>
          </p:cNvPr>
          <p:cNvSpPr>
            <a:spLocks noGrp="1"/>
          </p:cNvSpPr>
          <p:nvPr>
            <p:ph type="title"/>
          </p:nvPr>
        </p:nvSpPr>
        <p:spPr/>
        <p:txBody>
          <a:bodyPr/>
          <a:lstStyle/>
          <a:p>
            <a:r>
              <a:rPr lang="en-GB" sz="4400" b="1" dirty="0">
                <a:cs typeface="Segoe UI" panose="020B0502040204020203" pitchFamily="34" charset="0"/>
              </a:rPr>
              <a:t>What is Plum Metrics? </a:t>
            </a:r>
            <a:br>
              <a:rPr lang="en-GB" sz="4400" b="1" dirty="0">
                <a:cs typeface="Segoe UI" panose="020B0502040204020203" pitchFamily="34" charset="0"/>
              </a:rPr>
            </a:br>
            <a:endParaRPr lang="en-GB" dirty="0"/>
          </a:p>
        </p:txBody>
      </p:sp>
      <p:sp>
        <p:nvSpPr>
          <p:cNvPr id="9" name="TextBox 8">
            <a:extLst>
              <a:ext uri="{FF2B5EF4-FFF2-40B4-BE49-F238E27FC236}">
                <a16:creationId xmlns:a16="http://schemas.microsoft.com/office/drawing/2014/main" id="{E60BDF17-552E-4C36-BD0E-B5FD43702F41}"/>
              </a:ext>
            </a:extLst>
          </p:cNvPr>
          <p:cNvSpPr txBox="1"/>
          <p:nvPr/>
        </p:nvSpPr>
        <p:spPr>
          <a:xfrm>
            <a:off x="723534" y="1289988"/>
            <a:ext cx="7621915" cy="7967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6"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Plum Metrics helps measure the impact of the documents by tracking online platforms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26"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It includes 5 categories of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26"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pic>
        <p:nvPicPr>
          <p:cNvPr id="10" name="Picture 9" descr="Screenshot 2016-05-26 12.02.23.png">
            <a:extLst>
              <a:ext uri="{FF2B5EF4-FFF2-40B4-BE49-F238E27FC236}">
                <a16:creationId xmlns:a16="http://schemas.microsoft.com/office/drawing/2014/main" id="{79D8FD12-D524-45E3-9B4F-73D9082EE8E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46547" y="370203"/>
            <a:ext cx="3589441" cy="5933064"/>
          </a:xfrm>
          <a:prstGeom prst="rect">
            <a:avLst/>
          </a:prstGeom>
        </p:spPr>
      </p:pic>
      <p:sp>
        <p:nvSpPr>
          <p:cNvPr id="11" name="TextBox 10">
            <a:extLst>
              <a:ext uri="{FF2B5EF4-FFF2-40B4-BE49-F238E27FC236}">
                <a16:creationId xmlns:a16="http://schemas.microsoft.com/office/drawing/2014/main" id="{1EA64924-EC90-40E7-8956-0DEE9F03414A}"/>
              </a:ext>
            </a:extLst>
          </p:cNvPr>
          <p:cNvSpPr txBox="1"/>
          <p:nvPr/>
        </p:nvSpPr>
        <p:spPr>
          <a:xfrm>
            <a:off x="611390" y="3051052"/>
            <a:ext cx="1948363" cy="9145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8"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USAGE</a:t>
            </a:r>
            <a:endParaRPr kumimoji="0" lang="en-US" sz="267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45"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(clicks, downloads, views, library holdings, video plays)</a:t>
            </a:r>
            <a:endParaRPr kumimoji="0" lang="en-US" sz="228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BE9AA7E5-2FFB-44B2-B237-C0D389FD905F}"/>
              </a:ext>
            </a:extLst>
          </p:cNvPr>
          <p:cNvSpPr txBox="1"/>
          <p:nvPr/>
        </p:nvSpPr>
        <p:spPr>
          <a:xfrm>
            <a:off x="2370196" y="3079505"/>
            <a:ext cx="2045038" cy="7098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14"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CAPTURES</a:t>
            </a:r>
            <a:endParaRPr kumimoji="0" lang="en-US" sz="228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(bookmarks, code forks, favorites, readers, watchers)</a:t>
            </a:r>
            <a:endParaRPr kumimoji="0" lang="en-US" sz="1908"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47515227-B945-4BB9-9C55-7E00C34A7493}"/>
              </a:ext>
            </a:extLst>
          </p:cNvPr>
          <p:cNvSpPr txBox="1"/>
          <p:nvPr/>
        </p:nvSpPr>
        <p:spPr>
          <a:xfrm>
            <a:off x="4429449" y="3103628"/>
            <a:ext cx="1779852" cy="7098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14"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MENTIONS</a:t>
            </a:r>
            <a:endParaRPr kumimoji="0" lang="en-US" sz="228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(blog posts, comments, reviews, Wikipedia links)</a:t>
            </a:r>
            <a:endParaRPr kumimoji="0" lang="en-US" sz="1908"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sp>
        <p:nvSpPr>
          <p:cNvPr id="14" name="TextBox 13">
            <a:extLst>
              <a:ext uri="{FF2B5EF4-FFF2-40B4-BE49-F238E27FC236}">
                <a16:creationId xmlns:a16="http://schemas.microsoft.com/office/drawing/2014/main" id="{F6A6A74A-2255-4887-8F25-154F7D58A5C9}"/>
              </a:ext>
            </a:extLst>
          </p:cNvPr>
          <p:cNvSpPr txBox="1"/>
          <p:nvPr/>
        </p:nvSpPr>
        <p:spPr>
          <a:xfrm>
            <a:off x="6332950" y="3028957"/>
            <a:ext cx="1582035" cy="1004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14"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SOCIAL MEDIA</a:t>
            </a:r>
            <a:endParaRPr kumimoji="0" lang="en-US" sz="228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4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(+1s, likes, shares, tweets)</a:t>
            </a:r>
            <a:endParaRPr kumimoji="0" lang="en-US" sz="1908"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C3594A0C-CDB2-4D98-9D37-730886D60755}"/>
              </a:ext>
            </a:extLst>
          </p:cNvPr>
          <p:cNvSpPr txBox="1"/>
          <p:nvPr/>
        </p:nvSpPr>
        <p:spPr>
          <a:xfrm>
            <a:off x="8016083" y="3049155"/>
            <a:ext cx="1695355" cy="9145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8"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CITATIONS</a:t>
            </a:r>
            <a:endParaRPr kumimoji="0" lang="en-US" sz="2670"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45"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(citation indexes, patent citations, clinical citations)</a:t>
            </a:r>
            <a:endParaRPr kumimoji="0" lang="en-US" sz="2289"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endParaRPr>
          </a:p>
        </p:txBody>
      </p:sp>
      <p:pic>
        <p:nvPicPr>
          <p:cNvPr id="16" name="Picture 15" descr="Metrics_Icons_Usage.png">
            <a:extLst>
              <a:ext uri="{FF2B5EF4-FFF2-40B4-BE49-F238E27FC236}">
                <a16:creationId xmlns:a16="http://schemas.microsoft.com/office/drawing/2014/main" id="{F0AE7A17-E633-46E0-91A3-9BDB51419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230" y="2082431"/>
            <a:ext cx="1012430" cy="1012430"/>
          </a:xfrm>
          <a:prstGeom prst="rect">
            <a:avLst/>
          </a:prstGeom>
        </p:spPr>
      </p:pic>
      <p:pic>
        <p:nvPicPr>
          <p:cNvPr id="17" name="Picture 16" descr="Metrics_Icons_Mentions.png">
            <a:extLst>
              <a:ext uri="{FF2B5EF4-FFF2-40B4-BE49-F238E27FC236}">
                <a16:creationId xmlns:a16="http://schemas.microsoft.com/office/drawing/2014/main" id="{C7DF1108-64DF-4600-A21A-FFA284295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6149" y="2034992"/>
            <a:ext cx="1028698" cy="1028698"/>
          </a:xfrm>
          <a:prstGeom prst="rect">
            <a:avLst/>
          </a:prstGeom>
        </p:spPr>
      </p:pic>
      <p:pic>
        <p:nvPicPr>
          <p:cNvPr id="18" name="Picture 17" descr="Metrics_Icons_SocialMedia.png">
            <a:extLst>
              <a:ext uri="{FF2B5EF4-FFF2-40B4-BE49-F238E27FC236}">
                <a16:creationId xmlns:a16="http://schemas.microsoft.com/office/drawing/2014/main" id="{F5E3CE26-82E6-4470-B553-C2282C66BC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6365" y="2033470"/>
            <a:ext cx="969061" cy="969061"/>
          </a:xfrm>
          <a:prstGeom prst="rect">
            <a:avLst/>
          </a:prstGeom>
        </p:spPr>
      </p:pic>
      <p:pic>
        <p:nvPicPr>
          <p:cNvPr id="19" name="Picture 18" descr="Metrics_Icons_Captures.png">
            <a:extLst>
              <a:ext uri="{FF2B5EF4-FFF2-40B4-BE49-F238E27FC236}">
                <a16:creationId xmlns:a16="http://schemas.microsoft.com/office/drawing/2014/main" id="{80FD9CFB-0E9E-4D05-8EAC-CC6076A1E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1925" y="2046845"/>
            <a:ext cx="1039422" cy="1039422"/>
          </a:xfrm>
          <a:prstGeom prst="rect">
            <a:avLst/>
          </a:prstGeom>
        </p:spPr>
      </p:pic>
      <p:pic>
        <p:nvPicPr>
          <p:cNvPr id="20" name="Picture 19" descr="Metrics_Icons_Citations.png">
            <a:extLst>
              <a:ext uri="{FF2B5EF4-FFF2-40B4-BE49-F238E27FC236}">
                <a16:creationId xmlns:a16="http://schemas.microsoft.com/office/drawing/2014/main" id="{8E383031-F076-4064-8B23-AA5FF3288A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6547" y="2046843"/>
            <a:ext cx="972289" cy="972289"/>
          </a:xfrm>
          <a:prstGeom prst="rect">
            <a:avLst/>
          </a:prstGeom>
        </p:spPr>
      </p:pic>
      <p:sp>
        <p:nvSpPr>
          <p:cNvPr id="22" name="Rectangle: Rounded Corners 21">
            <a:extLst>
              <a:ext uri="{FF2B5EF4-FFF2-40B4-BE49-F238E27FC236}">
                <a16:creationId xmlns:a16="http://schemas.microsoft.com/office/drawing/2014/main" id="{DD95DD0C-C8D5-4915-9955-E590DFE28426}"/>
              </a:ext>
            </a:extLst>
          </p:cNvPr>
          <p:cNvSpPr/>
          <p:nvPr/>
        </p:nvSpPr>
        <p:spPr>
          <a:xfrm>
            <a:off x="635072" y="4070247"/>
            <a:ext cx="9023069" cy="1863978"/>
          </a:xfrm>
          <a:prstGeom prst="round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914"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374E6AD9-6BDB-4A50-8A96-1EE8CBB4373E}"/>
              </a:ext>
            </a:extLst>
          </p:cNvPr>
          <p:cNvSpPr txBox="1"/>
          <p:nvPr/>
        </p:nvSpPr>
        <p:spPr>
          <a:xfrm>
            <a:off x="849906" y="4179602"/>
            <a:ext cx="8521461" cy="3869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26"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Plum tracks activity from </a:t>
            </a:r>
            <a:r>
              <a:rPr kumimoji="0" lang="en-GB" sz="1914" b="1"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&gt;50 platforms</a:t>
            </a:r>
            <a:r>
              <a:rPr kumimoji="0" lang="en-GB" sz="1526" b="0" i="0" u="none" strike="noStrike" kern="1200" cap="none" spc="0" normalizeH="0" baseline="0" noProof="0" dirty="0">
                <a:ln>
                  <a:noFill/>
                </a:ln>
                <a:solidFill>
                  <a:srgbClr val="53565A"/>
                </a:solidFill>
                <a:effectLst/>
                <a:uLnTx/>
                <a:uFillTx/>
                <a:latin typeface="Segoe UI" panose="020B0502040204020203" pitchFamily="34" charset="0"/>
                <a:ea typeface="+mn-ea"/>
                <a:cs typeface="Segoe UI" panose="020B0502040204020203" pitchFamily="34" charset="0"/>
              </a:rPr>
              <a:t>, and we continue to invest more:</a:t>
            </a:r>
          </a:p>
        </p:txBody>
      </p:sp>
      <p:pic>
        <p:nvPicPr>
          <p:cNvPr id="43" name="Picture 42">
            <a:extLst>
              <a:ext uri="{FF2B5EF4-FFF2-40B4-BE49-F238E27FC236}">
                <a16:creationId xmlns:a16="http://schemas.microsoft.com/office/drawing/2014/main" id="{B69FB4D6-366A-4677-9C85-0D84A5AF96E8}"/>
              </a:ext>
            </a:extLst>
          </p:cNvPr>
          <p:cNvPicPr>
            <a:picLocks noChangeAspect="1"/>
          </p:cNvPicPr>
          <p:nvPr/>
        </p:nvPicPr>
        <p:blipFill>
          <a:blip r:embed="rId8"/>
          <a:stretch>
            <a:fillRect/>
          </a:stretch>
        </p:blipFill>
        <p:spPr>
          <a:xfrm>
            <a:off x="1499545" y="4488534"/>
            <a:ext cx="6586441" cy="1445691"/>
          </a:xfrm>
          <a:prstGeom prst="rect">
            <a:avLst/>
          </a:prstGeom>
        </p:spPr>
      </p:pic>
    </p:spTree>
    <p:extLst>
      <p:ext uri="{BB962C8B-B14F-4D97-AF65-F5344CB8AC3E}">
        <p14:creationId xmlns:p14="http://schemas.microsoft.com/office/powerpoint/2010/main" val="22157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p:bldP spid="12" grpId="0"/>
      <p:bldP spid="13" grpId="0"/>
      <p:bldP spid="14" grpId="0"/>
      <p:bldP spid="15" grpId="0"/>
      <p:bldP spid="22"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A278-6528-4FD9-9081-DF58A910A375}"/>
              </a:ext>
            </a:extLst>
          </p:cNvPr>
          <p:cNvSpPr>
            <a:spLocks noGrp="1"/>
          </p:cNvSpPr>
          <p:nvPr>
            <p:ph type="title"/>
          </p:nvPr>
        </p:nvSpPr>
        <p:spPr/>
        <p:txBody>
          <a:bodyPr/>
          <a:lstStyle/>
          <a:p>
            <a:r>
              <a:rPr lang="en-GB" sz="3600" b="1" kern="0" dirty="0">
                <a:solidFill>
                  <a:sysClr val="windowText" lastClr="000000"/>
                </a:solidFill>
                <a:latin typeface="Corbel" panose="020B0503020204020204" pitchFamily="34" charset="0"/>
                <a:cs typeface="Segoe UI" panose="020B0502040204020203" pitchFamily="34" charset="0"/>
              </a:rPr>
              <a:t>How to utilize Plum Metrics?</a:t>
            </a:r>
            <a:br>
              <a:rPr lang="en-GB" sz="3600" b="1" kern="0" dirty="0">
                <a:solidFill>
                  <a:sysClr val="windowText" lastClr="000000"/>
                </a:solidFill>
                <a:latin typeface="Corbel" panose="020B0503020204020204" pitchFamily="34" charset="0"/>
                <a:cs typeface="Segoe UI" panose="020B0502040204020203" pitchFamily="34" charset="0"/>
              </a:rPr>
            </a:br>
            <a:endParaRPr lang="en-GB" sz="3600" dirty="0"/>
          </a:p>
        </p:txBody>
      </p:sp>
      <p:sp>
        <p:nvSpPr>
          <p:cNvPr id="4" name="Date Placeholder 3">
            <a:extLst>
              <a:ext uri="{FF2B5EF4-FFF2-40B4-BE49-F238E27FC236}">
                <a16:creationId xmlns:a16="http://schemas.microsoft.com/office/drawing/2014/main" id="{F9682E13-52D2-4D1C-9D43-AFD27CE2B609}"/>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140EF-1A79-4B64-A8BF-C01605D11F93}"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285F387-5434-4A09-8BA2-3818728A0B5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0593515C-4BBC-4BB0-AEF9-EFAD5AD0A350}"/>
              </a:ext>
            </a:extLst>
          </p:cNvPr>
          <p:cNvPicPr>
            <a:picLocks noChangeAspect="1"/>
          </p:cNvPicPr>
          <p:nvPr/>
        </p:nvPicPr>
        <p:blipFill>
          <a:blip r:embed="rId2"/>
          <a:stretch>
            <a:fillRect/>
          </a:stretch>
        </p:blipFill>
        <p:spPr>
          <a:xfrm>
            <a:off x="797840" y="2710005"/>
            <a:ext cx="2445897" cy="4015414"/>
          </a:xfrm>
          <a:prstGeom prst="rect">
            <a:avLst/>
          </a:prstGeom>
        </p:spPr>
      </p:pic>
      <p:sp>
        <p:nvSpPr>
          <p:cNvPr id="7" name="Rectangle: Rounded Corners 6">
            <a:extLst>
              <a:ext uri="{FF2B5EF4-FFF2-40B4-BE49-F238E27FC236}">
                <a16:creationId xmlns:a16="http://schemas.microsoft.com/office/drawing/2014/main" id="{26C04907-D32C-4BEE-BAB0-8409EF6E7E0F}"/>
              </a:ext>
            </a:extLst>
          </p:cNvPr>
          <p:cNvSpPr/>
          <p:nvPr/>
        </p:nvSpPr>
        <p:spPr>
          <a:xfrm>
            <a:off x="402723" y="6301002"/>
            <a:ext cx="2432800" cy="268818"/>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7"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C7F18F04-4037-485E-B28B-6F2A64EFE6F5}"/>
              </a:ext>
            </a:extLst>
          </p:cNvPr>
          <p:cNvPicPr>
            <a:picLocks noChangeAspect="1"/>
          </p:cNvPicPr>
          <p:nvPr/>
        </p:nvPicPr>
        <p:blipFill>
          <a:blip r:embed="rId3"/>
          <a:stretch>
            <a:fillRect/>
          </a:stretch>
        </p:blipFill>
        <p:spPr>
          <a:xfrm>
            <a:off x="3449400" y="2787479"/>
            <a:ext cx="7854353" cy="3911436"/>
          </a:xfrm>
          <a:prstGeom prst="rect">
            <a:avLst/>
          </a:prstGeom>
        </p:spPr>
      </p:pic>
      <p:sp>
        <p:nvSpPr>
          <p:cNvPr id="9" name="Rectangle: Rounded Corners 8">
            <a:extLst>
              <a:ext uri="{FF2B5EF4-FFF2-40B4-BE49-F238E27FC236}">
                <a16:creationId xmlns:a16="http://schemas.microsoft.com/office/drawing/2014/main" id="{93709182-A347-4F3A-BD6E-961739D5F0D6}"/>
              </a:ext>
            </a:extLst>
          </p:cNvPr>
          <p:cNvSpPr/>
          <p:nvPr/>
        </p:nvSpPr>
        <p:spPr>
          <a:xfrm>
            <a:off x="1061970" y="1249775"/>
            <a:ext cx="10068060" cy="1402861"/>
          </a:xfrm>
          <a:prstGeom prst="roundRect">
            <a:avLst/>
          </a:prstGeom>
          <a:solidFill>
            <a:schemeClr val="bg1">
              <a:lumMod val="9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7"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359EA19-6F24-46A7-A5A2-526D60E522D3}"/>
              </a:ext>
            </a:extLst>
          </p:cNvPr>
          <p:cNvSpPr txBox="1"/>
          <p:nvPr/>
        </p:nvSpPr>
        <p:spPr>
          <a:xfrm>
            <a:off x="1392000" y="1346248"/>
            <a:ext cx="9729182" cy="1178271"/>
          </a:xfrm>
          <a:prstGeom prst="rect">
            <a:avLst/>
          </a:prstGeom>
          <a:noFill/>
        </p:spPr>
        <p:txBody>
          <a:bodyPr wrap="square" rtlCol="0">
            <a:spAutoFit/>
          </a:bodyPr>
          <a:lstStyle/>
          <a:p>
            <a:pPr marL="302404" marR="0" lvl="0" indent="-3024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See  the alternative metrics of the selected article such as usage, captures, mentions, social media and citations –these are shown only if available!</a:t>
            </a:r>
          </a:p>
          <a:p>
            <a:pPr marL="302404" marR="0" lvl="0" indent="-3024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4" b="0" i="0" u="none" strike="noStrike" kern="1200" cap="none" spc="0" normalizeH="0" baseline="0" noProof="0" dirty="0">
                <a:ln>
                  <a:noFill/>
                </a:ln>
                <a:solidFill>
                  <a:srgbClr val="53565A"/>
                </a:solidFill>
                <a:effectLst/>
                <a:uLnTx/>
                <a:uFillTx/>
                <a:latin typeface="Corbel" panose="020B0503020204020204" pitchFamily="34" charset="0"/>
                <a:ea typeface="+mn-ea"/>
                <a:cs typeface="+mn-cs"/>
              </a:rPr>
              <a:t>Once you click ‘see details’ link, it will show you all underlying data</a:t>
            </a:r>
          </a:p>
          <a:p>
            <a:pPr marL="302404" marR="0" lvl="0" indent="-3024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64" b="1" i="0" u="none" strike="noStrike" kern="1200" cap="none" spc="0" normalizeH="0" baseline="0" noProof="0" dirty="0">
                <a:ln>
                  <a:noFill/>
                </a:ln>
                <a:solidFill>
                  <a:srgbClr val="FF6C00"/>
                </a:solidFill>
                <a:effectLst/>
                <a:uLnTx/>
                <a:uFillTx/>
                <a:latin typeface="Corbel" panose="020B0503020204020204" pitchFamily="34" charset="0"/>
                <a:ea typeface="+mn-ea"/>
                <a:cs typeface="+mn-cs"/>
              </a:rPr>
              <a:t>This will help you showcase your research and measure its impact globally!</a:t>
            </a:r>
            <a:endParaRPr kumimoji="0" lang="en-GB" sz="1764" b="1" i="0" u="none" strike="noStrike" kern="1200" cap="none" spc="0" normalizeH="0" baseline="0" noProof="0" dirty="0">
              <a:ln>
                <a:noFill/>
              </a:ln>
              <a:solidFill>
                <a:srgbClr val="FF6C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62517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C2A7A1-68C8-4E47-B330-7D4B47293861}"/>
              </a:ext>
            </a:extLst>
          </p:cNvPr>
          <p:cNvSpPr>
            <a:spLocks noGrp="1"/>
          </p:cNvSpPr>
          <p:nvPr>
            <p:ph type="title"/>
          </p:nvPr>
        </p:nvSpPr>
        <p:spPr/>
        <p:txBody>
          <a:bodyPr/>
          <a:lstStyle/>
          <a:p>
            <a:pPr defTabSz="486004"/>
            <a:r>
              <a:rPr lang="en-US" sz="2800" b="1" dirty="0">
                <a:cs typeface="Segoe UI" panose="020B0502040204020203" pitchFamily="34" charset="0"/>
              </a:rPr>
              <a:t>What is H-Index?</a:t>
            </a:r>
          </a:p>
        </p:txBody>
      </p:sp>
      <p:sp>
        <p:nvSpPr>
          <p:cNvPr id="12" name="Rectangle: Rounded Corners 11">
            <a:extLst>
              <a:ext uri="{FF2B5EF4-FFF2-40B4-BE49-F238E27FC236}">
                <a16:creationId xmlns:a16="http://schemas.microsoft.com/office/drawing/2014/main" id="{5AD9A229-BA02-4FB6-971A-AE45ED7941EF}"/>
              </a:ext>
            </a:extLst>
          </p:cNvPr>
          <p:cNvSpPr/>
          <p:nvPr/>
        </p:nvSpPr>
        <p:spPr>
          <a:xfrm>
            <a:off x="347987" y="1508823"/>
            <a:ext cx="11496026" cy="4136603"/>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88741" rtl="0" eaLnBrk="1" fontAlgn="auto" latinLnBrk="0" hangingPunct="1">
              <a:lnSpc>
                <a:spcPct val="100000"/>
              </a:lnSpc>
              <a:spcBef>
                <a:spcPts val="0"/>
              </a:spcBef>
              <a:spcAft>
                <a:spcPts val="0"/>
              </a:spcAft>
              <a:buClrTx/>
              <a:buSzTx/>
              <a:buFontTx/>
              <a:buNone/>
              <a:tabLst/>
              <a:defRPr/>
            </a:pPr>
            <a:endParaRPr kumimoji="0" lang="en-GB" sz="1946"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686AF833-8664-4C3F-B42C-AA75DE27E13B}"/>
              </a:ext>
            </a:extLst>
          </p:cNvPr>
          <p:cNvSpPr txBox="1"/>
          <p:nvPr/>
        </p:nvSpPr>
        <p:spPr>
          <a:xfrm>
            <a:off x="714808" y="1810263"/>
            <a:ext cx="11129205" cy="2995885"/>
          </a:xfrm>
          <a:prstGeom prst="rect">
            <a:avLst/>
          </a:prstGeom>
          <a:noFill/>
        </p:spPr>
        <p:txBody>
          <a:bodyPr wrap="square" rtlCol="0">
            <a:spAutoFit/>
          </a:bodyPr>
          <a:lstStyle/>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2163"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rPr>
              <a:t>H- index :</a:t>
            </a:r>
          </a:p>
          <a:p>
            <a:pPr marL="0" marR="0" lvl="0" indent="0" algn="l" defTabSz="988741" rtl="0" eaLnBrk="1" fontAlgn="auto" latinLnBrk="0" hangingPunct="1">
              <a:lnSpc>
                <a:spcPct val="100000"/>
              </a:lnSpc>
              <a:spcBef>
                <a:spcPts val="0"/>
              </a:spcBef>
              <a:spcAft>
                <a:spcPts val="0"/>
              </a:spcAft>
              <a:buClrTx/>
              <a:buSzTx/>
              <a:buFontTx/>
              <a:buNone/>
              <a:tabLst/>
              <a:defRPr/>
            </a:pPr>
            <a:endParaRPr kumimoji="0" lang="en-GB" sz="1135" b="1" i="0" u="none" strike="noStrike" kern="0" cap="none" spc="0" normalizeH="0" baseline="0" noProof="0" dirty="0">
              <a:ln>
                <a:noFill/>
              </a:ln>
              <a:solidFill>
                <a:srgbClr val="FF82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0" marR="0" lvl="0" indent="0" algn="l" defTabSz="988741" rtl="0" eaLnBrk="1" fontAlgn="auto" latinLnBrk="0" hangingPunct="1">
              <a:lnSpc>
                <a:spcPct val="100000"/>
              </a:lnSpc>
              <a:spcBef>
                <a:spcPts val="0"/>
              </a:spcBef>
              <a:spcAft>
                <a:spcPts val="0"/>
              </a:spcAft>
              <a:buClrTx/>
              <a:buSzTx/>
              <a:buFontTx/>
              <a:buNone/>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a:p>
            <a:pPr marL="308981" marR="0" lvl="0" indent="-308981" algn="l" defTabSz="98874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730" b="0" i="0" u="none" strike="noStrike" kern="0" cap="none" spc="0" normalizeH="0" baseline="0" noProof="0" dirty="0">
              <a:ln>
                <a:noFill/>
              </a:ln>
              <a:solidFill>
                <a:sysClr val="windowText" lastClr="000000"/>
              </a:solidFill>
              <a:effectLst/>
              <a:uLnTx/>
              <a:uFillTx/>
              <a:latin typeface="Arial" panose="020B0604020202020204"/>
              <a:ea typeface="+mn-ea"/>
              <a:cs typeface="Segoe UI" panose="020B0502040204020203" pitchFamily="34" charset="0"/>
            </a:endParaRPr>
          </a:p>
        </p:txBody>
      </p:sp>
      <p:sp>
        <p:nvSpPr>
          <p:cNvPr id="14" name="Rectangle 13">
            <a:extLst>
              <a:ext uri="{FF2B5EF4-FFF2-40B4-BE49-F238E27FC236}">
                <a16:creationId xmlns:a16="http://schemas.microsoft.com/office/drawing/2014/main" id="{BC532A02-8EC4-431B-888A-C2C9A874E18B}"/>
              </a:ext>
            </a:extLst>
          </p:cNvPr>
          <p:cNvSpPr/>
          <p:nvPr/>
        </p:nvSpPr>
        <p:spPr>
          <a:xfrm>
            <a:off x="714808" y="2263371"/>
            <a:ext cx="7183488" cy="3323987"/>
          </a:xfrm>
          <a:prstGeom prst="rect">
            <a:avLst/>
          </a:prstGeom>
        </p:spPr>
        <p:txBody>
          <a:bodyPr wrap="square">
            <a:spAutoFit/>
          </a:bodyPr>
          <a:lstStyle/>
          <a:p>
            <a:pPr marL="185389" marR="0" lvl="1" indent="-185389" algn="l" defTabSz="988741" rtl="0" eaLnBrk="1" fontAlgn="auto" latinLnBrk="0" hangingPunct="1">
              <a:lnSpc>
                <a:spcPct val="100000"/>
              </a:lnSpc>
              <a:spcBef>
                <a:spcPts val="0"/>
              </a:spcBef>
              <a:spcAft>
                <a:spcPts val="649"/>
              </a:spcAft>
              <a:buClr>
                <a:srgbClr val="FF99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It is </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Originated by Jorge Hirsch in 2005</a:t>
            </a:r>
          </a:p>
          <a:p>
            <a:pPr marL="185389" marR="0" lvl="1" indent="-185389" algn="l" defTabSz="988741" rtl="0" eaLnBrk="1" fontAlgn="auto" latinLnBrk="0" hangingPunct="1">
              <a:lnSpc>
                <a:spcPct val="100000"/>
              </a:lnSpc>
              <a:spcBef>
                <a:spcPts val="0"/>
              </a:spcBef>
              <a:spcAft>
                <a:spcPts val="649"/>
              </a:spcAft>
              <a:buClr>
                <a:srgbClr val="FF9900"/>
              </a:buClr>
              <a:buSzTx/>
              <a:buFont typeface="Arial" panose="020B0604020202020204" pitchFamily="34" charset="0"/>
              <a:buChar char="•"/>
              <a:tabLst/>
              <a:defRPr/>
            </a:pP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A group of papers has index </a:t>
            </a:r>
            <a:r>
              <a:rPr kumimoji="0" lang="en-GB" sz="1600" b="1"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h</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 if </a:t>
            </a:r>
            <a:r>
              <a:rPr kumimoji="0" lang="en-GB" sz="1600" b="1"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h</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 of the papers have at least </a:t>
            </a:r>
            <a:r>
              <a:rPr kumimoji="0" lang="en-GB" sz="1600" b="1"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h </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citations each, and the other papers have no more than </a:t>
            </a:r>
            <a:r>
              <a:rPr kumimoji="0" lang="en-GB" sz="1600" b="1"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h</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 citations each.</a:t>
            </a:r>
          </a:p>
          <a:p>
            <a:pPr marL="185389" marR="0" lvl="1" indent="-185389" algn="l" defTabSz="988741" rtl="0" eaLnBrk="1" fontAlgn="auto" latinLnBrk="0" hangingPunct="1">
              <a:lnSpc>
                <a:spcPct val="100000"/>
              </a:lnSpc>
              <a:spcBef>
                <a:spcPts val="0"/>
              </a:spcBef>
              <a:spcAft>
                <a:spcPts val="649"/>
              </a:spcAft>
              <a:buClr>
                <a:srgbClr val="FF9900"/>
              </a:buClr>
              <a:buSzTx/>
              <a:buFont typeface="Arial" panose="020B0604020202020204" pitchFamily="34" charset="0"/>
              <a:buChar char="•"/>
              <a:tabLst/>
              <a:defRPr/>
            </a:pPr>
            <a:r>
              <a:rPr kumimoji="0" lang="en-GB" sz="1600" b="0" i="0" u="none" strike="noStrike" kern="0" cap="none" spc="5" normalizeH="0" baseline="0" noProof="0" dirty="0">
                <a:ln>
                  <a:noFill/>
                </a:ln>
                <a:solidFill>
                  <a:srgbClr val="53565A">
                    <a:lumMod val="50000"/>
                  </a:srgbClr>
                </a:solidFill>
                <a:effectLst/>
                <a:uLnTx/>
                <a:uFillTx/>
                <a:latin typeface="Arial" panose="020B0604020202020204"/>
                <a:ea typeface="+mn-ea"/>
                <a:cs typeface="Arial"/>
              </a:rPr>
              <a:t>A</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tt</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e</a:t>
            </a:r>
            <a:r>
              <a:rPr kumimoji="0" lang="en-GB" sz="1600" b="0" i="0" u="none" strike="noStrike" kern="0" cap="none" spc="38" normalizeH="0" baseline="0" noProof="0" dirty="0">
                <a:ln>
                  <a:noFill/>
                </a:ln>
                <a:solidFill>
                  <a:srgbClr val="53565A">
                    <a:lumMod val="50000"/>
                  </a:srgbClr>
                </a:solidFill>
                <a:effectLst/>
                <a:uLnTx/>
                <a:uFillTx/>
                <a:latin typeface="Arial" panose="020B0604020202020204"/>
                <a:ea typeface="+mn-ea"/>
                <a:cs typeface="Arial"/>
              </a:rPr>
              <a:t>m</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p</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s</a:t>
            </a:r>
            <a:r>
              <a:rPr kumimoji="0" lang="en-GB" sz="1600" b="0" i="0" u="none" strike="noStrike" kern="0" cap="none" spc="-87"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o</a:t>
            </a:r>
            <a:r>
              <a:rPr kumimoji="0" lang="en-GB" sz="1600" b="0" i="0" u="none" strike="noStrike" kern="0" cap="none" spc="38"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38" normalizeH="0" baseline="0" noProof="0" dirty="0">
                <a:ln>
                  <a:noFill/>
                </a:ln>
                <a:solidFill>
                  <a:srgbClr val="53565A">
                    <a:lumMod val="50000"/>
                  </a:srgbClr>
                </a:solidFill>
                <a:effectLst/>
                <a:uLnTx/>
                <a:uFillTx/>
                <a:latin typeface="Arial" panose="020B0604020202020204"/>
                <a:ea typeface="+mn-ea"/>
                <a:cs typeface="Arial"/>
              </a:rPr>
              <a:t>m</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ea</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s</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u</a:t>
            </a:r>
            <a:r>
              <a:rPr kumimoji="0" lang="en-GB" sz="1600" b="0" i="0" u="none" strike="noStrike" kern="0" cap="none" spc="-16" normalizeH="0" baseline="0" noProof="0" dirty="0">
                <a:ln>
                  <a:noFill/>
                </a:ln>
                <a:solidFill>
                  <a:srgbClr val="53565A">
                    <a:lumMod val="50000"/>
                  </a:srgbClr>
                </a:solidFill>
                <a:effectLst/>
                <a:uLnTx/>
                <a:uFillTx/>
                <a:latin typeface="Arial" panose="020B0604020202020204"/>
                <a:ea typeface="+mn-ea"/>
                <a:cs typeface="Arial"/>
              </a:rPr>
              <a:t>r</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e</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bo</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h</a:t>
            </a:r>
            <a:r>
              <a:rPr kumimoji="0" lang="en-GB" sz="1600" b="0" i="0" u="none" strike="noStrike" kern="0" cap="none" spc="76"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h</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e</a:t>
            </a:r>
            <a:r>
              <a:rPr kumimoji="0" lang="en-GB" sz="1600" b="0" i="0" u="none" strike="noStrike" kern="0" cap="none" spc="38"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p</a:t>
            </a:r>
            <a:r>
              <a:rPr kumimoji="0" lang="en-GB" sz="1600" b="0" i="0" u="none" strike="noStrike" kern="0" cap="none" spc="-16" normalizeH="0" baseline="0" noProof="0" dirty="0">
                <a:ln>
                  <a:noFill/>
                </a:ln>
                <a:solidFill>
                  <a:srgbClr val="53565A">
                    <a:lumMod val="50000"/>
                  </a:srgbClr>
                </a:solidFill>
                <a:effectLst/>
                <a:uLnTx/>
                <a:uFillTx/>
                <a:latin typeface="Arial" panose="020B0604020202020204"/>
                <a:ea typeface="+mn-ea"/>
                <a:cs typeface="Arial"/>
              </a:rPr>
              <a:t>r</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odu</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ct</a:t>
            </a:r>
            <a:r>
              <a:rPr kumimoji="0" lang="en-GB" sz="1600" b="0" i="0" u="none" strike="noStrike" kern="0" cap="none" spc="-5" normalizeH="0" baseline="0" noProof="0" dirty="0">
                <a:ln>
                  <a:noFill/>
                </a:ln>
                <a:solidFill>
                  <a:srgbClr val="53565A">
                    <a:lumMod val="50000"/>
                  </a:srgbClr>
                </a:solidFill>
                <a:effectLst/>
                <a:uLnTx/>
                <a:uFillTx/>
                <a:latin typeface="Arial" panose="020B0604020202020204"/>
                <a:ea typeface="+mn-ea"/>
                <a:cs typeface="Arial"/>
              </a:rPr>
              <a:t>i</a:t>
            </a:r>
            <a:r>
              <a:rPr kumimoji="0" lang="en-GB" sz="1600" b="0" i="0" u="none" strike="noStrike" kern="0" cap="none" spc="-16" normalizeH="0" baseline="0" noProof="0" dirty="0">
                <a:ln>
                  <a:noFill/>
                </a:ln>
                <a:solidFill>
                  <a:srgbClr val="53565A">
                    <a:lumMod val="50000"/>
                  </a:srgbClr>
                </a:solidFill>
                <a:effectLst/>
                <a:uLnTx/>
                <a:uFillTx/>
                <a:latin typeface="Arial" panose="020B0604020202020204"/>
                <a:ea typeface="+mn-ea"/>
                <a:cs typeface="Arial"/>
              </a:rPr>
              <a:t>v</a:t>
            </a:r>
            <a:r>
              <a:rPr kumimoji="0" lang="en-GB" sz="1600" b="0" i="0" u="none" strike="noStrike" kern="0" cap="none" spc="-5" normalizeH="0" baseline="0" noProof="0" dirty="0">
                <a:ln>
                  <a:noFill/>
                </a:ln>
                <a:solidFill>
                  <a:srgbClr val="53565A">
                    <a:lumMod val="50000"/>
                  </a:srgbClr>
                </a:solidFill>
                <a:effectLst/>
                <a:uLnTx/>
                <a:uFillTx/>
                <a:latin typeface="Arial" panose="020B0604020202020204"/>
                <a:ea typeface="+mn-ea"/>
                <a:cs typeface="Arial"/>
              </a:rPr>
              <a:t>i</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y</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an</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d</a:t>
            </a:r>
            <a:r>
              <a:rPr kumimoji="0" lang="en-GB" sz="1600" b="0" i="0" u="none" strike="noStrike" kern="0" cap="none" spc="76"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5" normalizeH="0" baseline="0" noProof="0" dirty="0">
                <a:ln>
                  <a:noFill/>
                </a:ln>
                <a:solidFill>
                  <a:srgbClr val="53565A">
                    <a:lumMod val="50000"/>
                  </a:srgbClr>
                </a:solidFill>
                <a:effectLst/>
                <a:uLnTx/>
                <a:uFillTx/>
                <a:latin typeface="Arial" panose="020B0604020202020204"/>
                <a:ea typeface="+mn-ea"/>
                <a:cs typeface="Arial"/>
              </a:rPr>
              <a:t>i</a:t>
            </a:r>
            <a:r>
              <a:rPr kumimoji="0" lang="en-GB" sz="1600" b="0" i="0" u="none" strike="noStrike" kern="0" cap="none" spc="43" normalizeH="0" baseline="0" noProof="0" dirty="0">
                <a:ln>
                  <a:noFill/>
                </a:ln>
                <a:solidFill>
                  <a:srgbClr val="53565A">
                    <a:lumMod val="50000"/>
                  </a:srgbClr>
                </a:solidFill>
                <a:effectLst/>
                <a:uLnTx/>
                <a:uFillTx/>
                <a:latin typeface="Arial" panose="020B0604020202020204"/>
                <a:ea typeface="+mn-ea"/>
                <a:cs typeface="Arial"/>
              </a:rPr>
              <a:t>m</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pa</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c</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16"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o</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f</a:t>
            </a:r>
            <a:r>
              <a:rPr kumimoji="0" lang="en-GB" sz="1600" b="0" i="0" u="none" strike="noStrike" kern="0" cap="none" spc="59"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t</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h</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e</a:t>
            </a:r>
            <a:r>
              <a:rPr kumimoji="0" lang="en-GB" sz="1600" b="0" i="0" u="none" strike="noStrike" kern="0" cap="none" spc="38"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pub</a:t>
            </a:r>
            <a:r>
              <a:rPr kumimoji="0" lang="en-GB" sz="1600" b="0" i="0" u="none" strike="noStrike" kern="0" cap="none" spc="-5" normalizeH="0" baseline="0" noProof="0" dirty="0">
                <a:ln>
                  <a:noFill/>
                </a:ln>
                <a:solidFill>
                  <a:srgbClr val="53565A">
                    <a:lumMod val="50000"/>
                  </a:srgbClr>
                </a:solidFill>
                <a:effectLst/>
                <a:uLnTx/>
                <a:uFillTx/>
                <a:latin typeface="Arial" panose="020B0604020202020204"/>
                <a:ea typeface="+mn-ea"/>
                <a:cs typeface="Arial"/>
              </a:rPr>
              <a:t>l</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i</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s</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he</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d</a:t>
            </a:r>
            <a:r>
              <a:rPr kumimoji="0" lang="en-GB" sz="1600" b="0" i="0" u="none" strike="noStrike" kern="0" cap="none" spc="38"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59" normalizeH="0" baseline="0" noProof="0" dirty="0">
                <a:ln>
                  <a:noFill/>
                </a:ln>
                <a:solidFill>
                  <a:srgbClr val="53565A">
                    <a:lumMod val="50000"/>
                  </a:srgbClr>
                </a:solidFill>
                <a:effectLst/>
                <a:uLnTx/>
                <a:uFillTx/>
                <a:latin typeface="Arial" panose="020B0604020202020204"/>
                <a:ea typeface="+mn-ea"/>
                <a:cs typeface="Arial"/>
              </a:rPr>
              <a:t>w</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o</a:t>
            </a:r>
            <a:r>
              <a:rPr kumimoji="0" lang="en-GB" sz="1600" b="0" i="0" u="none" strike="noStrike" kern="0" cap="none" spc="-16" normalizeH="0" baseline="0" noProof="0" dirty="0">
                <a:ln>
                  <a:noFill/>
                </a:ln>
                <a:solidFill>
                  <a:srgbClr val="53565A">
                    <a:lumMod val="50000"/>
                  </a:srgbClr>
                </a:solidFill>
                <a:effectLst/>
                <a:uLnTx/>
                <a:uFillTx/>
                <a:latin typeface="Arial" panose="020B0604020202020204"/>
                <a:ea typeface="+mn-ea"/>
                <a:cs typeface="Arial"/>
              </a:rPr>
              <a:t>r</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k</a:t>
            </a:r>
            <a:r>
              <a:rPr kumimoji="0" lang="en-GB" sz="1600" b="0" i="0" u="none" strike="noStrike" kern="0" cap="none" spc="141"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o</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f</a:t>
            </a:r>
            <a:r>
              <a:rPr kumimoji="0" lang="en-GB" sz="1600" b="0" i="0" u="none" strike="noStrike" kern="0" cap="none" spc="59"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Arial"/>
              </a:rPr>
              <a:t>a</a:t>
            </a:r>
            <a:r>
              <a:rPr kumimoji="0" lang="en-GB" sz="1600" b="0" i="0" u="none" strike="noStrike" kern="0" cap="none" spc="0" normalizeH="0" baseline="0" noProof="0" dirty="0">
                <a:ln>
                  <a:noFill/>
                </a:ln>
                <a:solidFill>
                  <a:srgbClr val="53565A">
                    <a:lumMod val="50000"/>
                  </a:srgbClr>
                </a:solidFill>
                <a:effectLst/>
                <a:uLnTx/>
                <a:uFillTx/>
                <a:latin typeface="Arial" panose="020B0604020202020204"/>
                <a:ea typeface="+mn-ea"/>
                <a:cs typeface="Times New Roman"/>
              </a:rPr>
              <a:t> </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sc</a:t>
            </a:r>
            <a:r>
              <a:rPr kumimoji="0" lang="en-GB" sz="1600" b="0" i="0" u="none" strike="noStrike" kern="0" cap="none" spc="-11" normalizeH="0" baseline="0" noProof="0" dirty="0">
                <a:ln>
                  <a:noFill/>
                </a:ln>
                <a:solidFill>
                  <a:srgbClr val="53565A">
                    <a:lumMod val="50000"/>
                  </a:srgbClr>
                </a:solidFill>
                <a:effectLst/>
                <a:uLnTx/>
                <a:uFillTx/>
                <a:latin typeface="Arial" panose="020B0604020202020204"/>
                <a:ea typeface="+mn-ea"/>
                <a:cs typeface="Arial"/>
              </a:rPr>
              <a:t>ho</a:t>
            </a:r>
            <a:r>
              <a:rPr kumimoji="0" lang="en-GB" sz="1600" b="0" i="0" u="none" strike="noStrike" kern="0" cap="none" spc="-5" normalizeH="0" baseline="0" noProof="0" dirty="0">
                <a:ln>
                  <a:noFill/>
                </a:ln>
                <a:solidFill>
                  <a:srgbClr val="53565A">
                    <a:lumMod val="50000"/>
                  </a:srgbClr>
                </a:solidFill>
                <a:effectLst/>
                <a:uLnTx/>
                <a:uFillTx/>
                <a:latin typeface="Arial" panose="020B0604020202020204"/>
                <a:ea typeface="+mn-ea"/>
                <a:cs typeface="Arial"/>
              </a:rPr>
              <a:t>lar</a:t>
            </a:r>
          </a:p>
          <a:p>
            <a:pPr marL="185389" marR="0" lvl="1" indent="-185389" algn="l" defTabSz="988741" rtl="0" eaLnBrk="1" fontAlgn="auto" latinLnBrk="0" hangingPunct="1">
              <a:lnSpc>
                <a:spcPct val="100000"/>
              </a:lnSpc>
              <a:spcBef>
                <a:spcPts val="0"/>
              </a:spcBef>
              <a:spcAft>
                <a:spcPts val="649"/>
              </a:spcAft>
              <a:buClr>
                <a:srgbClr val="FF99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Incorporates quantity and quality</a:t>
            </a:r>
          </a:p>
          <a:p>
            <a:pPr marL="185389" marR="0" lvl="1" indent="-185389" algn="l" defTabSz="988741" rtl="0" eaLnBrk="1" fontAlgn="auto" latinLnBrk="0" hangingPunct="1">
              <a:lnSpc>
                <a:spcPct val="100000"/>
              </a:lnSpc>
              <a:spcBef>
                <a:spcPts val="0"/>
              </a:spcBef>
              <a:spcAft>
                <a:spcPts val="649"/>
              </a:spcAft>
              <a:buClr>
                <a:srgbClr val="FF9900"/>
              </a:buClr>
              <a:buSzTx/>
              <a:buFont typeface="Arial" panose="020B0604020202020204" pitchFamily="34" charset="0"/>
              <a:buChar char="•"/>
              <a:tabLst/>
              <a:defRPr/>
            </a:pPr>
            <a:r>
              <a:rPr kumimoji="0" lang="en-US" sz="16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Productivity and age constraints</a:t>
            </a:r>
          </a:p>
          <a:p>
            <a:pPr marL="185389" marR="0" lvl="1" indent="-185389" algn="l" defTabSz="988741" rtl="0" eaLnBrk="1" fontAlgn="auto" latinLnBrk="0" hangingPunct="1">
              <a:lnSpc>
                <a:spcPct val="100000"/>
              </a:lnSpc>
              <a:spcBef>
                <a:spcPts val="0"/>
              </a:spcBef>
              <a:spcAft>
                <a:spcPts val="649"/>
              </a:spcAft>
              <a:buClr>
                <a:srgbClr val="FF9900"/>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endParaRP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900" b="0" i="1"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 </a:t>
            </a:r>
          </a:p>
          <a:p>
            <a:pPr marL="0" marR="0" lvl="0" indent="0" algn="l" defTabSz="988741" rtl="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a:ln>
                  <a:noFill/>
                </a:ln>
                <a:solidFill>
                  <a:srgbClr val="53565A">
                    <a:lumMod val="50000"/>
                  </a:srgbClr>
                </a:solidFill>
                <a:effectLst/>
                <a:uLnTx/>
                <a:uFillTx/>
                <a:latin typeface="Arial" panose="020B0604020202020204"/>
                <a:ea typeface="+mn-ea"/>
                <a:cs typeface="Segoe UI" panose="020B0502040204020203" pitchFamily="34" charset="0"/>
              </a:rPr>
              <a:t>If an author’s h-index is 10, it means he has 10 articles that each of them have at least 10 citations !</a:t>
            </a:r>
          </a:p>
        </p:txBody>
      </p:sp>
      <p:pic>
        <p:nvPicPr>
          <p:cNvPr id="15" name="Picture 14">
            <a:extLst>
              <a:ext uri="{FF2B5EF4-FFF2-40B4-BE49-F238E27FC236}">
                <a16:creationId xmlns:a16="http://schemas.microsoft.com/office/drawing/2014/main" id="{FA56CA4A-C423-443D-B077-C1DF382B83D9}"/>
              </a:ext>
            </a:extLst>
          </p:cNvPr>
          <p:cNvPicPr>
            <a:picLocks noChangeAspect="1"/>
          </p:cNvPicPr>
          <p:nvPr/>
        </p:nvPicPr>
        <p:blipFill rotWithShape="1">
          <a:blip r:embed="rId2"/>
          <a:srcRect l="46107" t="12853" r="3958" b="8859"/>
          <a:stretch/>
        </p:blipFill>
        <p:spPr>
          <a:xfrm>
            <a:off x="8078623" y="2234185"/>
            <a:ext cx="3585062" cy="2685878"/>
          </a:xfrm>
          <a:prstGeom prst="rect">
            <a:avLst/>
          </a:prstGeom>
        </p:spPr>
      </p:pic>
    </p:spTree>
    <p:extLst>
      <p:ext uri="{BB962C8B-B14F-4D97-AF65-F5344CB8AC3E}">
        <p14:creationId xmlns:p14="http://schemas.microsoft.com/office/powerpoint/2010/main" val="8620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B0A092-268B-4EC4-98DE-780B6D02BB84}"/>
              </a:ext>
            </a:extLst>
          </p:cNvPr>
          <p:cNvSpPr>
            <a:spLocks noGrp="1"/>
          </p:cNvSpPr>
          <p:nvPr>
            <p:ph type="ctrTitle"/>
          </p:nvPr>
        </p:nvSpPr>
        <p:spPr/>
        <p:txBody>
          <a:bodyPr/>
          <a:lstStyle/>
          <a:p>
            <a:r>
              <a:rPr lang="en-GB" dirty="0">
                <a:solidFill>
                  <a:schemeClr val="accent2"/>
                </a:solidFill>
              </a:rPr>
              <a:t>LIVE DEMO</a:t>
            </a:r>
          </a:p>
        </p:txBody>
      </p:sp>
    </p:spTree>
    <p:extLst>
      <p:ext uri="{BB962C8B-B14F-4D97-AF65-F5344CB8AC3E}">
        <p14:creationId xmlns:p14="http://schemas.microsoft.com/office/powerpoint/2010/main" val="1439347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222D49-D040-470E-AB1A-7525B74E7E05}"/>
              </a:ext>
            </a:extLst>
          </p:cNvPr>
          <p:cNvSpPr>
            <a:spLocks noGrp="1"/>
          </p:cNvSpPr>
          <p:nvPr>
            <p:ph type="ctrTitle"/>
          </p:nvPr>
        </p:nvSpPr>
        <p:spPr>
          <a:xfrm>
            <a:off x="622979" y="2404205"/>
            <a:ext cx="7288569" cy="1812195"/>
          </a:xfrm>
        </p:spPr>
        <p:txBody>
          <a:bodyPr/>
          <a:lstStyle/>
          <a:p>
            <a:r>
              <a:rPr lang="en-GB" sz="6600" dirty="0"/>
              <a:t>SCIENCEDIRECT</a:t>
            </a:r>
          </a:p>
        </p:txBody>
      </p:sp>
    </p:spTree>
    <p:extLst>
      <p:ext uri="{BB962C8B-B14F-4D97-AF65-F5344CB8AC3E}">
        <p14:creationId xmlns:p14="http://schemas.microsoft.com/office/powerpoint/2010/main" val="1374396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4C89EAEC-0F7A-46E1-A4BB-A31E53496878}"/>
              </a:ext>
            </a:extLst>
          </p:cNvPr>
          <p:cNvSpPr/>
          <p:nvPr/>
        </p:nvSpPr>
        <p:spPr>
          <a:xfrm>
            <a:off x="484648" y="3608421"/>
            <a:ext cx="5689559" cy="2532823"/>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3" name="Rectangle: Rounded Corners 62">
            <a:extLst>
              <a:ext uri="{FF2B5EF4-FFF2-40B4-BE49-F238E27FC236}">
                <a16:creationId xmlns:a16="http://schemas.microsoft.com/office/drawing/2014/main" id="{BDD0A436-F14A-4615-9AF2-E560175B2648}"/>
              </a:ext>
            </a:extLst>
          </p:cNvPr>
          <p:cNvSpPr/>
          <p:nvPr/>
        </p:nvSpPr>
        <p:spPr>
          <a:xfrm>
            <a:off x="6561880" y="3608421"/>
            <a:ext cx="5295979" cy="2532823"/>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1D8503D4-F4B9-45ED-BE81-28C83640BE7F}"/>
              </a:ext>
            </a:extLst>
          </p:cNvPr>
          <p:cNvSpPr>
            <a:spLocks noGrp="1"/>
          </p:cNvSpPr>
          <p:nvPr>
            <p:ph type="title"/>
          </p:nvPr>
        </p:nvSpPr>
        <p:spPr/>
        <p:txBody>
          <a:bodyPr/>
          <a:lstStyle/>
          <a:p>
            <a:r>
              <a:rPr lang="en-GB" dirty="0"/>
              <a:t>WHAT IS SCIENCEDIRECT?</a:t>
            </a:r>
          </a:p>
        </p:txBody>
      </p:sp>
      <p:sp>
        <p:nvSpPr>
          <p:cNvPr id="8" name="Rectangle 7">
            <a:extLst>
              <a:ext uri="{FF2B5EF4-FFF2-40B4-BE49-F238E27FC236}">
                <a16:creationId xmlns:a16="http://schemas.microsoft.com/office/drawing/2014/main" id="{CA17BF9A-FF08-4ECD-90E4-DB298B4DB893}"/>
              </a:ext>
            </a:extLst>
          </p:cNvPr>
          <p:cNvSpPr/>
          <p:nvPr/>
        </p:nvSpPr>
        <p:spPr>
          <a:xfrm>
            <a:off x="465205" y="1351433"/>
            <a:ext cx="1056060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Elsevier’s </a:t>
            </a:r>
            <a:r>
              <a:rPr kumimoji="0" lang="en-US" sz="18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leading information solution </a:t>
            </a: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for researchers, a </a:t>
            </a:r>
            <a:r>
              <a:rPr kumimoji="0" lang="en-US" sz="1800" b="1" i="0"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full-text</a:t>
            </a: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platform for </a:t>
            </a:r>
            <a:r>
              <a:rPr kumimoji="0" lang="en-US" sz="1800" b="1" i="0"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scientific, technical and medical</a:t>
            </a:r>
            <a:r>
              <a:rPr kumimoji="0" lang="en-US" sz="1800" b="0" i="0"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 </a:t>
            </a:r>
            <a:r>
              <a:rPr kumimoji="0" lang="en-US" sz="1800" b="0" i="0" u="sng"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journals &amp; books</a:t>
            </a:r>
            <a:r>
              <a:rPr kumimoji="0" lang="en-US" sz="1800" b="0" i="0"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a:t>
            </a:r>
            <a:endParaRPr kumimoji="0" lang="en-GB" sz="1800" b="1" i="0"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endParaRPr>
          </a:p>
        </p:txBody>
      </p:sp>
      <p:sp>
        <p:nvSpPr>
          <p:cNvPr id="36" name="Rectangle: Rounded Corners 35">
            <a:extLst>
              <a:ext uri="{FF2B5EF4-FFF2-40B4-BE49-F238E27FC236}">
                <a16:creationId xmlns:a16="http://schemas.microsoft.com/office/drawing/2014/main" id="{DE652A4A-69D5-4C3B-AEDB-C9C2CF3E914C}"/>
              </a:ext>
            </a:extLst>
          </p:cNvPr>
          <p:cNvSpPr/>
          <p:nvPr/>
        </p:nvSpPr>
        <p:spPr>
          <a:xfrm>
            <a:off x="836876" y="2145298"/>
            <a:ext cx="3246781" cy="1344001"/>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7" name="Rectangle: Rounded Corners 36">
            <a:extLst>
              <a:ext uri="{FF2B5EF4-FFF2-40B4-BE49-F238E27FC236}">
                <a16:creationId xmlns:a16="http://schemas.microsoft.com/office/drawing/2014/main" id="{D2F514B1-B86B-4580-A1CD-2C2400849D81}"/>
              </a:ext>
            </a:extLst>
          </p:cNvPr>
          <p:cNvSpPr/>
          <p:nvPr/>
        </p:nvSpPr>
        <p:spPr>
          <a:xfrm>
            <a:off x="636805" y="1934415"/>
            <a:ext cx="637395" cy="580720"/>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DA878F33-99A3-4A33-8B6B-8B8ECDBD73E7}"/>
              </a:ext>
            </a:extLst>
          </p:cNvPr>
          <p:cNvSpPr txBox="1"/>
          <p:nvPr/>
        </p:nvSpPr>
        <p:spPr>
          <a:xfrm>
            <a:off x="1196424" y="2350765"/>
            <a:ext cx="2809456"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14 million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people per month use Science Direct, our flagship online platform for academic research </a:t>
            </a:r>
            <a:endPar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p:txBody>
      </p:sp>
      <p:sp>
        <p:nvSpPr>
          <p:cNvPr id="39" name="Freeform 17">
            <a:extLst>
              <a:ext uri="{FF2B5EF4-FFF2-40B4-BE49-F238E27FC236}">
                <a16:creationId xmlns:a16="http://schemas.microsoft.com/office/drawing/2014/main" id="{60C180C8-7685-44E0-9BAF-7A5CD7BE40E9}"/>
              </a:ext>
            </a:extLst>
          </p:cNvPr>
          <p:cNvSpPr>
            <a:spLocks noChangeAspect="1" noEditPoints="1"/>
          </p:cNvSpPr>
          <p:nvPr/>
        </p:nvSpPr>
        <p:spPr bwMode="auto">
          <a:xfrm>
            <a:off x="726995" y="1991361"/>
            <a:ext cx="426647" cy="523775"/>
          </a:xfrm>
          <a:custGeom>
            <a:avLst/>
            <a:gdLst/>
            <a:ahLst/>
            <a:cxnLst>
              <a:cxn ang="0">
                <a:pos x="1" y="132"/>
              </a:cxn>
              <a:cxn ang="0">
                <a:pos x="7" y="95"/>
              </a:cxn>
              <a:cxn ang="0">
                <a:pos x="33" y="76"/>
              </a:cxn>
              <a:cxn ang="0">
                <a:pos x="37" y="76"/>
              </a:cxn>
              <a:cxn ang="0">
                <a:pos x="65" y="81"/>
              </a:cxn>
              <a:cxn ang="0">
                <a:pos x="63" y="86"/>
              </a:cxn>
              <a:cxn ang="0">
                <a:pos x="55" y="132"/>
              </a:cxn>
              <a:cxn ang="0">
                <a:pos x="55" y="183"/>
              </a:cxn>
              <a:cxn ang="0">
                <a:pos x="79" y="202"/>
              </a:cxn>
              <a:cxn ang="0">
                <a:pos x="80" y="278"/>
              </a:cxn>
              <a:cxn ang="0">
                <a:pos x="55" y="275"/>
              </a:cxn>
              <a:cxn ang="0">
                <a:pos x="23" y="266"/>
              </a:cxn>
              <a:cxn ang="0">
                <a:pos x="22" y="182"/>
              </a:cxn>
              <a:cxn ang="0">
                <a:pos x="1" y="177"/>
              </a:cxn>
              <a:cxn ang="0">
                <a:pos x="1" y="132"/>
              </a:cxn>
              <a:cxn ang="0">
                <a:pos x="79" y="39"/>
              </a:cxn>
              <a:cxn ang="0">
                <a:pos x="55" y="16"/>
              </a:cxn>
              <a:cxn ang="0">
                <a:pos x="30" y="39"/>
              </a:cxn>
              <a:cxn ang="0">
                <a:pos x="79" y="39"/>
              </a:cxn>
              <a:cxn ang="0">
                <a:pos x="185" y="81"/>
              </a:cxn>
              <a:cxn ang="0">
                <a:pos x="214" y="76"/>
              </a:cxn>
              <a:cxn ang="0">
                <a:pos x="218" y="76"/>
              </a:cxn>
              <a:cxn ang="0">
                <a:pos x="244" y="95"/>
              </a:cxn>
              <a:cxn ang="0">
                <a:pos x="250" y="132"/>
              </a:cxn>
              <a:cxn ang="0">
                <a:pos x="250" y="177"/>
              </a:cxn>
              <a:cxn ang="0">
                <a:pos x="229" y="182"/>
              </a:cxn>
              <a:cxn ang="0">
                <a:pos x="227" y="266"/>
              </a:cxn>
              <a:cxn ang="0">
                <a:pos x="196" y="275"/>
              </a:cxn>
              <a:cxn ang="0">
                <a:pos x="170" y="278"/>
              </a:cxn>
              <a:cxn ang="0">
                <a:pos x="172" y="202"/>
              </a:cxn>
              <a:cxn ang="0">
                <a:pos x="196" y="183"/>
              </a:cxn>
              <a:cxn ang="0">
                <a:pos x="196" y="132"/>
              </a:cxn>
              <a:cxn ang="0">
                <a:pos x="188" y="86"/>
              </a:cxn>
              <a:cxn ang="0">
                <a:pos x="185" y="81"/>
              </a:cxn>
              <a:cxn ang="0">
                <a:pos x="220" y="39"/>
              </a:cxn>
              <a:cxn ang="0">
                <a:pos x="196" y="16"/>
              </a:cxn>
              <a:cxn ang="0">
                <a:pos x="172" y="39"/>
              </a:cxn>
              <a:cxn ang="0">
                <a:pos x="220" y="39"/>
              </a:cxn>
              <a:cxn ang="0">
                <a:pos x="64" y="132"/>
              </a:cxn>
              <a:cxn ang="0">
                <a:pos x="71" y="90"/>
              </a:cxn>
              <a:cxn ang="0">
                <a:pos x="100" y="69"/>
              </a:cxn>
              <a:cxn ang="0">
                <a:pos x="105" y="69"/>
              </a:cxn>
              <a:cxn ang="0">
                <a:pos x="146" y="69"/>
              </a:cxn>
              <a:cxn ang="0">
                <a:pos x="150" y="69"/>
              </a:cxn>
              <a:cxn ang="0">
                <a:pos x="180" y="90"/>
              </a:cxn>
              <a:cxn ang="0">
                <a:pos x="187" y="132"/>
              </a:cxn>
              <a:cxn ang="0">
                <a:pos x="187" y="183"/>
              </a:cxn>
              <a:cxn ang="0">
                <a:pos x="163" y="189"/>
              </a:cxn>
              <a:cxn ang="0">
                <a:pos x="161" y="285"/>
              </a:cxn>
              <a:cxn ang="0">
                <a:pos x="125" y="295"/>
              </a:cxn>
              <a:cxn ang="0">
                <a:pos x="89" y="285"/>
              </a:cxn>
              <a:cxn ang="0">
                <a:pos x="88" y="189"/>
              </a:cxn>
              <a:cxn ang="0">
                <a:pos x="64" y="183"/>
              </a:cxn>
              <a:cxn ang="0">
                <a:pos x="64" y="132"/>
              </a:cxn>
              <a:cxn ang="0">
                <a:pos x="153" y="27"/>
              </a:cxn>
              <a:cxn ang="0">
                <a:pos x="125" y="0"/>
              </a:cxn>
              <a:cxn ang="0">
                <a:pos x="98" y="27"/>
              </a:cxn>
              <a:cxn ang="0">
                <a:pos x="153" y="27"/>
              </a:cxn>
            </a:cxnLst>
            <a:rect l="0" t="0" r="r" b="b"/>
            <a:pathLst>
              <a:path w="251" h="308">
                <a:moveTo>
                  <a:pt x="1" y="132"/>
                </a:moveTo>
                <a:cubicBezTo>
                  <a:pt x="1" y="119"/>
                  <a:pt x="1" y="105"/>
                  <a:pt x="7" y="95"/>
                </a:cubicBezTo>
                <a:cubicBezTo>
                  <a:pt x="12" y="85"/>
                  <a:pt x="21" y="76"/>
                  <a:pt x="33" y="76"/>
                </a:cubicBezTo>
                <a:cubicBezTo>
                  <a:pt x="37" y="76"/>
                  <a:pt x="37" y="76"/>
                  <a:pt x="37" y="76"/>
                </a:cubicBezTo>
                <a:cubicBezTo>
                  <a:pt x="44" y="84"/>
                  <a:pt x="56" y="86"/>
                  <a:pt x="65" y="81"/>
                </a:cubicBezTo>
                <a:cubicBezTo>
                  <a:pt x="65" y="83"/>
                  <a:pt x="64" y="84"/>
                  <a:pt x="63" y="86"/>
                </a:cubicBezTo>
                <a:cubicBezTo>
                  <a:pt x="56" y="100"/>
                  <a:pt x="55" y="117"/>
                  <a:pt x="55" y="132"/>
                </a:cubicBezTo>
                <a:cubicBezTo>
                  <a:pt x="55" y="149"/>
                  <a:pt x="56" y="166"/>
                  <a:pt x="55" y="183"/>
                </a:cubicBezTo>
                <a:cubicBezTo>
                  <a:pt x="54" y="195"/>
                  <a:pt x="67" y="202"/>
                  <a:pt x="79" y="202"/>
                </a:cubicBezTo>
                <a:cubicBezTo>
                  <a:pt x="80" y="278"/>
                  <a:pt x="80" y="278"/>
                  <a:pt x="80" y="278"/>
                </a:cubicBezTo>
                <a:cubicBezTo>
                  <a:pt x="73" y="283"/>
                  <a:pt x="61" y="283"/>
                  <a:pt x="55" y="275"/>
                </a:cubicBezTo>
                <a:cubicBezTo>
                  <a:pt x="45" y="286"/>
                  <a:pt x="23" y="282"/>
                  <a:pt x="23" y="266"/>
                </a:cubicBezTo>
                <a:cubicBezTo>
                  <a:pt x="22" y="182"/>
                  <a:pt x="22" y="182"/>
                  <a:pt x="22" y="182"/>
                </a:cubicBezTo>
                <a:cubicBezTo>
                  <a:pt x="17" y="187"/>
                  <a:pt x="0" y="185"/>
                  <a:pt x="1" y="177"/>
                </a:cubicBezTo>
                <a:cubicBezTo>
                  <a:pt x="1" y="158"/>
                  <a:pt x="1" y="150"/>
                  <a:pt x="1" y="132"/>
                </a:cubicBezTo>
                <a:close/>
                <a:moveTo>
                  <a:pt x="79" y="39"/>
                </a:moveTo>
                <a:cubicBezTo>
                  <a:pt x="78" y="26"/>
                  <a:pt x="69" y="16"/>
                  <a:pt x="55" y="16"/>
                </a:cubicBezTo>
                <a:cubicBezTo>
                  <a:pt x="39" y="16"/>
                  <a:pt x="31" y="26"/>
                  <a:pt x="30" y="39"/>
                </a:cubicBezTo>
                <a:cubicBezTo>
                  <a:pt x="30" y="90"/>
                  <a:pt x="79" y="89"/>
                  <a:pt x="79" y="39"/>
                </a:cubicBezTo>
                <a:close/>
                <a:moveTo>
                  <a:pt x="185" y="81"/>
                </a:moveTo>
                <a:cubicBezTo>
                  <a:pt x="195" y="86"/>
                  <a:pt x="206" y="84"/>
                  <a:pt x="214" y="76"/>
                </a:cubicBezTo>
                <a:cubicBezTo>
                  <a:pt x="218" y="76"/>
                  <a:pt x="218" y="76"/>
                  <a:pt x="218" y="76"/>
                </a:cubicBezTo>
                <a:cubicBezTo>
                  <a:pt x="229" y="76"/>
                  <a:pt x="239" y="85"/>
                  <a:pt x="244" y="95"/>
                </a:cubicBezTo>
                <a:cubicBezTo>
                  <a:pt x="249" y="105"/>
                  <a:pt x="250" y="119"/>
                  <a:pt x="250" y="132"/>
                </a:cubicBezTo>
                <a:cubicBezTo>
                  <a:pt x="250" y="150"/>
                  <a:pt x="250" y="158"/>
                  <a:pt x="250" y="177"/>
                </a:cubicBezTo>
                <a:cubicBezTo>
                  <a:pt x="251" y="185"/>
                  <a:pt x="233" y="187"/>
                  <a:pt x="229" y="182"/>
                </a:cubicBezTo>
                <a:cubicBezTo>
                  <a:pt x="227" y="266"/>
                  <a:pt x="227" y="266"/>
                  <a:pt x="227" y="266"/>
                </a:cubicBezTo>
                <a:cubicBezTo>
                  <a:pt x="227" y="282"/>
                  <a:pt x="205" y="286"/>
                  <a:pt x="196" y="275"/>
                </a:cubicBezTo>
                <a:cubicBezTo>
                  <a:pt x="190" y="283"/>
                  <a:pt x="177" y="283"/>
                  <a:pt x="170" y="278"/>
                </a:cubicBezTo>
                <a:cubicBezTo>
                  <a:pt x="172" y="202"/>
                  <a:pt x="172" y="202"/>
                  <a:pt x="172" y="202"/>
                </a:cubicBezTo>
                <a:cubicBezTo>
                  <a:pt x="183" y="202"/>
                  <a:pt x="196" y="195"/>
                  <a:pt x="196" y="183"/>
                </a:cubicBezTo>
                <a:cubicBezTo>
                  <a:pt x="195" y="166"/>
                  <a:pt x="196" y="149"/>
                  <a:pt x="196" y="132"/>
                </a:cubicBezTo>
                <a:cubicBezTo>
                  <a:pt x="196" y="117"/>
                  <a:pt x="195" y="100"/>
                  <a:pt x="188" y="86"/>
                </a:cubicBezTo>
                <a:cubicBezTo>
                  <a:pt x="187" y="84"/>
                  <a:pt x="186" y="83"/>
                  <a:pt x="185" y="81"/>
                </a:cubicBezTo>
                <a:close/>
                <a:moveTo>
                  <a:pt x="220" y="39"/>
                </a:moveTo>
                <a:cubicBezTo>
                  <a:pt x="220" y="26"/>
                  <a:pt x="210" y="16"/>
                  <a:pt x="196" y="16"/>
                </a:cubicBezTo>
                <a:cubicBezTo>
                  <a:pt x="181" y="16"/>
                  <a:pt x="172" y="26"/>
                  <a:pt x="172" y="39"/>
                </a:cubicBezTo>
                <a:cubicBezTo>
                  <a:pt x="172" y="90"/>
                  <a:pt x="220" y="89"/>
                  <a:pt x="220" y="39"/>
                </a:cubicBezTo>
                <a:close/>
                <a:moveTo>
                  <a:pt x="64" y="132"/>
                </a:moveTo>
                <a:cubicBezTo>
                  <a:pt x="64" y="118"/>
                  <a:pt x="65" y="102"/>
                  <a:pt x="71" y="90"/>
                </a:cubicBezTo>
                <a:cubicBezTo>
                  <a:pt x="77" y="79"/>
                  <a:pt x="88" y="69"/>
                  <a:pt x="100" y="69"/>
                </a:cubicBezTo>
                <a:cubicBezTo>
                  <a:pt x="105" y="69"/>
                  <a:pt x="105" y="69"/>
                  <a:pt x="105" y="69"/>
                </a:cubicBezTo>
                <a:cubicBezTo>
                  <a:pt x="117" y="80"/>
                  <a:pt x="134" y="80"/>
                  <a:pt x="146" y="69"/>
                </a:cubicBezTo>
                <a:cubicBezTo>
                  <a:pt x="150" y="69"/>
                  <a:pt x="150" y="69"/>
                  <a:pt x="150" y="69"/>
                </a:cubicBezTo>
                <a:cubicBezTo>
                  <a:pt x="163" y="69"/>
                  <a:pt x="174" y="79"/>
                  <a:pt x="180" y="90"/>
                </a:cubicBezTo>
                <a:cubicBezTo>
                  <a:pt x="186" y="102"/>
                  <a:pt x="187" y="118"/>
                  <a:pt x="187" y="132"/>
                </a:cubicBezTo>
                <a:cubicBezTo>
                  <a:pt x="187" y="153"/>
                  <a:pt x="187" y="162"/>
                  <a:pt x="187" y="183"/>
                </a:cubicBezTo>
                <a:cubicBezTo>
                  <a:pt x="187" y="193"/>
                  <a:pt x="168" y="196"/>
                  <a:pt x="163" y="189"/>
                </a:cubicBezTo>
                <a:cubicBezTo>
                  <a:pt x="161" y="285"/>
                  <a:pt x="161" y="285"/>
                  <a:pt x="161" y="285"/>
                </a:cubicBezTo>
                <a:cubicBezTo>
                  <a:pt x="161" y="304"/>
                  <a:pt x="136" y="308"/>
                  <a:pt x="125" y="295"/>
                </a:cubicBezTo>
                <a:cubicBezTo>
                  <a:pt x="115" y="308"/>
                  <a:pt x="89" y="304"/>
                  <a:pt x="89" y="285"/>
                </a:cubicBezTo>
                <a:cubicBezTo>
                  <a:pt x="88" y="189"/>
                  <a:pt x="88" y="189"/>
                  <a:pt x="88" y="189"/>
                </a:cubicBezTo>
                <a:cubicBezTo>
                  <a:pt x="83" y="196"/>
                  <a:pt x="63" y="193"/>
                  <a:pt x="64" y="183"/>
                </a:cubicBezTo>
                <a:cubicBezTo>
                  <a:pt x="64" y="162"/>
                  <a:pt x="64" y="153"/>
                  <a:pt x="64" y="132"/>
                </a:cubicBezTo>
                <a:close/>
                <a:moveTo>
                  <a:pt x="153" y="27"/>
                </a:moveTo>
                <a:cubicBezTo>
                  <a:pt x="153" y="12"/>
                  <a:pt x="142" y="0"/>
                  <a:pt x="125" y="0"/>
                </a:cubicBezTo>
                <a:cubicBezTo>
                  <a:pt x="108" y="0"/>
                  <a:pt x="98" y="12"/>
                  <a:pt x="98" y="27"/>
                </a:cubicBezTo>
                <a:cubicBezTo>
                  <a:pt x="98" y="84"/>
                  <a:pt x="153" y="83"/>
                  <a:pt x="153" y="2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sp>
        <p:nvSpPr>
          <p:cNvPr id="40" name="Rectangle: Rounded Corners 39">
            <a:extLst>
              <a:ext uri="{FF2B5EF4-FFF2-40B4-BE49-F238E27FC236}">
                <a16:creationId xmlns:a16="http://schemas.microsoft.com/office/drawing/2014/main" id="{5870E604-C5E7-446F-A3D7-E7763BA3A38E}"/>
              </a:ext>
            </a:extLst>
          </p:cNvPr>
          <p:cNvSpPr/>
          <p:nvPr/>
        </p:nvSpPr>
        <p:spPr>
          <a:xfrm>
            <a:off x="4439039" y="2134134"/>
            <a:ext cx="3246781" cy="1344001"/>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1" name="Rectangle: Rounded Corners 40">
            <a:extLst>
              <a:ext uri="{FF2B5EF4-FFF2-40B4-BE49-F238E27FC236}">
                <a16:creationId xmlns:a16="http://schemas.microsoft.com/office/drawing/2014/main" id="{67E45AEB-5201-4EB1-9BCC-92AA9ADBD8A2}"/>
              </a:ext>
            </a:extLst>
          </p:cNvPr>
          <p:cNvSpPr/>
          <p:nvPr/>
        </p:nvSpPr>
        <p:spPr>
          <a:xfrm>
            <a:off x="4382919" y="1962988"/>
            <a:ext cx="637395" cy="580720"/>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86FA8133-7E79-4AB3-81F8-DD9C527A75B8}"/>
              </a:ext>
            </a:extLst>
          </p:cNvPr>
          <p:cNvSpPr txBox="1"/>
          <p:nvPr/>
        </p:nvSpPr>
        <p:spPr>
          <a:xfrm>
            <a:off x="4753314" y="2529953"/>
            <a:ext cx="2809456"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29 articles a second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Over 900 million full text articles were downloaded in 2016 alone.</a:t>
            </a:r>
          </a:p>
        </p:txBody>
      </p:sp>
      <p:grpSp>
        <p:nvGrpSpPr>
          <p:cNvPr id="43" name="Group 158">
            <a:extLst>
              <a:ext uri="{FF2B5EF4-FFF2-40B4-BE49-F238E27FC236}">
                <a16:creationId xmlns:a16="http://schemas.microsoft.com/office/drawing/2014/main" id="{B19D2012-1D08-4C71-BFC6-3D6A3A54522D}"/>
              </a:ext>
            </a:extLst>
          </p:cNvPr>
          <p:cNvGrpSpPr>
            <a:grpSpLocks noChangeAspect="1"/>
          </p:cNvGrpSpPr>
          <p:nvPr/>
        </p:nvGrpSpPr>
        <p:grpSpPr>
          <a:xfrm>
            <a:off x="4451679" y="1962989"/>
            <a:ext cx="499873" cy="499871"/>
            <a:chOff x="-4268788" y="2830515"/>
            <a:chExt cx="1104900" cy="1104898"/>
          </a:xfrm>
          <a:solidFill>
            <a:sysClr val="window" lastClr="FFFFFF"/>
          </a:solidFill>
        </p:grpSpPr>
        <p:sp>
          <p:nvSpPr>
            <p:cNvPr id="44" name="Freeform 11">
              <a:extLst>
                <a:ext uri="{FF2B5EF4-FFF2-40B4-BE49-F238E27FC236}">
                  <a16:creationId xmlns:a16="http://schemas.microsoft.com/office/drawing/2014/main" id="{4DFC9ECF-C622-47B7-9598-DB67980A6AF6}"/>
                </a:ext>
              </a:extLst>
            </p:cNvPr>
            <p:cNvSpPr>
              <a:spLocks/>
            </p:cNvSpPr>
            <p:nvPr/>
          </p:nvSpPr>
          <p:spPr bwMode="auto">
            <a:xfrm>
              <a:off x="-3948113" y="2830515"/>
              <a:ext cx="463550" cy="692150"/>
            </a:xfrm>
            <a:custGeom>
              <a:avLst/>
              <a:gdLst/>
              <a:ahLst/>
              <a:cxnLst>
                <a:cxn ang="0">
                  <a:pos x="204" y="262"/>
                </a:cxn>
                <a:cxn ang="0">
                  <a:pos x="204" y="0"/>
                </a:cxn>
                <a:cxn ang="0">
                  <a:pos x="88" y="0"/>
                </a:cxn>
                <a:cxn ang="0">
                  <a:pos x="88" y="262"/>
                </a:cxn>
                <a:cxn ang="0">
                  <a:pos x="0" y="262"/>
                </a:cxn>
                <a:cxn ang="0">
                  <a:pos x="146" y="436"/>
                </a:cxn>
                <a:cxn ang="0">
                  <a:pos x="292" y="262"/>
                </a:cxn>
                <a:cxn ang="0">
                  <a:pos x="204" y="262"/>
                </a:cxn>
              </a:cxnLst>
              <a:rect l="0" t="0" r="r" b="b"/>
              <a:pathLst>
                <a:path w="292" h="436">
                  <a:moveTo>
                    <a:pt x="204" y="262"/>
                  </a:moveTo>
                  <a:lnTo>
                    <a:pt x="204" y="0"/>
                  </a:lnTo>
                  <a:lnTo>
                    <a:pt x="88" y="0"/>
                  </a:lnTo>
                  <a:lnTo>
                    <a:pt x="88" y="262"/>
                  </a:lnTo>
                  <a:lnTo>
                    <a:pt x="0" y="262"/>
                  </a:lnTo>
                  <a:lnTo>
                    <a:pt x="146" y="436"/>
                  </a:lnTo>
                  <a:lnTo>
                    <a:pt x="292" y="262"/>
                  </a:lnTo>
                  <a:lnTo>
                    <a:pt x="204" y="2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sp>
          <p:nvSpPr>
            <p:cNvPr id="45" name="Freeform 12">
              <a:extLst>
                <a:ext uri="{FF2B5EF4-FFF2-40B4-BE49-F238E27FC236}">
                  <a16:creationId xmlns:a16="http://schemas.microsoft.com/office/drawing/2014/main" id="{D23247B0-DFEC-464E-92CD-E60A503686F3}"/>
                </a:ext>
              </a:extLst>
            </p:cNvPr>
            <p:cNvSpPr>
              <a:spLocks/>
            </p:cNvSpPr>
            <p:nvPr/>
          </p:nvSpPr>
          <p:spPr bwMode="auto">
            <a:xfrm>
              <a:off x="-4268788" y="2922588"/>
              <a:ext cx="1104900" cy="1012825"/>
            </a:xfrm>
            <a:custGeom>
              <a:avLst/>
              <a:gdLst/>
              <a:ahLst/>
              <a:cxnLst>
                <a:cxn ang="0">
                  <a:pos x="540" y="0"/>
                </a:cxn>
                <a:cxn ang="0">
                  <a:pos x="464" y="0"/>
                </a:cxn>
                <a:cxn ang="0">
                  <a:pos x="464" y="58"/>
                </a:cxn>
                <a:cxn ang="0">
                  <a:pos x="504" y="58"/>
                </a:cxn>
                <a:cxn ang="0">
                  <a:pos x="636" y="348"/>
                </a:cxn>
                <a:cxn ang="0">
                  <a:pos x="478" y="348"/>
                </a:cxn>
                <a:cxn ang="0">
                  <a:pos x="420" y="436"/>
                </a:cxn>
                <a:cxn ang="0">
                  <a:pos x="276" y="436"/>
                </a:cxn>
                <a:cxn ang="0">
                  <a:pos x="218" y="348"/>
                </a:cxn>
                <a:cxn ang="0">
                  <a:pos x="60" y="348"/>
                </a:cxn>
                <a:cxn ang="0">
                  <a:pos x="192" y="58"/>
                </a:cxn>
                <a:cxn ang="0">
                  <a:pos x="232" y="58"/>
                </a:cxn>
                <a:cxn ang="0">
                  <a:pos x="232" y="0"/>
                </a:cxn>
                <a:cxn ang="0">
                  <a:pos x="156" y="0"/>
                </a:cxn>
                <a:cxn ang="0">
                  <a:pos x="0" y="342"/>
                </a:cxn>
                <a:cxn ang="0">
                  <a:pos x="0" y="638"/>
                </a:cxn>
                <a:cxn ang="0">
                  <a:pos x="696" y="638"/>
                </a:cxn>
                <a:cxn ang="0">
                  <a:pos x="696" y="342"/>
                </a:cxn>
                <a:cxn ang="0">
                  <a:pos x="540" y="0"/>
                </a:cxn>
              </a:cxnLst>
              <a:rect l="0" t="0" r="r" b="b"/>
              <a:pathLst>
                <a:path w="696" h="638">
                  <a:moveTo>
                    <a:pt x="540" y="0"/>
                  </a:moveTo>
                  <a:lnTo>
                    <a:pt x="464" y="0"/>
                  </a:lnTo>
                  <a:lnTo>
                    <a:pt x="464" y="58"/>
                  </a:lnTo>
                  <a:lnTo>
                    <a:pt x="504" y="58"/>
                  </a:lnTo>
                  <a:lnTo>
                    <a:pt x="636" y="348"/>
                  </a:lnTo>
                  <a:lnTo>
                    <a:pt x="478" y="348"/>
                  </a:lnTo>
                  <a:lnTo>
                    <a:pt x="420" y="436"/>
                  </a:lnTo>
                  <a:lnTo>
                    <a:pt x="276" y="436"/>
                  </a:lnTo>
                  <a:lnTo>
                    <a:pt x="218" y="348"/>
                  </a:lnTo>
                  <a:lnTo>
                    <a:pt x="60" y="348"/>
                  </a:lnTo>
                  <a:lnTo>
                    <a:pt x="192" y="58"/>
                  </a:lnTo>
                  <a:lnTo>
                    <a:pt x="232" y="58"/>
                  </a:lnTo>
                  <a:lnTo>
                    <a:pt x="232" y="0"/>
                  </a:lnTo>
                  <a:lnTo>
                    <a:pt x="156" y="0"/>
                  </a:lnTo>
                  <a:lnTo>
                    <a:pt x="0" y="342"/>
                  </a:lnTo>
                  <a:lnTo>
                    <a:pt x="0" y="638"/>
                  </a:lnTo>
                  <a:lnTo>
                    <a:pt x="696" y="638"/>
                  </a:lnTo>
                  <a:lnTo>
                    <a:pt x="696" y="342"/>
                  </a:lnTo>
                  <a:lnTo>
                    <a:pt x="5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grpSp>
      <p:sp>
        <p:nvSpPr>
          <p:cNvPr id="46" name="Rectangle: Rounded Corners 45">
            <a:extLst>
              <a:ext uri="{FF2B5EF4-FFF2-40B4-BE49-F238E27FC236}">
                <a16:creationId xmlns:a16="http://schemas.microsoft.com/office/drawing/2014/main" id="{5D75B57D-91B2-419E-9BA1-4371A4F47550}"/>
              </a:ext>
            </a:extLst>
          </p:cNvPr>
          <p:cNvSpPr/>
          <p:nvPr/>
        </p:nvSpPr>
        <p:spPr>
          <a:xfrm>
            <a:off x="8035831" y="2115107"/>
            <a:ext cx="3678437" cy="1344001"/>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7" name="Rectangle: Rounded Corners 46">
            <a:extLst>
              <a:ext uri="{FF2B5EF4-FFF2-40B4-BE49-F238E27FC236}">
                <a16:creationId xmlns:a16="http://schemas.microsoft.com/office/drawing/2014/main" id="{F8742BFF-6E1D-478E-A2D3-A74FA8A7D974}"/>
              </a:ext>
            </a:extLst>
          </p:cNvPr>
          <p:cNvSpPr/>
          <p:nvPr/>
        </p:nvSpPr>
        <p:spPr>
          <a:xfrm>
            <a:off x="7944112" y="1976296"/>
            <a:ext cx="637395" cy="580720"/>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D6BF91DF-89AE-4FAC-A2CB-676D5E4985F4}"/>
              </a:ext>
            </a:extLst>
          </p:cNvPr>
          <p:cNvSpPr txBox="1"/>
          <p:nvPr/>
        </p:nvSpPr>
        <p:spPr>
          <a:xfrm>
            <a:off x="8396015" y="2188637"/>
            <a:ext cx="3336384" cy="11695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420.000 </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peer-reviewed research articles published annually, including </a:t>
            </a:r>
            <a:r>
              <a:rPr kumimoji="0" lang="en-GB" sz="1400" b="0" i="1"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the Lancet</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and </a:t>
            </a:r>
            <a:r>
              <a:rPr kumimoji="0" lang="en-GB" sz="1400" b="0" i="1"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the Cell</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 and many iconic reference works, including </a:t>
            </a:r>
            <a:r>
              <a:rPr kumimoji="0" lang="en-GB" sz="1400" b="0" i="1"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Grey’s Anatomy</a:t>
            </a:r>
            <a:r>
              <a:rPr kumimoji="0" lang="en-GB"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a:t>
            </a:r>
          </a:p>
        </p:txBody>
      </p:sp>
      <p:grpSp>
        <p:nvGrpSpPr>
          <p:cNvPr id="49" name="Group 563">
            <a:extLst>
              <a:ext uri="{FF2B5EF4-FFF2-40B4-BE49-F238E27FC236}">
                <a16:creationId xmlns:a16="http://schemas.microsoft.com/office/drawing/2014/main" id="{4A0113E2-0020-444E-B5D4-E987AA6F4F1F}"/>
              </a:ext>
            </a:extLst>
          </p:cNvPr>
          <p:cNvGrpSpPr>
            <a:grpSpLocks noChangeAspect="1"/>
          </p:cNvGrpSpPr>
          <p:nvPr/>
        </p:nvGrpSpPr>
        <p:grpSpPr>
          <a:xfrm>
            <a:off x="8112913" y="2054533"/>
            <a:ext cx="299791" cy="385053"/>
            <a:chOff x="6764338" y="1998663"/>
            <a:chExt cx="346075" cy="444500"/>
          </a:xfrm>
          <a:solidFill>
            <a:sysClr val="window" lastClr="FFFFFF"/>
          </a:solidFill>
        </p:grpSpPr>
        <p:sp>
          <p:nvSpPr>
            <p:cNvPr id="50" name="Freeform 9">
              <a:extLst>
                <a:ext uri="{FF2B5EF4-FFF2-40B4-BE49-F238E27FC236}">
                  <a16:creationId xmlns:a16="http://schemas.microsoft.com/office/drawing/2014/main" id="{473AECCB-88DE-47E1-B05F-AA21088B2E07}"/>
                </a:ext>
              </a:extLst>
            </p:cNvPr>
            <p:cNvSpPr>
              <a:spLocks/>
            </p:cNvSpPr>
            <p:nvPr/>
          </p:nvSpPr>
          <p:spPr bwMode="auto">
            <a:xfrm>
              <a:off x="7035800" y="1998663"/>
              <a:ext cx="74613" cy="77788"/>
            </a:xfrm>
            <a:custGeom>
              <a:avLst/>
              <a:gdLst/>
              <a:ahLst/>
              <a:cxnLst>
                <a:cxn ang="0">
                  <a:pos x="47" y="45"/>
                </a:cxn>
                <a:cxn ang="0">
                  <a:pos x="3" y="0"/>
                </a:cxn>
                <a:cxn ang="0">
                  <a:pos x="0" y="0"/>
                </a:cxn>
                <a:cxn ang="0">
                  <a:pos x="0" y="49"/>
                </a:cxn>
                <a:cxn ang="0">
                  <a:pos x="47" y="49"/>
                </a:cxn>
                <a:cxn ang="0">
                  <a:pos x="47" y="45"/>
                </a:cxn>
                <a:cxn ang="0">
                  <a:pos x="47" y="45"/>
                </a:cxn>
              </a:cxnLst>
              <a:rect l="0" t="0" r="r" b="b"/>
              <a:pathLst>
                <a:path w="47" h="49">
                  <a:moveTo>
                    <a:pt x="47" y="45"/>
                  </a:moveTo>
                  <a:lnTo>
                    <a:pt x="3" y="0"/>
                  </a:lnTo>
                  <a:lnTo>
                    <a:pt x="0" y="0"/>
                  </a:lnTo>
                  <a:lnTo>
                    <a:pt x="0" y="49"/>
                  </a:lnTo>
                  <a:lnTo>
                    <a:pt x="47" y="49"/>
                  </a:lnTo>
                  <a:lnTo>
                    <a:pt x="47" y="45"/>
                  </a:lnTo>
                  <a:lnTo>
                    <a:pt x="4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sp>
          <p:nvSpPr>
            <p:cNvPr id="51" name="Freeform 10">
              <a:extLst>
                <a:ext uri="{FF2B5EF4-FFF2-40B4-BE49-F238E27FC236}">
                  <a16:creationId xmlns:a16="http://schemas.microsoft.com/office/drawing/2014/main" id="{6CF097D9-9AA3-4731-9825-A4190AB082FF}"/>
                </a:ext>
              </a:extLst>
            </p:cNvPr>
            <p:cNvSpPr>
              <a:spLocks noEditPoints="1"/>
            </p:cNvSpPr>
            <p:nvPr/>
          </p:nvSpPr>
          <p:spPr bwMode="auto">
            <a:xfrm>
              <a:off x="6764338" y="1998663"/>
              <a:ext cx="346075" cy="444500"/>
            </a:xfrm>
            <a:custGeom>
              <a:avLst/>
              <a:gdLst/>
              <a:ahLst/>
              <a:cxnLst>
                <a:cxn ang="0">
                  <a:pos x="256" y="117"/>
                </a:cxn>
                <a:cxn ang="0">
                  <a:pos x="237" y="98"/>
                </a:cxn>
                <a:cxn ang="0">
                  <a:pos x="237" y="0"/>
                </a:cxn>
                <a:cxn ang="0">
                  <a:pos x="23" y="0"/>
                </a:cxn>
                <a:cxn ang="0">
                  <a:pos x="0" y="23"/>
                </a:cxn>
                <a:cxn ang="0">
                  <a:pos x="0" y="430"/>
                </a:cxn>
                <a:cxn ang="0">
                  <a:pos x="23" y="453"/>
                </a:cxn>
                <a:cxn ang="0">
                  <a:pos x="329" y="453"/>
                </a:cxn>
                <a:cxn ang="0">
                  <a:pos x="352" y="430"/>
                </a:cxn>
                <a:cxn ang="0">
                  <a:pos x="352" y="117"/>
                </a:cxn>
                <a:cxn ang="0">
                  <a:pos x="256" y="117"/>
                </a:cxn>
                <a:cxn ang="0">
                  <a:pos x="100" y="83"/>
                </a:cxn>
                <a:cxn ang="0">
                  <a:pos x="171" y="83"/>
                </a:cxn>
                <a:cxn ang="0">
                  <a:pos x="190" y="102"/>
                </a:cxn>
                <a:cxn ang="0">
                  <a:pos x="171" y="121"/>
                </a:cxn>
                <a:cxn ang="0">
                  <a:pos x="100" y="121"/>
                </a:cxn>
                <a:cxn ang="0">
                  <a:pos x="81" y="102"/>
                </a:cxn>
                <a:cxn ang="0">
                  <a:pos x="100" y="83"/>
                </a:cxn>
                <a:cxn ang="0">
                  <a:pos x="252" y="373"/>
                </a:cxn>
                <a:cxn ang="0">
                  <a:pos x="100" y="373"/>
                </a:cxn>
                <a:cxn ang="0">
                  <a:pos x="81" y="353"/>
                </a:cxn>
                <a:cxn ang="0">
                  <a:pos x="100" y="334"/>
                </a:cxn>
                <a:cxn ang="0">
                  <a:pos x="252" y="334"/>
                </a:cxn>
                <a:cxn ang="0">
                  <a:pos x="271" y="353"/>
                </a:cxn>
                <a:cxn ang="0">
                  <a:pos x="252" y="373"/>
                </a:cxn>
                <a:cxn ang="0">
                  <a:pos x="252" y="289"/>
                </a:cxn>
                <a:cxn ang="0">
                  <a:pos x="100" y="289"/>
                </a:cxn>
                <a:cxn ang="0">
                  <a:pos x="81" y="270"/>
                </a:cxn>
                <a:cxn ang="0">
                  <a:pos x="100" y="251"/>
                </a:cxn>
                <a:cxn ang="0">
                  <a:pos x="252" y="251"/>
                </a:cxn>
                <a:cxn ang="0">
                  <a:pos x="271" y="270"/>
                </a:cxn>
                <a:cxn ang="0">
                  <a:pos x="252" y="289"/>
                </a:cxn>
                <a:cxn ang="0">
                  <a:pos x="252" y="205"/>
                </a:cxn>
                <a:cxn ang="0">
                  <a:pos x="100" y="205"/>
                </a:cxn>
                <a:cxn ang="0">
                  <a:pos x="81" y="186"/>
                </a:cxn>
                <a:cxn ang="0">
                  <a:pos x="100" y="167"/>
                </a:cxn>
                <a:cxn ang="0">
                  <a:pos x="252" y="167"/>
                </a:cxn>
                <a:cxn ang="0">
                  <a:pos x="271" y="186"/>
                </a:cxn>
                <a:cxn ang="0">
                  <a:pos x="252" y="205"/>
                </a:cxn>
              </a:cxnLst>
              <a:rect l="0" t="0" r="r" b="b"/>
              <a:pathLst>
                <a:path w="352" h="453">
                  <a:moveTo>
                    <a:pt x="256" y="117"/>
                  </a:moveTo>
                  <a:cubicBezTo>
                    <a:pt x="245" y="117"/>
                    <a:pt x="237" y="108"/>
                    <a:pt x="237" y="98"/>
                  </a:cubicBezTo>
                  <a:cubicBezTo>
                    <a:pt x="237" y="0"/>
                    <a:pt x="237" y="0"/>
                    <a:pt x="237" y="0"/>
                  </a:cubicBezTo>
                  <a:cubicBezTo>
                    <a:pt x="23" y="0"/>
                    <a:pt x="23" y="0"/>
                    <a:pt x="23" y="0"/>
                  </a:cubicBezTo>
                  <a:cubicBezTo>
                    <a:pt x="11" y="0"/>
                    <a:pt x="0" y="10"/>
                    <a:pt x="0" y="23"/>
                  </a:cubicBezTo>
                  <a:cubicBezTo>
                    <a:pt x="0" y="430"/>
                    <a:pt x="0" y="430"/>
                    <a:pt x="0" y="430"/>
                  </a:cubicBezTo>
                  <a:cubicBezTo>
                    <a:pt x="0" y="443"/>
                    <a:pt x="11" y="453"/>
                    <a:pt x="23" y="453"/>
                  </a:cubicBezTo>
                  <a:cubicBezTo>
                    <a:pt x="329" y="453"/>
                    <a:pt x="329" y="453"/>
                    <a:pt x="329" y="453"/>
                  </a:cubicBezTo>
                  <a:cubicBezTo>
                    <a:pt x="342" y="453"/>
                    <a:pt x="352" y="443"/>
                    <a:pt x="352" y="430"/>
                  </a:cubicBezTo>
                  <a:cubicBezTo>
                    <a:pt x="352" y="117"/>
                    <a:pt x="352" y="117"/>
                    <a:pt x="352" y="117"/>
                  </a:cubicBezTo>
                  <a:cubicBezTo>
                    <a:pt x="256" y="117"/>
                    <a:pt x="256" y="117"/>
                    <a:pt x="256" y="117"/>
                  </a:cubicBezTo>
                  <a:close/>
                  <a:moveTo>
                    <a:pt x="100" y="83"/>
                  </a:moveTo>
                  <a:cubicBezTo>
                    <a:pt x="171" y="83"/>
                    <a:pt x="171" y="83"/>
                    <a:pt x="171" y="83"/>
                  </a:cubicBezTo>
                  <a:cubicBezTo>
                    <a:pt x="181" y="83"/>
                    <a:pt x="190" y="92"/>
                    <a:pt x="190" y="102"/>
                  </a:cubicBezTo>
                  <a:cubicBezTo>
                    <a:pt x="190" y="113"/>
                    <a:pt x="181" y="121"/>
                    <a:pt x="171" y="121"/>
                  </a:cubicBezTo>
                  <a:cubicBezTo>
                    <a:pt x="100" y="121"/>
                    <a:pt x="100" y="121"/>
                    <a:pt x="100" y="121"/>
                  </a:cubicBezTo>
                  <a:cubicBezTo>
                    <a:pt x="90" y="121"/>
                    <a:pt x="81" y="113"/>
                    <a:pt x="81" y="102"/>
                  </a:cubicBezTo>
                  <a:cubicBezTo>
                    <a:pt x="81" y="92"/>
                    <a:pt x="90" y="83"/>
                    <a:pt x="100" y="83"/>
                  </a:cubicBezTo>
                  <a:close/>
                  <a:moveTo>
                    <a:pt x="252" y="373"/>
                  </a:moveTo>
                  <a:cubicBezTo>
                    <a:pt x="100" y="373"/>
                    <a:pt x="100" y="373"/>
                    <a:pt x="100" y="373"/>
                  </a:cubicBezTo>
                  <a:cubicBezTo>
                    <a:pt x="90" y="373"/>
                    <a:pt x="81" y="364"/>
                    <a:pt x="81" y="353"/>
                  </a:cubicBezTo>
                  <a:cubicBezTo>
                    <a:pt x="81" y="343"/>
                    <a:pt x="90" y="334"/>
                    <a:pt x="100" y="334"/>
                  </a:cubicBezTo>
                  <a:cubicBezTo>
                    <a:pt x="252" y="334"/>
                    <a:pt x="252" y="334"/>
                    <a:pt x="252" y="334"/>
                  </a:cubicBezTo>
                  <a:cubicBezTo>
                    <a:pt x="263" y="334"/>
                    <a:pt x="271" y="343"/>
                    <a:pt x="271" y="353"/>
                  </a:cubicBezTo>
                  <a:cubicBezTo>
                    <a:pt x="271" y="364"/>
                    <a:pt x="263" y="373"/>
                    <a:pt x="252" y="373"/>
                  </a:cubicBezTo>
                  <a:close/>
                  <a:moveTo>
                    <a:pt x="252" y="289"/>
                  </a:moveTo>
                  <a:cubicBezTo>
                    <a:pt x="100" y="289"/>
                    <a:pt x="100" y="289"/>
                    <a:pt x="100" y="289"/>
                  </a:cubicBezTo>
                  <a:cubicBezTo>
                    <a:pt x="90" y="289"/>
                    <a:pt x="81" y="280"/>
                    <a:pt x="81" y="270"/>
                  </a:cubicBezTo>
                  <a:cubicBezTo>
                    <a:pt x="81" y="259"/>
                    <a:pt x="90" y="251"/>
                    <a:pt x="100" y="251"/>
                  </a:cubicBezTo>
                  <a:cubicBezTo>
                    <a:pt x="252" y="251"/>
                    <a:pt x="252" y="251"/>
                    <a:pt x="252" y="251"/>
                  </a:cubicBezTo>
                  <a:cubicBezTo>
                    <a:pt x="263" y="251"/>
                    <a:pt x="271" y="259"/>
                    <a:pt x="271" y="270"/>
                  </a:cubicBezTo>
                  <a:cubicBezTo>
                    <a:pt x="271" y="280"/>
                    <a:pt x="263" y="289"/>
                    <a:pt x="252" y="289"/>
                  </a:cubicBezTo>
                  <a:close/>
                  <a:moveTo>
                    <a:pt x="252" y="205"/>
                  </a:moveTo>
                  <a:cubicBezTo>
                    <a:pt x="100" y="205"/>
                    <a:pt x="100" y="205"/>
                    <a:pt x="100" y="205"/>
                  </a:cubicBezTo>
                  <a:cubicBezTo>
                    <a:pt x="90" y="205"/>
                    <a:pt x="81" y="197"/>
                    <a:pt x="81" y="186"/>
                  </a:cubicBezTo>
                  <a:cubicBezTo>
                    <a:pt x="81" y="175"/>
                    <a:pt x="90" y="167"/>
                    <a:pt x="100" y="167"/>
                  </a:cubicBezTo>
                  <a:cubicBezTo>
                    <a:pt x="252" y="167"/>
                    <a:pt x="252" y="167"/>
                    <a:pt x="252" y="167"/>
                  </a:cubicBezTo>
                  <a:cubicBezTo>
                    <a:pt x="263" y="167"/>
                    <a:pt x="271" y="175"/>
                    <a:pt x="271" y="186"/>
                  </a:cubicBezTo>
                  <a:cubicBezTo>
                    <a:pt x="271" y="197"/>
                    <a:pt x="263" y="205"/>
                    <a:pt x="252" y="2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grpSp>
      <p:sp>
        <p:nvSpPr>
          <p:cNvPr id="53" name="Rectangle: Rounded Corners 52">
            <a:extLst>
              <a:ext uri="{FF2B5EF4-FFF2-40B4-BE49-F238E27FC236}">
                <a16:creationId xmlns:a16="http://schemas.microsoft.com/office/drawing/2014/main" id="{CE841520-5924-4787-AC3B-2BFA6971302E}"/>
              </a:ext>
            </a:extLst>
          </p:cNvPr>
          <p:cNvSpPr/>
          <p:nvPr/>
        </p:nvSpPr>
        <p:spPr>
          <a:xfrm>
            <a:off x="334141" y="3727013"/>
            <a:ext cx="890482" cy="798552"/>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4" name="Freeform 24">
            <a:extLst>
              <a:ext uri="{FF2B5EF4-FFF2-40B4-BE49-F238E27FC236}">
                <a16:creationId xmlns:a16="http://schemas.microsoft.com/office/drawing/2014/main" id="{14F9B653-376C-4BF2-96FF-7966847092AA}"/>
              </a:ext>
            </a:extLst>
          </p:cNvPr>
          <p:cNvSpPr>
            <a:spLocks noChangeAspect="1" noEditPoints="1"/>
          </p:cNvSpPr>
          <p:nvPr/>
        </p:nvSpPr>
        <p:spPr bwMode="auto">
          <a:xfrm>
            <a:off x="355537" y="3781317"/>
            <a:ext cx="825264" cy="600250"/>
          </a:xfrm>
          <a:custGeom>
            <a:avLst/>
            <a:gdLst/>
            <a:ahLst/>
            <a:cxnLst>
              <a:cxn ang="0">
                <a:pos x="108" y="87"/>
              </a:cxn>
              <a:cxn ang="0">
                <a:pos x="203" y="34"/>
              </a:cxn>
              <a:cxn ang="0">
                <a:pos x="105" y="84"/>
              </a:cxn>
              <a:cxn ang="0">
                <a:pos x="100" y="252"/>
              </a:cxn>
              <a:cxn ang="0">
                <a:pos x="119" y="230"/>
              </a:cxn>
              <a:cxn ang="0">
                <a:pos x="115" y="214"/>
              </a:cxn>
              <a:cxn ang="0">
                <a:pos x="132" y="202"/>
              </a:cxn>
              <a:cxn ang="0">
                <a:pos x="135" y="156"/>
              </a:cxn>
              <a:cxn ang="0">
                <a:pos x="227" y="44"/>
              </a:cxn>
              <a:cxn ang="0">
                <a:pos x="132" y="92"/>
              </a:cxn>
              <a:cxn ang="0">
                <a:pos x="185" y="27"/>
              </a:cxn>
              <a:cxn ang="0">
                <a:pos x="187" y="34"/>
              </a:cxn>
              <a:cxn ang="0">
                <a:pos x="73" y="230"/>
              </a:cxn>
              <a:cxn ang="0">
                <a:pos x="38" y="228"/>
              </a:cxn>
              <a:cxn ang="0">
                <a:pos x="161" y="17"/>
              </a:cxn>
              <a:cxn ang="0">
                <a:pos x="164" y="20"/>
              </a:cxn>
              <a:cxn ang="0">
                <a:pos x="94" y="77"/>
              </a:cxn>
              <a:cxn ang="0">
                <a:pos x="147" y="11"/>
              </a:cxn>
              <a:cxn ang="0">
                <a:pos x="149" y="19"/>
              </a:cxn>
              <a:cxn ang="0">
                <a:pos x="35" y="215"/>
              </a:cxn>
              <a:cxn ang="0">
                <a:pos x="0" y="213"/>
              </a:cxn>
              <a:cxn ang="0">
                <a:pos x="122" y="1"/>
              </a:cxn>
              <a:cxn ang="0">
                <a:pos x="125" y="5"/>
              </a:cxn>
              <a:cxn ang="0">
                <a:pos x="55" y="62"/>
              </a:cxn>
              <a:cxn ang="0">
                <a:pos x="382" y="169"/>
              </a:cxn>
              <a:cxn ang="0">
                <a:pos x="243" y="108"/>
              </a:cxn>
              <a:cxn ang="0">
                <a:pos x="140" y="160"/>
              </a:cxn>
              <a:cxn ang="0">
                <a:pos x="285" y="252"/>
              </a:cxn>
              <a:cxn ang="0">
                <a:pos x="137" y="162"/>
              </a:cxn>
              <a:cxn ang="0">
                <a:pos x="288" y="258"/>
              </a:cxn>
              <a:cxn ang="0">
                <a:pos x="383" y="201"/>
              </a:cxn>
              <a:cxn ang="0">
                <a:pos x="285" y="252"/>
              </a:cxn>
              <a:cxn ang="0">
                <a:pos x="234" y="270"/>
              </a:cxn>
              <a:cxn ang="0">
                <a:pos x="288" y="263"/>
              </a:cxn>
              <a:cxn ang="0">
                <a:pos x="389" y="205"/>
              </a:cxn>
              <a:cxn ang="0">
                <a:pos x="385" y="225"/>
              </a:cxn>
              <a:cxn ang="0">
                <a:pos x="115" y="259"/>
              </a:cxn>
              <a:cxn ang="0">
                <a:pos x="119" y="253"/>
              </a:cxn>
              <a:cxn ang="0">
                <a:pos x="231" y="269"/>
              </a:cxn>
              <a:cxn ang="0">
                <a:pos x="117" y="218"/>
              </a:cxn>
              <a:cxn ang="0">
                <a:pos x="262" y="252"/>
              </a:cxn>
              <a:cxn ang="0">
                <a:pos x="278" y="227"/>
              </a:cxn>
              <a:cxn ang="0">
                <a:pos x="265" y="242"/>
              </a:cxn>
              <a:cxn ang="0">
                <a:pos x="278" y="227"/>
              </a:cxn>
              <a:cxn ang="0">
                <a:pos x="210" y="70"/>
              </a:cxn>
              <a:cxn ang="0">
                <a:pos x="140" y="125"/>
              </a:cxn>
              <a:cxn ang="0">
                <a:pos x="262" y="220"/>
              </a:cxn>
              <a:cxn ang="0">
                <a:pos x="255" y="238"/>
              </a:cxn>
              <a:cxn ang="0">
                <a:pos x="262" y="220"/>
              </a:cxn>
            </a:cxnLst>
            <a:rect l="0" t="0" r="r" b="b"/>
            <a:pathLst>
              <a:path w="389" h="306">
                <a:moveTo>
                  <a:pt x="132" y="92"/>
                </a:moveTo>
                <a:cubicBezTo>
                  <a:pt x="124" y="93"/>
                  <a:pt x="115" y="92"/>
                  <a:pt x="108" y="87"/>
                </a:cubicBezTo>
                <a:cubicBezTo>
                  <a:pt x="202" y="36"/>
                  <a:pt x="202" y="36"/>
                  <a:pt x="202" y="36"/>
                </a:cubicBezTo>
                <a:cubicBezTo>
                  <a:pt x="202" y="35"/>
                  <a:pt x="202" y="35"/>
                  <a:pt x="203" y="34"/>
                </a:cubicBezTo>
                <a:cubicBezTo>
                  <a:pt x="203" y="32"/>
                  <a:pt x="202" y="31"/>
                  <a:pt x="200" y="32"/>
                </a:cubicBezTo>
                <a:cubicBezTo>
                  <a:pt x="105" y="84"/>
                  <a:pt x="105" y="84"/>
                  <a:pt x="105" y="84"/>
                </a:cubicBezTo>
                <a:cubicBezTo>
                  <a:pt x="96" y="137"/>
                  <a:pt x="86" y="190"/>
                  <a:pt x="76" y="243"/>
                </a:cubicBezTo>
                <a:cubicBezTo>
                  <a:pt x="82" y="251"/>
                  <a:pt x="92" y="253"/>
                  <a:pt x="100" y="252"/>
                </a:cubicBezTo>
                <a:cubicBezTo>
                  <a:pt x="106" y="248"/>
                  <a:pt x="113" y="244"/>
                  <a:pt x="119" y="241"/>
                </a:cubicBezTo>
                <a:cubicBezTo>
                  <a:pt x="119" y="230"/>
                  <a:pt x="119" y="230"/>
                  <a:pt x="119" y="230"/>
                </a:cubicBezTo>
                <a:cubicBezTo>
                  <a:pt x="115" y="228"/>
                  <a:pt x="115" y="228"/>
                  <a:pt x="115" y="228"/>
                </a:cubicBezTo>
                <a:cubicBezTo>
                  <a:pt x="107" y="225"/>
                  <a:pt x="109" y="217"/>
                  <a:pt x="115" y="214"/>
                </a:cubicBezTo>
                <a:cubicBezTo>
                  <a:pt x="135" y="203"/>
                  <a:pt x="135" y="203"/>
                  <a:pt x="135" y="203"/>
                </a:cubicBezTo>
                <a:cubicBezTo>
                  <a:pt x="132" y="202"/>
                  <a:pt x="132" y="202"/>
                  <a:pt x="132" y="202"/>
                </a:cubicBezTo>
                <a:cubicBezTo>
                  <a:pt x="129" y="195"/>
                  <a:pt x="126" y="188"/>
                  <a:pt x="126" y="180"/>
                </a:cubicBezTo>
                <a:cubicBezTo>
                  <a:pt x="126" y="173"/>
                  <a:pt x="129" y="160"/>
                  <a:pt x="135" y="156"/>
                </a:cubicBezTo>
                <a:cubicBezTo>
                  <a:pt x="212" y="114"/>
                  <a:pt x="212" y="114"/>
                  <a:pt x="212" y="114"/>
                </a:cubicBezTo>
                <a:cubicBezTo>
                  <a:pt x="218" y="91"/>
                  <a:pt x="223" y="68"/>
                  <a:pt x="227" y="44"/>
                </a:cubicBezTo>
                <a:cubicBezTo>
                  <a:pt x="228" y="42"/>
                  <a:pt x="226" y="41"/>
                  <a:pt x="224" y="42"/>
                </a:cubicBezTo>
                <a:cubicBezTo>
                  <a:pt x="132" y="92"/>
                  <a:pt x="132" y="92"/>
                  <a:pt x="132" y="92"/>
                </a:cubicBezTo>
                <a:close/>
                <a:moveTo>
                  <a:pt x="94" y="77"/>
                </a:moveTo>
                <a:cubicBezTo>
                  <a:pt x="185" y="27"/>
                  <a:pt x="185" y="27"/>
                  <a:pt x="185" y="27"/>
                </a:cubicBezTo>
                <a:cubicBezTo>
                  <a:pt x="188" y="26"/>
                  <a:pt x="189" y="26"/>
                  <a:pt x="188" y="29"/>
                </a:cubicBezTo>
                <a:cubicBezTo>
                  <a:pt x="188" y="31"/>
                  <a:pt x="188" y="32"/>
                  <a:pt x="187" y="34"/>
                </a:cubicBezTo>
                <a:cubicBezTo>
                  <a:pt x="100" y="81"/>
                  <a:pt x="100" y="81"/>
                  <a:pt x="100" y="81"/>
                </a:cubicBezTo>
                <a:cubicBezTo>
                  <a:pt x="91" y="131"/>
                  <a:pt x="82" y="181"/>
                  <a:pt x="73" y="230"/>
                </a:cubicBezTo>
                <a:cubicBezTo>
                  <a:pt x="70" y="232"/>
                  <a:pt x="66" y="235"/>
                  <a:pt x="62" y="237"/>
                </a:cubicBezTo>
                <a:cubicBezTo>
                  <a:pt x="54" y="238"/>
                  <a:pt x="44" y="235"/>
                  <a:pt x="38" y="228"/>
                </a:cubicBezTo>
                <a:cubicBezTo>
                  <a:pt x="48" y="175"/>
                  <a:pt x="57" y="121"/>
                  <a:pt x="67" y="68"/>
                </a:cubicBezTo>
                <a:cubicBezTo>
                  <a:pt x="161" y="17"/>
                  <a:pt x="161" y="17"/>
                  <a:pt x="161" y="17"/>
                </a:cubicBezTo>
                <a:cubicBezTo>
                  <a:pt x="163" y="15"/>
                  <a:pt x="164" y="16"/>
                  <a:pt x="164" y="18"/>
                </a:cubicBezTo>
                <a:cubicBezTo>
                  <a:pt x="164" y="19"/>
                  <a:pt x="164" y="20"/>
                  <a:pt x="164" y="20"/>
                </a:cubicBezTo>
                <a:cubicBezTo>
                  <a:pt x="70" y="72"/>
                  <a:pt x="70" y="72"/>
                  <a:pt x="70" y="72"/>
                </a:cubicBezTo>
                <a:cubicBezTo>
                  <a:pt x="77" y="76"/>
                  <a:pt x="85" y="77"/>
                  <a:pt x="94" y="77"/>
                </a:cubicBezTo>
                <a:close/>
                <a:moveTo>
                  <a:pt x="55" y="62"/>
                </a:moveTo>
                <a:cubicBezTo>
                  <a:pt x="147" y="11"/>
                  <a:pt x="147" y="11"/>
                  <a:pt x="147" y="11"/>
                </a:cubicBezTo>
                <a:cubicBezTo>
                  <a:pt x="149" y="10"/>
                  <a:pt x="150" y="11"/>
                  <a:pt x="150" y="13"/>
                </a:cubicBezTo>
                <a:cubicBezTo>
                  <a:pt x="149" y="15"/>
                  <a:pt x="149" y="17"/>
                  <a:pt x="149" y="19"/>
                </a:cubicBezTo>
                <a:cubicBezTo>
                  <a:pt x="62" y="66"/>
                  <a:pt x="62" y="66"/>
                  <a:pt x="62" y="66"/>
                </a:cubicBezTo>
                <a:cubicBezTo>
                  <a:pt x="53" y="116"/>
                  <a:pt x="44" y="166"/>
                  <a:pt x="35" y="215"/>
                </a:cubicBezTo>
                <a:cubicBezTo>
                  <a:pt x="31" y="218"/>
                  <a:pt x="28" y="220"/>
                  <a:pt x="24" y="222"/>
                </a:cubicBezTo>
                <a:cubicBezTo>
                  <a:pt x="15" y="223"/>
                  <a:pt x="6" y="220"/>
                  <a:pt x="0" y="213"/>
                </a:cubicBezTo>
                <a:cubicBezTo>
                  <a:pt x="9" y="159"/>
                  <a:pt x="19" y="106"/>
                  <a:pt x="28" y="53"/>
                </a:cubicBezTo>
                <a:cubicBezTo>
                  <a:pt x="122" y="1"/>
                  <a:pt x="122" y="1"/>
                  <a:pt x="122" y="1"/>
                </a:cubicBezTo>
                <a:cubicBezTo>
                  <a:pt x="124" y="0"/>
                  <a:pt x="126" y="1"/>
                  <a:pt x="125" y="3"/>
                </a:cubicBezTo>
                <a:cubicBezTo>
                  <a:pt x="125" y="4"/>
                  <a:pt x="125" y="4"/>
                  <a:pt x="125" y="5"/>
                </a:cubicBezTo>
                <a:cubicBezTo>
                  <a:pt x="31" y="56"/>
                  <a:pt x="31" y="56"/>
                  <a:pt x="31" y="56"/>
                </a:cubicBezTo>
                <a:cubicBezTo>
                  <a:pt x="38" y="61"/>
                  <a:pt x="47" y="62"/>
                  <a:pt x="55" y="62"/>
                </a:cubicBezTo>
                <a:close/>
                <a:moveTo>
                  <a:pt x="290" y="220"/>
                </a:moveTo>
                <a:cubicBezTo>
                  <a:pt x="382" y="169"/>
                  <a:pt x="382" y="169"/>
                  <a:pt x="382" y="169"/>
                </a:cubicBezTo>
                <a:cubicBezTo>
                  <a:pt x="385" y="167"/>
                  <a:pt x="385" y="165"/>
                  <a:pt x="381" y="164"/>
                </a:cubicBezTo>
                <a:cubicBezTo>
                  <a:pt x="243" y="108"/>
                  <a:pt x="243" y="108"/>
                  <a:pt x="243" y="108"/>
                </a:cubicBezTo>
                <a:cubicBezTo>
                  <a:pt x="240" y="107"/>
                  <a:pt x="235" y="107"/>
                  <a:pt x="232" y="109"/>
                </a:cubicBezTo>
                <a:cubicBezTo>
                  <a:pt x="140" y="160"/>
                  <a:pt x="140" y="160"/>
                  <a:pt x="140" y="160"/>
                </a:cubicBezTo>
                <a:cubicBezTo>
                  <a:pt x="290" y="220"/>
                  <a:pt x="290" y="220"/>
                  <a:pt x="290" y="220"/>
                </a:cubicBezTo>
                <a:close/>
                <a:moveTo>
                  <a:pt x="285" y="252"/>
                </a:moveTo>
                <a:cubicBezTo>
                  <a:pt x="283" y="242"/>
                  <a:pt x="282" y="232"/>
                  <a:pt x="287" y="223"/>
                </a:cubicBezTo>
                <a:cubicBezTo>
                  <a:pt x="137" y="162"/>
                  <a:pt x="137" y="162"/>
                  <a:pt x="137" y="162"/>
                </a:cubicBezTo>
                <a:cubicBezTo>
                  <a:pt x="131" y="172"/>
                  <a:pt x="129" y="184"/>
                  <a:pt x="136" y="198"/>
                </a:cubicBezTo>
                <a:cubicBezTo>
                  <a:pt x="288" y="258"/>
                  <a:pt x="288" y="258"/>
                  <a:pt x="288" y="258"/>
                </a:cubicBezTo>
                <a:cubicBezTo>
                  <a:pt x="384" y="206"/>
                  <a:pt x="384" y="206"/>
                  <a:pt x="384" y="206"/>
                </a:cubicBezTo>
                <a:cubicBezTo>
                  <a:pt x="386" y="204"/>
                  <a:pt x="386" y="202"/>
                  <a:pt x="383" y="201"/>
                </a:cubicBezTo>
                <a:cubicBezTo>
                  <a:pt x="380" y="200"/>
                  <a:pt x="380" y="200"/>
                  <a:pt x="380" y="200"/>
                </a:cubicBezTo>
                <a:cubicBezTo>
                  <a:pt x="285" y="252"/>
                  <a:pt x="285" y="252"/>
                  <a:pt x="285" y="252"/>
                </a:cubicBezTo>
                <a:close/>
                <a:moveTo>
                  <a:pt x="236" y="300"/>
                </a:moveTo>
                <a:cubicBezTo>
                  <a:pt x="238" y="290"/>
                  <a:pt x="238" y="279"/>
                  <a:pt x="234" y="270"/>
                </a:cubicBezTo>
                <a:cubicBezTo>
                  <a:pt x="265" y="254"/>
                  <a:pt x="265" y="254"/>
                  <a:pt x="265" y="254"/>
                </a:cubicBezTo>
                <a:cubicBezTo>
                  <a:pt x="288" y="263"/>
                  <a:pt x="288" y="263"/>
                  <a:pt x="288" y="263"/>
                </a:cubicBezTo>
                <a:cubicBezTo>
                  <a:pt x="385" y="209"/>
                  <a:pt x="385" y="209"/>
                  <a:pt x="385" y="209"/>
                </a:cubicBezTo>
                <a:cubicBezTo>
                  <a:pt x="387" y="208"/>
                  <a:pt x="388" y="207"/>
                  <a:pt x="389" y="205"/>
                </a:cubicBezTo>
                <a:cubicBezTo>
                  <a:pt x="389" y="205"/>
                  <a:pt x="389" y="205"/>
                  <a:pt x="389" y="205"/>
                </a:cubicBezTo>
                <a:cubicBezTo>
                  <a:pt x="389" y="211"/>
                  <a:pt x="388" y="218"/>
                  <a:pt x="385" y="225"/>
                </a:cubicBezTo>
                <a:cubicBezTo>
                  <a:pt x="233" y="306"/>
                  <a:pt x="233" y="306"/>
                  <a:pt x="233" y="306"/>
                </a:cubicBezTo>
                <a:cubicBezTo>
                  <a:pt x="115" y="259"/>
                  <a:pt x="115" y="259"/>
                  <a:pt x="115" y="259"/>
                </a:cubicBezTo>
                <a:cubicBezTo>
                  <a:pt x="113" y="258"/>
                  <a:pt x="113" y="256"/>
                  <a:pt x="116" y="254"/>
                </a:cubicBezTo>
                <a:cubicBezTo>
                  <a:pt x="119" y="253"/>
                  <a:pt x="119" y="253"/>
                  <a:pt x="119" y="253"/>
                </a:cubicBezTo>
                <a:cubicBezTo>
                  <a:pt x="236" y="300"/>
                  <a:pt x="236" y="300"/>
                  <a:pt x="236" y="300"/>
                </a:cubicBezTo>
                <a:close/>
                <a:moveTo>
                  <a:pt x="231" y="269"/>
                </a:moveTo>
                <a:cubicBezTo>
                  <a:pt x="116" y="223"/>
                  <a:pt x="116" y="223"/>
                  <a:pt x="116" y="223"/>
                </a:cubicBezTo>
                <a:cubicBezTo>
                  <a:pt x="114" y="222"/>
                  <a:pt x="114" y="220"/>
                  <a:pt x="117" y="218"/>
                </a:cubicBezTo>
                <a:cubicBezTo>
                  <a:pt x="143" y="205"/>
                  <a:pt x="143" y="205"/>
                  <a:pt x="143" y="205"/>
                </a:cubicBezTo>
                <a:cubicBezTo>
                  <a:pt x="262" y="252"/>
                  <a:pt x="262" y="252"/>
                  <a:pt x="262" y="252"/>
                </a:cubicBezTo>
                <a:cubicBezTo>
                  <a:pt x="231" y="269"/>
                  <a:pt x="231" y="269"/>
                  <a:pt x="231" y="269"/>
                </a:cubicBezTo>
                <a:close/>
                <a:moveTo>
                  <a:pt x="278" y="227"/>
                </a:moveTo>
                <a:cubicBezTo>
                  <a:pt x="266" y="222"/>
                  <a:pt x="266" y="222"/>
                  <a:pt x="266" y="222"/>
                </a:cubicBezTo>
                <a:cubicBezTo>
                  <a:pt x="264" y="228"/>
                  <a:pt x="264" y="235"/>
                  <a:pt x="265" y="242"/>
                </a:cubicBezTo>
                <a:cubicBezTo>
                  <a:pt x="277" y="247"/>
                  <a:pt x="277" y="247"/>
                  <a:pt x="277" y="247"/>
                </a:cubicBezTo>
                <a:cubicBezTo>
                  <a:pt x="276" y="240"/>
                  <a:pt x="276" y="233"/>
                  <a:pt x="278" y="227"/>
                </a:cubicBezTo>
                <a:close/>
                <a:moveTo>
                  <a:pt x="206" y="89"/>
                </a:moveTo>
                <a:cubicBezTo>
                  <a:pt x="207" y="83"/>
                  <a:pt x="209" y="76"/>
                  <a:pt x="210" y="70"/>
                </a:cubicBezTo>
                <a:cubicBezTo>
                  <a:pt x="145" y="105"/>
                  <a:pt x="145" y="105"/>
                  <a:pt x="145" y="105"/>
                </a:cubicBezTo>
                <a:cubicBezTo>
                  <a:pt x="143" y="112"/>
                  <a:pt x="142" y="118"/>
                  <a:pt x="140" y="125"/>
                </a:cubicBezTo>
                <a:cubicBezTo>
                  <a:pt x="206" y="89"/>
                  <a:pt x="206" y="89"/>
                  <a:pt x="206" y="89"/>
                </a:cubicBezTo>
                <a:close/>
                <a:moveTo>
                  <a:pt x="262" y="220"/>
                </a:moveTo>
                <a:cubicBezTo>
                  <a:pt x="256" y="218"/>
                  <a:pt x="256" y="218"/>
                  <a:pt x="256" y="218"/>
                </a:cubicBezTo>
                <a:cubicBezTo>
                  <a:pt x="255" y="224"/>
                  <a:pt x="254" y="231"/>
                  <a:pt x="255" y="238"/>
                </a:cubicBezTo>
                <a:cubicBezTo>
                  <a:pt x="261" y="240"/>
                  <a:pt x="261" y="240"/>
                  <a:pt x="261" y="240"/>
                </a:cubicBezTo>
                <a:cubicBezTo>
                  <a:pt x="260" y="234"/>
                  <a:pt x="261" y="227"/>
                  <a:pt x="262" y="220"/>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grpSp>
        <p:nvGrpSpPr>
          <p:cNvPr id="55" name="Group 41">
            <a:extLst>
              <a:ext uri="{FF2B5EF4-FFF2-40B4-BE49-F238E27FC236}">
                <a16:creationId xmlns:a16="http://schemas.microsoft.com/office/drawing/2014/main" id="{FBD45A76-19EE-4BE4-9E08-3E520DAFA1CA}"/>
              </a:ext>
            </a:extLst>
          </p:cNvPr>
          <p:cNvGrpSpPr>
            <a:grpSpLocks/>
          </p:cNvGrpSpPr>
          <p:nvPr/>
        </p:nvGrpSpPr>
        <p:grpSpPr bwMode="auto">
          <a:xfrm>
            <a:off x="3643108" y="4052092"/>
            <a:ext cx="3081285" cy="2089152"/>
            <a:chOff x="689613" y="2335533"/>
            <a:chExt cx="3159754" cy="2141214"/>
          </a:xfrm>
        </p:grpSpPr>
        <p:graphicFrame>
          <p:nvGraphicFramePr>
            <p:cNvPr id="56" name="Chart 11">
              <a:extLst>
                <a:ext uri="{FF2B5EF4-FFF2-40B4-BE49-F238E27FC236}">
                  <a16:creationId xmlns:a16="http://schemas.microsoft.com/office/drawing/2014/main" id="{6AC95E5C-92E4-4B41-A867-D3320246975D}"/>
                </a:ext>
              </a:extLst>
            </p:cNvPr>
            <p:cNvGraphicFramePr>
              <a:graphicFrameLocks/>
            </p:cNvGraphicFramePr>
            <p:nvPr/>
          </p:nvGraphicFramePr>
          <p:xfrm>
            <a:off x="689613" y="2335533"/>
            <a:ext cx="3159754" cy="2141214"/>
          </p:xfrm>
          <a:graphic>
            <a:graphicData uri="http://schemas.openxmlformats.org/drawingml/2006/chart">
              <c:chart xmlns:c="http://schemas.openxmlformats.org/drawingml/2006/chart" xmlns:r="http://schemas.openxmlformats.org/officeDocument/2006/relationships" r:id="rId3"/>
            </a:graphicData>
          </a:graphic>
        </p:graphicFrame>
        <p:sp>
          <p:nvSpPr>
            <p:cNvPr id="57" name="Rectangle 12">
              <a:extLst>
                <a:ext uri="{FF2B5EF4-FFF2-40B4-BE49-F238E27FC236}">
                  <a16:creationId xmlns:a16="http://schemas.microsoft.com/office/drawing/2014/main" id="{8BC67F9B-F62A-4E73-B7F5-95514DCE3BD6}"/>
                </a:ext>
              </a:extLst>
            </p:cNvPr>
            <p:cNvSpPr>
              <a:spLocks noChangeArrowheads="1"/>
            </p:cNvSpPr>
            <p:nvPr>
              <p:custDataLst>
                <p:tags r:id="rId1"/>
              </p:custDataLst>
            </p:nvPr>
          </p:nvSpPr>
          <p:spPr bwMode="auto">
            <a:xfrm>
              <a:off x="2558049" y="2673219"/>
              <a:ext cx="686524" cy="32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square" lIns="0" tIns="0" rIns="0" bIns="0">
              <a:spAutoFit/>
            </a:bodyPr>
            <a:lstStyle/>
            <a:p>
              <a:pPr marL="0" marR="0" lvl="1" indent="0" algn="l" defTabSz="914400" rtl="0" eaLnBrk="1" fontAlgn="auto" latinLnBrk="0" hangingPunct="1">
                <a:lnSpc>
                  <a:spcPct val="95000"/>
                </a:lnSpc>
                <a:spcBef>
                  <a:spcPts val="0"/>
                </a:spcBef>
                <a:spcAft>
                  <a:spcPts val="0"/>
                </a:spcAft>
                <a:buClrTx/>
                <a:buSzPct val="80000"/>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a:ea typeface="MS PGothic" pitchFamily="34" charset="-128"/>
                  <a:cs typeface="Segoe UI" panose="020B0502040204020203" pitchFamily="34" charset="0"/>
                </a:rPr>
                <a:t>ELS</a:t>
              </a:r>
              <a:br>
                <a:rPr kumimoji="0" lang="en-US" sz="1100" b="1" i="0" u="none" strike="noStrike" kern="0" cap="none" spc="0" normalizeH="0" baseline="0" noProof="0" dirty="0">
                  <a:ln>
                    <a:noFill/>
                  </a:ln>
                  <a:solidFill>
                    <a:prstClr val="white"/>
                  </a:solidFill>
                  <a:effectLst/>
                  <a:uLnTx/>
                  <a:uFillTx/>
                  <a:latin typeface="Arial" panose="020B0604020202020204"/>
                  <a:ea typeface="MS PGothic" pitchFamily="34" charset="-128"/>
                  <a:cs typeface="Segoe UI" panose="020B0502040204020203" pitchFamily="34" charset="0"/>
                </a:rPr>
              </a:br>
              <a:r>
                <a:rPr kumimoji="0" lang="en-US" sz="1100" b="1" i="0" u="none" strike="noStrike" kern="0" cap="none" spc="0" normalizeH="0" baseline="0" noProof="0" dirty="0">
                  <a:ln>
                    <a:noFill/>
                  </a:ln>
                  <a:solidFill>
                    <a:prstClr val="white"/>
                  </a:solidFill>
                  <a:effectLst/>
                  <a:uLnTx/>
                  <a:uFillTx/>
                  <a:latin typeface="Arial" panose="020B0604020202020204"/>
                  <a:ea typeface="MS PGothic" pitchFamily="34" charset="-128"/>
                  <a:cs typeface="Segoe UI" panose="020B0502040204020203" pitchFamily="34" charset="0"/>
                </a:rPr>
                <a:t>25%</a:t>
              </a:r>
            </a:p>
          </p:txBody>
        </p:sp>
      </p:grpSp>
      <p:sp>
        <p:nvSpPr>
          <p:cNvPr id="58" name="Rectangle 57">
            <a:extLst>
              <a:ext uri="{FF2B5EF4-FFF2-40B4-BE49-F238E27FC236}">
                <a16:creationId xmlns:a16="http://schemas.microsoft.com/office/drawing/2014/main" id="{E0FB6970-A30B-4458-A968-ABF1AAC96E82}"/>
              </a:ext>
            </a:extLst>
          </p:cNvPr>
          <p:cNvSpPr/>
          <p:nvPr/>
        </p:nvSpPr>
        <p:spPr>
          <a:xfrm>
            <a:off x="1177622" y="3704945"/>
            <a:ext cx="3425454" cy="2800767"/>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600"/>
              </a:spcAft>
              <a:buClr>
                <a:srgbClr val="FF9900"/>
              </a:buClr>
              <a:buSzTx/>
              <a:buFontTx/>
              <a:buNone/>
              <a:tabLst/>
              <a:defRPr/>
            </a:pPr>
            <a:r>
              <a:rPr kumimoji="0" lang="en-US" sz="16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#1 Global Provider</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Publish 25% of world’s </a:t>
            </a:r>
            <a:b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b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journal articles</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2,500 active journals</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35,000 book titles</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900 serials</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Over 14 million full-text content pieces with an average of citation share of 25.3%</a:t>
            </a:r>
          </a:p>
          <a:p>
            <a:pPr marL="0" marR="0" lvl="1" indent="0" algn="l" defTabSz="914400" rtl="0" eaLnBrk="1" fontAlgn="auto" latinLnBrk="0" hangingPunct="1">
              <a:lnSpc>
                <a:spcPct val="100000"/>
              </a:lnSpc>
              <a:spcBef>
                <a:spcPts val="0"/>
              </a:spcBef>
              <a:spcAft>
                <a:spcPts val="600"/>
              </a:spcAft>
              <a:buClr>
                <a:srgbClr val="FF9900"/>
              </a:buClr>
              <a:buSzTx/>
              <a:buFontTx/>
              <a:buNone/>
              <a:tabLst/>
              <a:defRPr/>
            </a:pPr>
            <a:endParaRPr kumimoji="0" lang="en-US" sz="16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endParaRPr>
          </a:p>
        </p:txBody>
      </p:sp>
      <p:sp>
        <p:nvSpPr>
          <p:cNvPr id="59" name="Rectangle: Rounded Corners 58">
            <a:extLst>
              <a:ext uri="{FF2B5EF4-FFF2-40B4-BE49-F238E27FC236}">
                <a16:creationId xmlns:a16="http://schemas.microsoft.com/office/drawing/2014/main" id="{794E5666-3A57-432B-85D1-AD399511BD69}"/>
              </a:ext>
            </a:extLst>
          </p:cNvPr>
          <p:cNvSpPr/>
          <p:nvPr/>
        </p:nvSpPr>
        <p:spPr>
          <a:xfrm>
            <a:off x="6448096" y="3781317"/>
            <a:ext cx="824999" cy="798552"/>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34A1C463-622F-4928-8629-D4310DD3B8E5}"/>
              </a:ext>
            </a:extLst>
          </p:cNvPr>
          <p:cNvSpPr/>
          <p:nvPr/>
        </p:nvSpPr>
        <p:spPr>
          <a:xfrm>
            <a:off x="7365388" y="3783905"/>
            <a:ext cx="3166960" cy="2369880"/>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600"/>
              </a:spcAft>
              <a:buClr>
                <a:srgbClr val="FF9900"/>
              </a:buClr>
              <a:buSzTx/>
              <a:buFontTx/>
              <a:buNone/>
              <a:tabLst/>
              <a:defRPr/>
            </a:pPr>
            <a:r>
              <a:rPr kumimoji="0" lang="en-US" sz="16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Multi-disciplinary Content</a:t>
            </a:r>
          </a:p>
          <a:p>
            <a:pPr marL="0" marR="0" lvl="1" indent="0" algn="l" defTabSz="914400" rtl="0" eaLnBrk="1" fontAlgn="auto" latinLnBrk="0" hangingPunct="1">
              <a:lnSpc>
                <a:spcPct val="100000"/>
              </a:lnSpc>
              <a:spcBef>
                <a:spcPts val="0"/>
              </a:spcBef>
              <a:spcAft>
                <a:spcPts val="600"/>
              </a:spcAft>
              <a:buClr>
                <a:srgbClr val="FF9900"/>
              </a:buClr>
              <a:buSzTx/>
              <a:buFontTx/>
              <a:buNone/>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A repository of full-texts from peer-reviewed sources cover 4 main areas, with 24 sub-titles:</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Engineering</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Life Sciences</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Health</a:t>
            </a:r>
          </a:p>
          <a:p>
            <a:pPr marL="171450" marR="0" lvl="1" indent="-171450" algn="l" defTabSz="914400" rtl="0" eaLnBrk="1" fontAlgn="auto" latinLnBrk="0" hangingPunct="1">
              <a:lnSpc>
                <a:spcPct val="100000"/>
              </a:lnSpc>
              <a:spcBef>
                <a:spcPts val="0"/>
              </a:spcBef>
              <a:spcAft>
                <a:spcPts val="600"/>
              </a:spcAft>
              <a:buClr>
                <a:srgbClr val="FF990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rPr>
              <a:t>Social Sciences</a:t>
            </a:r>
            <a:endParaRPr kumimoji="0" lang="en-US" sz="1200" b="1" i="0" u="none" strike="noStrike" kern="1200" cap="none" spc="0" normalizeH="0" baseline="0" noProof="0" dirty="0">
              <a:ln>
                <a:noFill/>
              </a:ln>
              <a:solidFill>
                <a:srgbClr val="53565A"/>
              </a:solidFill>
              <a:effectLst/>
              <a:uLnTx/>
              <a:uFillTx/>
              <a:latin typeface="Arial" panose="020B0604020202020204"/>
              <a:ea typeface="+mn-ea"/>
              <a:cs typeface="Segoe UI" panose="020B0502040204020203" pitchFamily="34" charset="0"/>
            </a:endParaRPr>
          </a:p>
          <a:p>
            <a:pPr marL="0" marR="0" lvl="1" indent="0" algn="l" defTabSz="914400" rtl="0" eaLnBrk="1" fontAlgn="auto" latinLnBrk="0" hangingPunct="1">
              <a:lnSpc>
                <a:spcPct val="100000"/>
              </a:lnSpc>
              <a:spcBef>
                <a:spcPts val="0"/>
              </a:spcBef>
              <a:spcAft>
                <a:spcPts val="600"/>
              </a:spcAft>
              <a:buClr>
                <a:srgbClr val="FF9900"/>
              </a:buClr>
              <a:buSzTx/>
              <a:buFontTx/>
              <a:buNone/>
              <a:tabLst/>
              <a:defRPr/>
            </a:pPr>
            <a:endParaRPr kumimoji="0" lang="en-US" sz="1600" b="0" i="0" u="none" strike="noStrike" kern="1200" cap="none" spc="0" normalizeH="0" baseline="0" noProof="0" dirty="0">
              <a:ln>
                <a:noFill/>
              </a:ln>
              <a:solidFill>
                <a:srgbClr val="53565A">
                  <a:lumMod val="90000"/>
                  <a:lumOff val="10000"/>
                </a:srgbClr>
              </a:solidFill>
              <a:effectLst/>
              <a:uLnTx/>
              <a:uFillTx/>
              <a:latin typeface="Arial" panose="020B0604020202020204"/>
              <a:ea typeface="+mn-ea"/>
              <a:cs typeface="Segoe UI" panose="020B0502040204020203" pitchFamily="34" charset="0"/>
            </a:endParaRPr>
          </a:p>
        </p:txBody>
      </p:sp>
      <p:sp>
        <p:nvSpPr>
          <p:cNvPr id="61" name="Freeform 29">
            <a:extLst>
              <a:ext uri="{FF2B5EF4-FFF2-40B4-BE49-F238E27FC236}">
                <a16:creationId xmlns:a16="http://schemas.microsoft.com/office/drawing/2014/main" id="{FC778A0F-9130-4355-BCF0-4F78FD3FE906}"/>
              </a:ext>
            </a:extLst>
          </p:cNvPr>
          <p:cNvSpPr>
            <a:spLocks noChangeAspect="1" noEditPoints="1"/>
          </p:cNvSpPr>
          <p:nvPr/>
        </p:nvSpPr>
        <p:spPr bwMode="auto">
          <a:xfrm>
            <a:off x="6546694" y="3832137"/>
            <a:ext cx="623864" cy="578608"/>
          </a:xfrm>
          <a:custGeom>
            <a:avLst/>
            <a:gdLst/>
            <a:ahLst/>
            <a:cxnLst>
              <a:cxn ang="0">
                <a:pos x="76" y="140"/>
              </a:cxn>
              <a:cxn ang="0">
                <a:pos x="69" y="128"/>
              </a:cxn>
              <a:cxn ang="0">
                <a:pos x="72" y="111"/>
              </a:cxn>
              <a:cxn ang="0">
                <a:pos x="79" y="100"/>
              </a:cxn>
              <a:cxn ang="0">
                <a:pos x="78" y="86"/>
              </a:cxn>
              <a:cxn ang="0">
                <a:pos x="95" y="98"/>
              </a:cxn>
              <a:cxn ang="0">
                <a:pos x="83" y="78"/>
              </a:cxn>
              <a:cxn ang="0">
                <a:pos x="44" y="86"/>
              </a:cxn>
              <a:cxn ang="0">
                <a:pos x="23" y="106"/>
              </a:cxn>
              <a:cxn ang="0">
                <a:pos x="43" y="125"/>
              </a:cxn>
              <a:cxn ang="0">
                <a:pos x="76" y="158"/>
              </a:cxn>
              <a:cxn ang="0">
                <a:pos x="180" y="148"/>
              </a:cxn>
              <a:cxn ang="0">
                <a:pos x="182" y="140"/>
              </a:cxn>
              <a:cxn ang="0">
                <a:pos x="192" y="127"/>
              </a:cxn>
              <a:cxn ang="0">
                <a:pos x="205" y="111"/>
              </a:cxn>
              <a:cxn ang="0">
                <a:pos x="212" y="107"/>
              </a:cxn>
              <a:cxn ang="0">
                <a:pos x="221" y="93"/>
              </a:cxn>
              <a:cxn ang="0">
                <a:pos x="194" y="90"/>
              </a:cxn>
              <a:cxn ang="0">
                <a:pos x="160" y="96"/>
              </a:cxn>
              <a:cxn ang="0">
                <a:pos x="129" y="95"/>
              </a:cxn>
              <a:cxn ang="0">
                <a:pos x="126" y="110"/>
              </a:cxn>
              <a:cxn ang="0">
                <a:pos x="113" y="111"/>
              </a:cxn>
              <a:cxn ang="0">
                <a:pos x="113" y="122"/>
              </a:cxn>
              <a:cxn ang="0">
                <a:pos x="114" y="144"/>
              </a:cxn>
              <a:cxn ang="0">
                <a:pos x="130" y="170"/>
              </a:cxn>
              <a:cxn ang="0">
                <a:pos x="143" y="156"/>
              </a:cxn>
              <a:cxn ang="0">
                <a:pos x="140" y="130"/>
              </a:cxn>
              <a:cxn ang="0">
                <a:pos x="151" y="128"/>
              </a:cxn>
              <a:cxn ang="0">
                <a:pos x="174" y="133"/>
              </a:cxn>
              <a:cxn ang="0">
                <a:pos x="195" y="155"/>
              </a:cxn>
              <a:cxn ang="0">
                <a:pos x="207" y="176"/>
              </a:cxn>
              <a:cxn ang="0">
                <a:pos x="201" y="157"/>
              </a:cxn>
              <a:cxn ang="0">
                <a:pos x="148" y="189"/>
              </a:cxn>
              <a:cxn ang="0">
                <a:pos x="177" y="192"/>
              </a:cxn>
              <a:cxn ang="0">
                <a:pos x="23" y="186"/>
              </a:cxn>
              <a:cxn ang="0">
                <a:pos x="23" y="192"/>
              </a:cxn>
              <a:cxn ang="0">
                <a:pos x="49" y="176"/>
              </a:cxn>
              <a:cxn ang="0">
                <a:pos x="23" y="172"/>
              </a:cxn>
              <a:cxn ang="0">
                <a:pos x="52" y="169"/>
              </a:cxn>
              <a:cxn ang="0">
                <a:pos x="236" y="202"/>
              </a:cxn>
              <a:cxn ang="0">
                <a:pos x="236" y="208"/>
              </a:cxn>
              <a:cxn ang="0">
                <a:pos x="236" y="208"/>
              </a:cxn>
              <a:cxn ang="0">
                <a:pos x="114" y="17"/>
              </a:cxn>
              <a:cxn ang="0">
                <a:pos x="72" y="52"/>
              </a:cxn>
              <a:cxn ang="0">
                <a:pos x="123" y="15"/>
              </a:cxn>
              <a:cxn ang="0">
                <a:pos x="130" y="7"/>
              </a:cxn>
              <a:cxn ang="0">
                <a:pos x="245" y="56"/>
              </a:cxn>
              <a:cxn ang="0">
                <a:pos x="0" y="222"/>
              </a:cxn>
            </a:cxnLst>
            <a:rect l="0" t="0" r="r" b="b"/>
            <a:pathLst>
              <a:path w="245" h="227">
                <a:moveTo>
                  <a:pt x="79" y="185"/>
                </a:moveTo>
                <a:cubicBezTo>
                  <a:pt x="77" y="181"/>
                  <a:pt x="77" y="181"/>
                  <a:pt x="77" y="181"/>
                </a:cubicBezTo>
                <a:cubicBezTo>
                  <a:pt x="98" y="151"/>
                  <a:pt x="98" y="151"/>
                  <a:pt x="98" y="151"/>
                </a:cubicBezTo>
                <a:cubicBezTo>
                  <a:pt x="76" y="140"/>
                  <a:pt x="76" y="140"/>
                  <a:pt x="76" y="140"/>
                </a:cubicBezTo>
                <a:cubicBezTo>
                  <a:pt x="71" y="140"/>
                  <a:pt x="71" y="140"/>
                  <a:pt x="71" y="140"/>
                </a:cubicBezTo>
                <a:cubicBezTo>
                  <a:pt x="61" y="133"/>
                  <a:pt x="61" y="133"/>
                  <a:pt x="61" y="133"/>
                </a:cubicBezTo>
                <a:cubicBezTo>
                  <a:pt x="62" y="128"/>
                  <a:pt x="62" y="128"/>
                  <a:pt x="62" y="128"/>
                </a:cubicBezTo>
                <a:cubicBezTo>
                  <a:pt x="69" y="128"/>
                  <a:pt x="69" y="128"/>
                  <a:pt x="69" y="128"/>
                </a:cubicBezTo>
                <a:cubicBezTo>
                  <a:pt x="86" y="111"/>
                  <a:pt x="86" y="111"/>
                  <a:pt x="86" y="111"/>
                </a:cubicBezTo>
                <a:cubicBezTo>
                  <a:pt x="75" y="102"/>
                  <a:pt x="75" y="102"/>
                  <a:pt x="75" y="102"/>
                </a:cubicBezTo>
                <a:cubicBezTo>
                  <a:pt x="72" y="105"/>
                  <a:pt x="72" y="105"/>
                  <a:pt x="72" y="105"/>
                </a:cubicBezTo>
                <a:cubicBezTo>
                  <a:pt x="72" y="111"/>
                  <a:pt x="72" y="111"/>
                  <a:pt x="72" y="111"/>
                </a:cubicBezTo>
                <a:cubicBezTo>
                  <a:pt x="68" y="111"/>
                  <a:pt x="68" y="111"/>
                  <a:pt x="68" y="111"/>
                </a:cubicBezTo>
                <a:cubicBezTo>
                  <a:pt x="62" y="104"/>
                  <a:pt x="62" y="104"/>
                  <a:pt x="62" y="104"/>
                </a:cubicBezTo>
                <a:cubicBezTo>
                  <a:pt x="66" y="99"/>
                  <a:pt x="66" y="99"/>
                  <a:pt x="66" y="99"/>
                </a:cubicBezTo>
                <a:cubicBezTo>
                  <a:pt x="79" y="100"/>
                  <a:pt x="79" y="100"/>
                  <a:pt x="79" y="100"/>
                </a:cubicBezTo>
                <a:cubicBezTo>
                  <a:pt x="81" y="97"/>
                  <a:pt x="81" y="97"/>
                  <a:pt x="81" y="97"/>
                </a:cubicBezTo>
                <a:cubicBezTo>
                  <a:pt x="70" y="87"/>
                  <a:pt x="70" y="87"/>
                  <a:pt x="70" y="87"/>
                </a:cubicBezTo>
                <a:cubicBezTo>
                  <a:pt x="74" y="83"/>
                  <a:pt x="74" y="83"/>
                  <a:pt x="74" y="83"/>
                </a:cubicBezTo>
                <a:cubicBezTo>
                  <a:pt x="78" y="86"/>
                  <a:pt x="78" y="86"/>
                  <a:pt x="78" y="86"/>
                </a:cubicBezTo>
                <a:cubicBezTo>
                  <a:pt x="84" y="87"/>
                  <a:pt x="84" y="87"/>
                  <a:pt x="84" y="87"/>
                </a:cubicBezTo>
                <a:cubicBezTo>
                  <a:pt x="86" y="98"/>
                  <a:pt x="86" y="98"/>
                  <a:pt x="86" y="98"/>
                </a:cubicBezTo>
                <a:cubicBezTo>
                  <a:pt x="92" y="104"/>
                  <a:pt x="92" y="104"/>
                  <a:pt x="92" y="104"/>
                </a:cubicBezTo>
                <a:cubicBezTo>
                  <a:pt x="95" y="98"/>
                  <a:pt x="95" y="98"/>
                  <a:pt x="95" y="98"/>
                </a:cubicBezTo>
                <a:cubicBezTo>
                  <a:pt x="106" y="93"/>
                  <a:pt x="106" y="93"/>
                  <a:pt x="106" y="93"/>
                </a:cubicBezTo>
                <a:cubicBezTo>
                  <a:pt x="111" y="78"/>
                  <a:pt x="111" y="78"/>
                  <a:pt x="111" y="78"/>
                </a:cubicBezTo>
                <a:cubicBezTo>
                  <a:pt x="98" y="75"/>
                  <a:pt x="98" y="75"/>
                  <a:pt x="98" y="75"/>
                </a:cubicBezTo>
                <a:cubicBezTo>
                  <a:pt x="83" y="78"/>
                  <a:pt x="83" y="78"/>
                  <a:pt x="83" y="78"/>
                </a:cubicBezTo>
                <a:cubicBezTo>
                  <a:pt x="69" y="76"/>
                  <a:pt x="69" y="76"/>
                  <a:pt x="69" y="76"/>
                </a:cubicBezTo>
                <a:cubicBezTo>
                  <a:pt x="67" y="84"/>
                  <a:pt x="67" y="84"/>
                  <a:pt x="67" y="84"/>
                </a:cubicBezTo>
                <a:cubicBezTo>
                  <a:pt x="58" y="82"/>
                  <a:pt x="58" y="82"/>
                  <a:pt x="58" y="82"/>
                </a:cubicBezTo>
                <a:cubicBezTo>
                  <a:pt x="44" y="86"/>
                  <a:pt x="44" y="86"/>
                  <a:pt x="44" y="86"/>
                </a:cubicBezTo>
                <a:cubicBezTo>
                  <a:pt x="43" y="91"/>
                  <a:pt x="43" y="91"/>
                  <a:pt x="43" y="91"/>
                </a:cubicBezTo>
                <a:cubicBezTo>
                  <a:pt x="23" y="92"/>
                  <a:pt x="23" y="92"/>
                  <a:pt x="23" y="92"/>
                </a:cubicBezTo>
                <a:cubicBezTo>
                  <a:pt x="18" y="97"/>
                  <a:pt x="18" y="97"/>
                  <a:pt x="18" y="97"/>
                </a:cubicBezTo>
                <a:cubicBezTo>
                  <a:pt x="23" y="106"/>
                  <a:pt x="23" y="106"/>
                  <a:pt x="23" y="106"/>
                </a:cubicBezTo>
                <a:cubicBezTo>
                  <a:pt x="30" y="103"/>
                  <a:pt x="30" y="103"/>
                  <a:pt x="30" y="103"/>
                </a:cubicBezTo>
                <a:cubicBezTo>
                  <a:pt x="36" y="103"/>
                  <a:pt x="36" y="103"/>
                  <a:pt x="36" y="103"/>
                </a:cubicBezTo>
                <a:cubicBezTo>
                  <a:pt x="43" y="111"/>
                  <a:pt x="43" y="111"/>
                  <a:pt x="43" y="111"/>
                </a:cubicBezTo>
                <a:cubicBezTo>
                  <a:pt x="43" y="125"/>
                  <a:pt x="43" y="125"/>
                  <a:pt x="43" y="125"/>
                </a:cubicBezTo>
                <a:cubicBezTo>
                  <a:pt x="56" y="135"/>
                  <a:pt x="56" y="135"/>
                  <a:pt x="56" y="135"/>
                </a:cubicBezTo>
                <a:cubicBezTo>
                  <a:pt x="69" y="141"/>
                  <a:pt x="69" y="141"/>
                  <a:pt x="69" y="141"/>
                </a:cubicBezTo>
                <a:cubicBezTo>
                  <a:pt x="67" y="149"/>
                  <a:pt x="67" y="149"/>
                  <a:pt x="67" y="149"/>
                </a:cubicBezTo>
                <a:cubicBezTo>
                  <a:pt x="76" y="158"/>
                  <a:pt x="76" y="158"/>
                  <a:pt x="76" y="158"/>
                </a:cubicBezTo>
                <a:cubicBezTo>
                  <a:pt x="73" y="183"/>
                  <a:pt x="73" y="183"/>
                  <a:pt x="73" y="183"/>
                </a:cubicBezTo>
                <a:cubicBezTo>
                  <a:pt x="77" y="187"/>
                  <a:pt x="77" y="187"/>
                  <a:pt x="77" y="187"/>
                </a:cubicBezTo>
                <a:cubicBezTo>
                  <a:pt x="79" y="185"/>
                  <a:pt x="79" y="185"/>
                  <a:pt x="79" y="185"/>
                </a:cubicBezTo>
                <a:close/>
                <a:moveTo>
                  <a:pt x="180" y="148"/>
                </a:moveTo>
                <a:cubicBezTo>
                  <a:pt x="188" y="153"/>
                  <a:pt x="188" y="153"/>
                  <a:pt x="188" y="153"/>
                </a:cubicBezTo>
                <a:cubicBezTo>
                  <a:pt x="189" y="144"/>
                  <a:pt x="189" y="144"/>
                  <a:pt x="189" y="144"/>
                </a:cubicBezTo>
                <a:cubicBezTo>
                  <a:pt x="182" y="146"/>
                  <a:pt x="182" y="146"/>
                  <a:pt x="182" y="146"/>
                </a:cubicBezTo>
                <a:cubicBezTo>
                  <a:pt x="182" y="140"/>
                  <a:pt x="182" y="140"/>
                  <a:pt x="182" y="140"/>
                </a:cubicBezTo>
                <a:cubicBezTo>
                  <a:pt x="185" y="139"/>
                  <a:pt x="185" y="139"/>
                  <a:pt x="185" y="139"/>
                </a:cubicBezTo>
                <a:cubicBezTo>
                  <a:pt x="183" y="134"/>
                  <a:pt x="183" y="134"/>
                  <a:pt x="183" y="134"/>
                </a:cubicBezTo>
                <a:cubicBezTo>
                  <a:pt x="189" y="133"/>
                  <a:pt x="189" y="133"/>
                  <a:pt x="189" y="133"/>
                </a:cubicBezTo>
                <a:cubicBezTo>
                  <a:pt x="192" y="127"/>
                  <a:pt x="192" y="127"/>
                  <a:pt x="192" y="127"/>
                </a:cubicBezTo>
                <a:cubicBezTo>
                  <a:pt x="191" y="121"/>
                  <a:pt x="191" y="121"/>
                  <a:pt x="191" y="121"/>
                </a:cubicBezTo>
                <a:cubicBezTo>
                  <a:pt x="192" y="119"/>
                  <a:pt x="192" y="119"/>
                  <a:pt x="192" y="119"/>
                </a:cubicBezTo>
                <a:cubicBezTo>
                  <a:pt x="198" y="119"/>
                  <a:pt x="198" y="119"/>
                  <a:pt x="198" y="119"/>
                </a:cubicBezTo>
                <a:cubicBezTo>
                  <a:pt x="205" y="111"/>
                  <a:pt x="205" y="111"/>
                  <a:pt x="205" y="111"/>
                </a:cubicBezTo>
                <a:cubicBezTo>
                  <a:pt x="202" y="107"/>
                  <a:pt x="202" y="107"/>
                  <a:pt x="202" y="107"/>
                </a:cubicBezTo>
                <a:cubicBezTo>
                  <a:pt x="205" y="104"/>
                  <a:pt x="205" y="104"/>
                  <a:pt x="205" y="104"/>
                </a:cubicBezTo>
                <a:cubicBezTo>
                  <a:pt x="213" y="103"/>
                  <a:pt x="213" y="103"/>
                  <a:pt x="213" y="103"/>
                </a:cubicBezTo>
                <a:cubicBezTo>
                  <a:pt x="212" y="107"/>
                  <a:pt x="212" y="107"/>
                  <a:pt x="212" y="107"/>
                </a:cubicBezTo>
                <a:cubicBezTo>
                  <a:pt x="212" y="110"/>
                  <a:pt x="212" y="110"/>
                  <a:pt x="212" y="110"/>
                </a:cubicBezTo>
                <a:cubicBezTo>
                  <a:pt x="218" y="103"/>
                  <a:pt x="218" y="103"/>
                  <a:pt x="218" y="103"/>
                </a:cubicBezTo>
                <a:cubicBezTo>
                  <a:pt x="227" y="101"/>
                  <a:pt x="227" y="101"/>
                  <a:pt x="227" y="101"/>
                </a:cubicBezTo>
                <a:cubicBezTo>
                  <a:pt x="221" y="93"/>
                  <a:pt x="221" y="93"/>
                  <a:pt x="221" y="93"/>
                </a:cubicBezTo>
                <a:cubicBezTo>
                  <a:pt x="215" y="95"/>
                  <a:pt x="215" y="95"/>
                  <a:pt x="215" y="95"/>
                </a:cubicBezTo>
                <a:cubicBezTo>
                  <a:pt x="205" y="90"/>
                  <a:pt x="205" y="90"/>
                  <a:pt x="205" y="90"/>
                </a:cubicBezTo>
                <a:cubicBezTo>
                  <a:pt x="197" y="93"/>
                  <a:pt x="197" y="93"/>
                  <a:pt x="197" y="93"/>
                </a:cubicBezTo>
                <a:cubicBezTo>
                  <a:pt x="194" y="90"/>
                  <a:pt x="194" y="90"/>
                  <a:pt x="194" y="90"/>
                </a:cubicBezTo>
                <a:cubicBezTo>
                  <a:pt x="183" y="90"/>
                  <a:pt x="183" y="90"/>
                  <a:pt x="183" y="90"/>
                </a:cubicBezTo>
                <a:cubicBezTo>
                  <a:pt x="181" y="85"/>
                  <a:pt x="181" y="85"/>
                  <a:pt x="181" y="85"/>
                </a:cubicBezTo>
                <a:cubicBezTo>
                  <a:pt x="165" y="91"/>
                  <a:pt x="165" y="91"/>
                  <a:pt x="165" y="91"/>
                </a:cubicBezTo>
                <a:cubicBezTo>
                  <a:pt x="160" y="96"/>
                  <a:pt x="160" y="96"/>
                  <a:pt x="160" y="96"/>
                </a:cubicBezTo>
                <a:cubicBezTo>
                  <a:pt x="154" y="94"/>
                  <a:pt x="154" y="94"/>
                  <a:pt x="154" y="94"/>
                </a:cubicBezTo>
                <a:cubicBezTo>
                  <a:pt x="145" y="97"/>
                  <a:pt x="145" y="97"/>
                  <a:pt x="145" y="97"/>
                </a:cubicBezTo>
                <a:cubicBezTo>
                  <a:pt x="135" y="93"/>
                  <a:pt x="135" y="93"/>
                  <a:pt x="135" y="93"/>
                </a:cubicBezTo>
                <a:cubicBezTo>
                  <a:pt x="129" y="95"/>
                  <a:pt x="129" y="95"/>
                  <a:pt x="129" y="95"/>
                </a:cubicBezTo>
                <a:cubicBezTo>
                  <a:pt x="121" y="103"/>
                  <a:pt x="121" y="103"/>
                  <a:pt x="121" y="103"/>
                </a:cubicBezTo>
                <a:cubicBezTo>
                  <a:pt x="123" y="106"/>
                  <a:pt x="123" y="106"/>
                  <a:pt x="123" y="106"/>
                </a:cubicBezTo>
                <a:cubicBezTo>
                  <a:pt x="126" y="106"/>
                  <a:pt x="126" y="106"/>
                  <a:pt x="126" y="106"/>
                </a:cubicBezTo>
                <a:cubicBezTo>
                  <a:pt x="126" y="110"/>
                  <a:pt x="126" y="110"/>
                  <a:pt x="126" y="110"/>
                </a:cubicBezTo>
                <a:cubicBezTo>
                  <a:pt x="123" y="110"/>
                  <a:pt x="123" y="110"/>
                  <a:pt x="123" y="110"/>
                </a:cubicBezTo>
                <a:cubicBezTo>
                  <a:pt x="120" y="112"/>
                  <a:pt x="120" y="112"/>
                  <a:pt x="120" y="112"/>
                </a:cubicBezTo>
                <a:cubicBezTo>
                  <a:pt x="116" y="105"/>
                  <a:pt x="116" y="105"/>
                  <a:pt x="116" y="105"/>
                </a:cubicBezTo>
                <a:cubicBezTo>
                  <a:pt x="113" y="111"/>
                  <a:pt x="113" y="111"/>
                  <a:pt x="113" y="111"/>
                </a:cubicBezTo>
                <a:cubicBezTo>
                  <a:pt x="118" y="113"/>
                  <a:pt x="118" y="113"/>
                  <a:pt x="118" y="113"/>
                </a:cubicBezTo>
                <a:cubicBezTo>
                  <a:pt x="117" y="117"/>
                  <a:pt x="117" y="117"/>
                  <a:pt x="117" y="117"/>
                </a:cubicBezTo>
                <a:cubicBezTo>
                  <a:pt x="114" y="118"/>
                  <a:pt x="114" y="118"/>
                  <a:pt x="114" y="118"/>
                </a:cubicBezTo>
                <a:cubicBezTo>
                  <a:pt x="113" y="122"/>
                  <a:pt x="113" y="122"/>
                  <a:pt x="113" y="122"/>
                </a:cubicBezTo>
                <a:cubicBezTo>
                  <a:pt x="115" y="124"/>
                  <a:pt x="115" y="124"/>
                  <a:pt x="115" y="124"/>
                </a:cubicBezTo>
                <a:cubicBezTo>
                  <a:pt x="109" y="132"/>
                  <a:pt x="109" y="132"/>
                  <a:pt x="109" y="132"/>
                </a:cubicBezTo>
                <a:cubicBezTo>
                  <a:pt x="109" y="139"/>
                  <a:pt x="109" y="139"/>
                  <a:pt x="109" y="139"/>
                </a:cubicBezTo>
                <a:cubicBezTo>
                  <a:pt x="114" y="144"/>
                  <a:pt x="114" y="144"/>
                  <a:pt x="114" y="144"/>
                </a:cubicBezTo>
                <a:cubicBezTo>
                  <a:pt x="125" y="144"/>
                  <a:pt x="125" y="144"/>
                  <a:pt x="125" y="144"/>
                </a:cubicBezTo>
                <a:cubicBezTo>
                  <a:pt x="126" y="151"/>
                  <a:pt x="126" y="151"/>
                  <a:pt x="126" y="151"/>
                </a:cubicBezTo>
                <a:cubicBezTo>
                  <a:pt x="126" y="159"/>
                  <a:pt x="126" y="159"/>
                  <a:pt x="126" y="159"/>
                </a:cubicBezTo>
                <a:cubicBezTo>
                  <a:pt x="130" y="170"/>
                  <a:pt x="130" y="170"/>
                  <a:pt x="130" y="170"/>
                </a:cubicBezTo>
                <a:cubicBezTo>
                  <a:pt x="134" y="171"/>
                  <a:pt x="134" y="171"/>
                  <a:pt x="134" y="171"/>
                </a:cubicBezTo>
                <a:cubicBezTo>
                  <a:pt x="140" y="163"/>
                  <a:pt x="140" y="163"/>
                  <a:pt x="140" y="163"/>
                </a:cubicBezTo>
                <a:cubicBezTo>
                  <a:pt x="140" y="159"/>
                  <a:pt x="140" y="159"/>
                  <a:pt x="140" y="159"/>
                </a:cubicBezTo>
                <a:cubicBezTo>
                  <a:pt x="143" y="156"/>
                  <a:pt x="143" y="156"/>
                  <a:pt x="143" y="156"/>
                </a:cubicBezTo>
                <a:cubicBezTo>
                  <a:pt x="143" y="148"/>
                  <a:pt x="143" y="148"/>
                  <a:pt x="143" y="148"/>
                </a:cubicBezTo>
                <a:cubicBezTo>
                  <a:pt x="150" y="141"/>
                  <a:pt x="150" y="141"/>
                  <a:pt x="150" y="141"/>
                </a:cubicBezTo>
                <a:cubicBezTo>
                  <a:pt x="145" y="141"/>
                  <a:pt x="145" y="141"/>
                  <a:pt x="145" y="141"/>
                </a:cubicBezTo>
                <a:cubicBezTo>
                  <a:pt x="140" y="130"/>
                  <a:pt x="140" y="130"/>
                  <a:pt x="140" y="130"/>
                </a:cubicBezTo>
                <a:cubicBezTo>
                  <a:pt x="147" y="137"/>
                  <a:pt x="147" y="137"/>
                  <a:pt x="147" y="137"/>
                </a:cubicBezTo>
                <a:cubicBezTo>
                  <a:pt x="155" y="133"/>
                  <a:pt x="155" y="133"/>
                  <a:pt x="155" y="133"/>
                </a:cubicBezTo>
                <a:cubicBezTo>
                  <a:pt x="147" y="128"/>
                  <a:pt x="147" y="128"/>
                  <a:pt x="147" y="128"/>
                </a:cubicBezTo>
                <a:cubicBezTo>
                  <a:pt x="151" y="128"/>
                  <a:pt x="151" y="128"/>
                  <a:pt x="151" y="128"/>
                </a:cubicBezTo>
                <a:cubicBezTo>
                  <a:pt x="162" y="132"/>
                  <a:pt x="162" y="132"/>
                  <a:pt x="162" y="132"/>
                </a:cubicBezTo>
                <a:cubicBezTo>
                  <a:pt x="165" y="142"/>
                  <a:pt x="165" y="142"/>
                  <a:pt x="165" y="142"/>
                </a:cubicBezTo>
                <a:cubicBezTo>
                  <a:pt x="168" y="137"/>
                  <a:pt x="168" y="137"/>
                  <a:pt x="168" y="137"/>
                </a:cubicBezTo>
                <a:cubicBezTo>
                  <a:pt x="174" y="133"/>
                  <a:pt x="174" y="133"/>
                  <a:pt x="174" y="133"/>
                </a:cubicBezTo>
                <a:cubicBezTo>
                  <a:pt x="178" y="139"/>
                  <a:pt x="178" y="139"/>
                  <a:pt x="178" y="139"/>
                </a:cubicBezTo>
                <a:cubicBezTo>
                  <a:pt x="179" y="147"/>
                  <a:pt x="179" y="147"/>
                  <a:pt x="179" y="147"/>
                </a:cubicBezTo>
                <a:cubicBezTo>
                  <a:pt x="180" y="148"/>
                  <a:pt x="180" y="148"/>
                  <a:pt x="180" y="148"/>
                </a:cubicBezTo>
                <a:close/>
                <a:moveTo>
                  <a:pt x="195" y="155"/>
                </a:moveTo>
                <a:cubicBezTo>
                  <a:pt x="186" y="161"/>
                  <a:pt x="186" y="161"/>
                  <a:pt x="186" y="161"/>
                </a:cubicBezTo>
                <a:cubicBezTo>
                  <a:pt x="189" y="170"/>
                  <a:pt x="189" y="170"/>
                  <a:pt x="189" y="170"/>
                </a:cubicBezTo>
                <a:cubicBezTo>
                  <a:pt x="197" y="168"/>
                  <a:pt x="197" y="168"/>
                  <a:pt x="197" y="168"/>
                </a:cubicBezTo>
                <a:cubicBezTo>
                  <a:pt x="207" y="176"/>
                  <a:pt x="207" y="176"/>
                  <a:pt x="207" y="176"/>
                </a:cubicBezTo>
                <a:cubicBezTo>
                  <a:pt x="211" y="164"/>
                  <a:pt x="211" y="164"/>
                  <a:pt x="211" y="164"/>
                </a:cubicBezTo>
                <a:cubicBezTo>
                  <a:pt x="204" y="155"/>
                  <a:pt x="204" y="155"/>
                  <a:pt x="204" y="155"/>
                </a:cubicBezTo>
                <a:cubicBezTo>
                  <a:pt x="202" y="159"/>
                  <a:pt x="202" y="159"/>
                  <a:pt x="202" y="159"/>
                </a:cubicBezTo>
                <a:cubicBezTo>
                  <a:pt x="201" y="157"/>
                  <a:pt x="201" y="157"/>
                  <a:pt x="201" y="157"/>
                </a:cubicBezTo>
                <a:cubicBezTo>
                  <a:pt x="201" y="155"/>
                  <a:pt x="201" y="155"/>
                  <a:pt x="201" y="155"/>
                </a:cubicBezTo>
                <a:cubicBezTo>
                  <a:pt x="195" y="155"/>
                  <a:pt x="195" y="155"/>
                  <a:pt x="195" y="155"/>
                </a:cubicBezTo>
                <a:close/>
                <a:moveTo>
                  <a:pt x="151" y="192"/>
                </a:moveTo>
                <a:cubicBezTo>
                  <a:pt x="150" y="192"/>
                  <a:pt x="148" y="191"/>
                  <a:pt x="148" y="189"/>
                </a:cubicBezTo>
                <a:cubicBezTo>
                  <a:pt x="148" y="188"/>
                  <a:pt x="150" y="186"/>
                  <a:pt x="151" y="186"/>
                </a:cubicBezTo>
                <a:cubicBezTo>
                  <a:pt x="177" y="186"/>
                  <a:pt x="177" y="186"/>
                  <a:pt x="177" y="186"/>
                </a:cubicBezTo>
                <a:cubicBezTo>
                  <a:pt x="179" y="186"/>
                  <a:pt x="180" y="188"/>
                  <a:pt x="180" y="189"/>
                </a:cubicBezTo>
                <a:cubicBezTo>
                  <a:pt x="180" y="191"/>
                  <a:pt x="179" y="192"/>
                  <a:pt x="177" y="192"/>
                </a:cubicBezTo>
                <a:cubicBezTo>
                  <a:pt x="151" y="192"/>
                  <a:pt x="151" y="192"/>
                  <a:pt x="151" y="192"/>
                </a:cubicBezTo>
                <a:close/>
                <a:moveTo>
                  <a:pt x="23" y="192"/>
                </a:moveTo>
                <a:cubicBezTo>
                  <a:pt x="22" y="192"/>
                  <a:pt x="20" y="191"/>
                  <a:pt x="20" y="189"/>
                </a:cubicBezTo>
                <a:cubicBezTo>
                  <a:pt x="20" y="188"/>
                  <a:pt x="22" y="186"/>
                  <a:pt x="23" y="186"/>
                </a:cubicBezTo>
                <a:cubicBezTo>
                  <a:pt x="49" y="186"/>
                  <a:pt x="49" y="186"/>
                  <a:pt x="49" y="186"/>
                </a:cubicBezTo>
                <a:cubicBezTo>
                  <a:pt x="51" y="186"/>
                  <a:pt x="52" y="188"/>
                  <a:pt x="52" y="189"/>
                </a:cubicBezTo>
                <a:cubicBezTo>
                  <a:pt x="52" y="191"/>
                  <a:pt x="51" y="192"/>
                  <a:pt x="49" y="192"/>
                </a:cubicBezTo>
                <a:cubicBezTo>
                  <a:pt x="23" y="192"/>
                  <a:pt x="23" y="192"/>
                  <a:pt x="23" y="192"/>
                </a:cubicBezTo>
                <a:close/>
                <a:moveTo>
                  <a:pt x="23" y="182"/>
                </a:moveTo>
                <a:cubicBezTo>
                  <a:pt x="22" y="182"/>
                  <a:pt x="20" y="181"/>
                  <a:pt x="20" y="179"/>
                </a:cubicBezTo>
                <a:cubicBezTo>
                  <a:pt x="20" y="178"/>
                  <a:pt x="22" y="176"/>
                  <a:pt x="23" y="176"/>
                </a:cubicBezTo>
                <a:cubicBezTo>
                  <a:pt x="49" y="176"/>
                  <a:pt x="49" y="176"/>
                  <a:pt x="49" y="176"/>
                </a:cubicBezTo>
                <a:cubicBezTo>
                  <a:pt x="51" y="176"/>
                  <a:pt x="52" y="178"/>
                  <a:pt x="52" y="179"/>
                </a:cubicBezTo>
                <a:cubicBezTo>
                  <a:pt x="52" y="181"/>
                  <a:pt x="51" y="182"/>
                  <a:pt x="49" y="182"/>
                </a:cubicBezTo>
                <a:cubicBezTo>
                  <a:pt x="23" y="182"/>
                  <a:pt x="23" y="182"/>
                  <a:pt x="23" y="182"/>
                </a:cubicBezTo>
                <a:close/>
                <a:moveTo>
                  <a:pt x="23" y="172"/>
                </a:moveTo>
                <a:cubicBezTo>
                  <a:pt x="22" y="172"/>
                  <a:pt x="20" y="171"/>
                  <a:pt x="20" y="169"/>
                </a:cubicBezTo>
                <a:cubicBezTo>
                  <a:pt x="20" y="167"/>
                  <a:pt x="22" y="166"/>
                  <a:pt x="23" y="166"/>
                </a:cubicBezTo>
                <a:cubicBezTo>
                  <a:pt x="49" y="166"/>
                  <a:pt x="49" y="166"/>
                  <a:pt x="49" y="166"/>
                </a:cubicBezTo>
                <a:cubicBezTo>
                  <a:pt x="51" y="166"/>
                  <a:pt x="52" y="167"/>
                  <a:pt x="52" y="169"/>
                </a:cubicBezTo>
                <a:cubicBezTo>
                  <a:pt x="52" y="171"/>
                  <a:pt x="51" y="172"/>
                  <a:pt x="49" y="172"/>
                </a:cubicBezTo>
                <a:cubicBezTo>
                  <a:pt x="23" y="172"/>
                  <a:pt x="23" y="172"/>
                  <a:pt x="23" y="172"/>
                </a:cubicBezTo>
                <a:close/>
                <a:moveTo>
                  <a:pt x="9" y="202"/>
                </a:moveTo>
                <a:cubicBezTo>
                  <a:pt x="236" y="202"/>
                  <a:pt x="236" y="202"/>
                  <a:pt x="236" y="202"/>
                </a:cubicBezTo>
                <a:cubicBezTo>
                  <a:pt x="236" y="61"/>
                  <a:pt x="236" y="61"/>
                  <a:pt x="236" y="61"/>
                </a:cubicBezTo>
                <a:cubicBezTo>
                  <a:pt x="9" y="61"/>
                  <a:pt x="9" y="61"/>
                  <a:pt x="9" y="61"/>
                </a:cubicBezTo>
                <a:cubicBezTo>
                  <a:pt x="9" y="202"/>
                  <a:pt x="9" y="202"/>
                  <a:pt x="9" y="202"/>
                </a:cubicBezTo>
                <a:close/>
                <a:moveTo>
                  <a:pt x="236" y="208"/>
                </a:moveTo>
                <a:cubicBezTo>
                  <a:pt x="9" y="208"/>
                  <a:pt x="9" y="208"/>
                  <a:pt x="9" y="208"/>
                </a:cubicBezTo>
                <a:cubicBezTo>
                  <a:pt x="9" y="218"/>
                  <a:pt x="9" y="218"/>
                  <a:pt x="9" y="218"/>
                </a:cubicBezTo>
                <a:cubicBezTo>
                  <a:pt x="236" y="218"/>
                  <a:pt x="236" y="218"/>
                  <a:pt x="236" y="218"/>
                </a:cubicBezTo>
                <a:cubicBezTo>
                  <a:pt x="236" y="208"/>
                  <a:pt x="236" y="208"/>
                  <a:pt x="236" y="208"/>
                </a:cubicBezTo>
                <a:close/>
                <a:moveTo>
                  <a:pt x="4" y="52"/>
                </a:moveTo>
                <a:cubicBezTo>
                  <a:pt x="63" y="52"/>
                  <a:pt x="63" y="52"/>
                  <a:pt x="63" y="52"/>
                </a:cubicBezTo>
                <a:cubicBezTo>
                  <a:pt x="111" y="12"/>
                  <a:pt x="111" y="12"/>
                  <a:pt x="111" y="12"/>
                </a:cubicBezTo>
                <a:cubicBezTo>
                  <a:pt x="112" y="14"/>
                  <a:pt x="113" y="15"/>
                  <a:pt x="114" y="17"/>
                </a:cubicBezTo>
                <a:cubicBezTo>
                  <a:pt x="114" y="17"/>
                  <a:pt x="114" y="17"/>
                  <a:pt x="114" y="17"/>
                </a:cubicBezTo>
                <a:cubicBezTo>
                  <a:pt x="114" y="17"/>
                  <a:pt x="114" y="17"/>
                  <a:pt x="114" y="17"/>
                </a:cubicBezTo>
                <a:cubicBezTo>
                  <a:pt x="114" y="17"/>
                  <a:pt x="114" y="17"/>
                  <a:pt x="114" y="17"/>
                </a:cubicBezTo>
                <a:cubicBezTo>
                  <a:pt x="72" y="52"/>
                  <a:pt x="72" y="52"/>
                  <a:pt x="72" y="52"/>
                </a:cubicBezTo>
                <a:cubicBezTo>
                  <a:pt x="175" y="52"/>
                  <a:pt x="175" y="52"/>
                  <a:pt x="175" y="52"/>
                </a:cubicBezTo>
                <a:cubicBezTo>
                  <a:pt x="128" y="13"/>
                  <a:pt x="128" y="13"/>
                  <a:pt x="128" y="13"/>
                </a:cubicBezTo>
                <a:cubicBezTo>
                  <a:pt x="127" y="14"/>
                  <a:pt x="125" y="14"/>
                  <a:pt x="124" y="15"/>
                </a:cubicBezTo>
                <a:cubicBezTo>
                  <a:pt x="124" y="15"/>
                  <a:pt x="124" y="15"/>
                  <a:pt x="123" y="15"/>
                </a:cubicBezTo>
                <a:cubicBezTo>
                  <a:pt x="123" y="15"/>
                  <a:pt x="123" y="15"/>
                  <a:pt x="123" y="15"/>
                </a:cubicBezTo>
                <a:cubicBezTo>
                  <a:pt x="119" y="15"/>
                  <a:pt x="116" y="11"/>
                  <a:pt x="116" y="7"/>
                </a:cubicBezTo>
                <a:cubicBezTo>
                  <a:pt x="116" y="3"/>
                  <a:pt x="119" y="0"/>
                  <a:pt x="123" y="0"/>
                </a:cubicBezTo>
                <a:cubicBezTo>
                  <a:pt x="127" y="0"/>
                  <a:pt x="130" y="3"/>
                  <a:pt x="130" y="7"/>
                </a:cubicBezTo>
                <a:cubicBezTo>
                  <a:pt x="130" y="8"/>
                  <a:pt x="130" y="8"/>
                  <a:pt x="130" y="8"/>
                </a:cubicBezTo>
                <a:cubicBezTo>
                  <a:pt x="184" y="52"/>
                  <a:pt x="184" y="52"/>
                  <a:pt x="184" y="52"/>
                </a:cubicBezTo>
                <a:cubicBezTo>
                  <a:pt x="240" y="52"/>
                  <a:pt x="240" y="52"/>
                  <a:pt x="240" y="52"/>
                </a:cubicBezTo>
                <a:cubicBezTo>
                  <a:pt x="243" y="52"/>
                  <a:pt x="245" y="54"/>
                  <a:pt x="245" y="56"/>
                </a:cubicBezTo>
                <a:cubicBezTo>
                  <a:pt x="245" y="222"/>
                  <a:pt x="245" y="222"/>
                  <a:pt x="245" y="222"/>
                </a:cubicBezTo>
                <a:cubicBezTo>
                  <a:pt x="245" y="225"/>
                  <a:pt x="243" y="227"/>
                  <a:pt x="240" y="227"/>
                </a:cubicBezTo>
                <a:cubicBezTo>
                  <a:pt x="4" y="227"/>
                  <a:pt x="4" y="227"/>
                  <a:pt x="4" y="227"/>
                </a:cubicBezTo>
                <a:cubicBezTo>
                  <a:pt x="2" y="227"/>
                  <a:pt x="0" y="225"/>
                  <a:pt x="0" y="222"/>
                </a:cubicBezTo>
                <a:cubicBezTo>
                  <a:pt x="0" y="56"/>
                  <a:pt x="0" y="56"/>
                  <a:pt x="0" y="56"/>
                </a:cubicBezTo>
                <a:cubicBezTo>
                  <a:pt x="0" y="54"/>
                  <a:pt x="2" y="52"/>
                  <a:pt x="4" y="5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53565A"/>
              </a:solidFill>
              <a:effectLst/>
              <a:uLnTx/>
              <a:uFillTx/>
              <a:latin typeface="Arial" panose="020B0604020202020204"/>
              <a:ea typeface="+mn-ea"/>
              <a:cs typeface="+mn-cs"/>
            </a:endParaRPr>
          </a:p>
        </p:txBody>
      </p:sp>
      <p:graphicFrame>
        <p:nvGraphicFramePr>
          <p:cNvPr id="62" name="Chart 11">
            <a:extLst>
              <a:ext uri="{FF2B5EF4-FFF2-40B4-BE49-F238E27FC236}">
                <a16:creationId xmlns:a16="http://schemas.microsoft.com/office/drawing/2014/main" id="{11CC8E37-0147-48E7-A99A-0D25A71BB03C}"/>
              </a:ext>
            </a:extLst>
          </p:cNvPr>
          <p:cNvGraphicFramePr>
            <a:graphicFrameLocks/>
          </p:cNvGraphicFramePr>
          <p:nvPr>
            <p:extLst/>
          </p:nvPr>
        </p:nvGraphicFramePr>
        <p:xfrm>
          <a:off x="9417569" y="4088016"/>
          <a:ext cx="3081285" cy="20891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390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3" grpId="0" animBg="1"/>
      <p:bldP spid="36" grpId="0" animBg="1"/>
      <p:bldP spid="37" grpId="0" animBg="1"/>
      <p:bldP spid="38" grpId="0"/>
      <p:bldP spid="39" grpId="0" animBg="1"/>
      <p:bldP spid="40" grpId="0" animBg="1"/>
      <p:bldP spid="41" grpId="0" animBg="1"/>
      <p:bldP spid="42" grpId="0"/>
      <p:bldP spid="46" grpId="0" animBg="1"/>
      <p:bldP spid="47" grpId="0" animBg="1"/>
      <p:bldP spid="48" grpId="0"/>
      <p:bldP spid="53" grpId="0" animBg="1"/>
      <p:bldP spid="54" grpId="0" animBg="1"/>
      <p:bldP spid="58" grpId="0"/>
      <p:bldP spid="59" grpId="0" animBg="1"/>
      <p:bldP spid="60" grpId="0"/>
      <p:bldP spid="61" grpId="0" animBg="1"/>
      <p:bldGraphic spid="6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AF49-D1F3-42BF-9568-4ECDE4AC6DC1}"/>
              </a:ext>
            </a:extLst>
          </p:cNvPr>
          <p:cNvSpPr>
            <a:spLocks noGrp="1"/>
          </p:cNvSpPr>
          <p:nvPr>
            <p:ph type="title"/>
          </p:nvPr>
        </p:nvSpPr>
        <p:spPr/>
        <p:txBody>
          <a:bodyPr/>
          <a:lstStyle/>
          <a:p>
            <a:r>
              <a:rPr lang="en-GB" dirty="0"/>
              <a:t>SCIENCEDIRECT CONTENT</a:t>
            </a:r>
          </a:p>
        </p:txBody>
      </p:sp>
      <p:sp>
        <p:nvSpPr>
          <p:cNvPr id="4" name="Date Placeholder 3">
            <a:extLst>
              <a:ext uri="{FF2B5EF4-FFF2-40B4-BE49-F238E27FC236}">
                <a16:creationId xmlns:a16="http://schemas.microsoft.com/office/drawing/2014/main" id="{392CD31A-C193-4679-AFBB-68AC8B482BA1}"/>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70EC60-6BFC-4C48-96D7-220EC96CA953}"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5739C4F1-ADCA-480D-9076-993B301B577D}"/>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9637AE8-9B9A-44B1-B32F-E72707597268}"/>
              </a:ext>
            </a:extLst>
          </p:cNvPr>
          <p:cNvPicPr>
            <a:picLocks noChangeAspect="1"/>
          </p:cNvPicPr>
          <p:nvPr/>
        </p:nvPicPr>
        <p:blipFill>
          <a:blip r:embed="rId2"/>
          <a:stretch>
            <a:fillRect/>
          </a:stretch>
        </p:blipFill>
        <p:spPr>
          <a:xfrm>
            <a:off x="638400" y="1381174"/>
            <a:ext cx="8356722" cy="4768590"/>
          </a:xfrm>
          <a:prstGeom prst="rect">
            <a:avLst/>
          </a:prstGeom>
          <a:ln w="28575">
            <a:solidFill>
              <a:schemeClr val="tx2"/>
            </a:solidFill>
          </a:ln>
        </p:spPr>
      </p:pic>
      <p:sp>
        <p:nvSpPr>
          <p:cNvPr id="7" name="TextBox 6">
            <a:extLst>
              <a:ext uri="{FF2B5EF4-FFF2-40B4-BE49-F238E27FC236}">
                <a16:creationId xmlns:a16="http://schemas.microsoft.com/office/drawing/2014/main" id="{107700E3-20CE-44CC-B749-E78AFEA74203}"/>
              </a:ext>
            </a:extLst>
          </p:cNvPr>
          <p:cNvSpPr txBox="1"/>
          <p:nvPr/>
        </p:nvSpPr>
        <p:spPr>
          <a:xfrm>
            <a:off x="9254170" y="2339501"/>
            <a:ext cx="2434247" cy="1721240"/>
          </a:xfrm>
          <a:prstGeom prst="rect">
            <a:avLst/>
          </a:prstGeom>
          <a:solidFill>
            <a:schemeClr val="accent1"/>
          </a:solidFill>
        </p:spPr>
        <p:txBody>
          <a:bodyPr wrap="square" rtlCol="0">
            <a:spAutoFit/>
          </a:bodyPr>
          <a:lstStyle/>
          <a:p>
            <a:pPr marL="0" marR="0" lvl="0" indent="0" algn="ctr" defTabSz="899066" rtl="0" eaLnBrk="1" fontAlgn="auto" latinLnBrk="0" hangingPunct="1">
              <a:lnSpc>
                <a:spcPct val="100000"/>
              </a:lnSpc>
              <a:spcBef>
                <a:spcPts val="0"/>
              </a:spcBef>
              <a:spcAft>
                <a:spcPts val="0"/>
              </a:spcAft>
              <a:buClrTx/>
              <a:buSzTx/>
              <a:buFontTx/>
              <a:buNone/>
              <a:tabLst/>
              <a:defRPr/>
            </a:pPr>
            <a:r>
              <a:rPr kumimoji="0" lang="en-US" sz="1764" b="1" i="1" u="none" strike="noStrike" kern="1200" cap="none" spc="0" normalizeH="0" baseline="0" noProof="0" dirty="0">
                <a:ln>
                  <a:noFill/>
                </a:ln>
                <a:solidFill>
                  <a:srgbClr val="53565A"/>
                </a:solidFill>
                <a:effectLst/>
                <a:uLnTx/>
                <a:uFillTx/>
                <a:latin typeface="Arial" panose="020B0604020202020204"/>
                <a:ea typeface="+mn-ea"/>
                <a:cs typeface="+mn-cs"/>
              </a:rPr>
              <a:t>Take advantage of mix content that is essential to contemporary researcher workflows </a:t>
            </a:r>
            <a:endParaRPr kumimoji="0" lang="en-GB" sz="1764" b="1" i="1" u="none" strike="noStrike" kern="1200" cap="none" spc="0" normalizeH="0" baseline="0" noProof="0" dirty="0">
              <a:ln>
                <a:noFill/>
              </a:ln>
              <a:solidFill>
                <a:srgbClr val="5356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715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7A6AC6E-292F-497A-A8FD-2778F4A2C400}"/>
              </a:ext>
            </a:extLst>
          </p:cNvPr>
          <p:cNvSpPr/>
          <p:nvPr/>
        </p:nvSpPr>
        <p:spPr>
          <a:xfrm>
            <a:off x="1176831" y="982260"/>
            <a:ext cx="9193780" cy="1074530"/>
          </a:xfrm>
          <a:prstGeom prst="round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1485C20-897B-4F44-BD87-BF35AD1FA8EC}"/>
              </a:ext>
            </a:extLst>
          </p:cNvPr>
          <p:cNvSpPr>
            <a:spLocks noGrp="1"/>
          </p:cNvSpPr>
          <p:nvPr>
            <p:ph type="title"/>
          </p:nvPr>
        </p:nvSpPr>
        <p:spPr/>
        <p:txBody>
          <a:bodyPr/>
          <a:lstStyle/>
          <a:p>
            <a:pPr>
              <a:lnSpc>
                <a:spcPct val="100000"/>
              </a:lnSpc>
            </a:pPr>
            <a:r>
              <a:rPr lang="en-GB" sz="2200" dirty="0"/>
              <a:t>HOW SCIENCEDIRECT SUPPORT RESEARCH THROUGH TECHNOLOGY?</a:t>
            </a:r>
          </a:p>
        </p:txBody>
      </p:sp>
      <p:sp>
        <p:nvSpPr>
          <p:cNvPr id="4" name="Date Placeholder 3">
            <a:extLst>
              <a:ext uri="{FF2B5EF4-FFF2-40B4-BE49-F238E27FC236}">
                <a16:creationId xmlns:a16="http://schemas.microsoft.com/office/drawing/2014/main" id="{C576F48E-099B-4B7F-A846-7923427B9AE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19E50E-1C9D-4619-B8D9-3E9545412FFB}"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D6AB0B7-4B12-4104-9EB3-B662CA8893D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CEEF36FC-64C6-421E-9B8C-B790629D604C}"/>
              </a:ext>
            </a:extLst>
          </p:cNvPr>
          <p:cNvGrpSpPr/>
          <p:nvPr/>
        </p:nvGrpSpPr>
        <p:grpSpPr>
          <a:xfrm>
            <a:off x="861240" y="2475259"/>
            <a:ext cx="9475456" cy="3033317"/>
            <a:chOff x="260113" y="3166997"/>
            <a:chExt cx="6350951" cy="3541492"/>
          </a:xfrm>
        </p:grpSpPr>
        <p:pic>
          <p:nvPicPr>
            <p:cNvPr id="7" name="Picture 6">
              <a:extLst>
                <a:ext uri="{FF2B5EF4-FFF2-40B4-BE49-F238E27FC236}">
                  <a16:creationId xmlns:a16="http://schemas.microsoft.com/office/drawing/2014/main" id="{D04B76D3-9CEA-430F-BD10-E80215716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754" y="3166997"/>
              <a:ext cx="1651707" cy="27320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 name="Picture 7">
              <a:extLst>
                <a:ext uri="{FF2B5EF4-FFF2-40B4-BE49-F238E27FC236}">
                  <a16:creationId xmlns:a16="http://schemas.microsoft.com/office/drawing/2014/main" id="{396CCA72-04BF-43F3-A017-85843FEDA9F1}"/>
                </a:ext>
              </a:extLst>
            </p:cNvPr>
            <p:cNvPicPr/>
            <p:nvPr/>
          </p:nvPicPr>
          <p:blipFill>
            <a:blip r:embed="rId3"/>
            <a:srcRect/>
            <a:stretch>
              <a:fillRect/>
            </a:stretch>
          </p:blipFill>
          <p:spPr bwMode="auto">
            <a:xfrm>
              <a:off x="3307061" y="3289871"/>
              <a:ext cx="1552903" cy="25461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5">
              <a:extLst>
                <a:ext uri="{FF2B5EF4-FFF2-40B4-BE49-F238E27FC236}">
                  <a16:creationId xmlns:a16="http://schemas.microsoft.com/office/drawing/2014/main" id="{96E68847-F235-4E94-A027-FEA8CBC83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447" y="3352934"/>
              <a:ext cx="2506749" cy="208973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 name="Picture 3">
              <a:extLst>
                <a:ext uri="{FF2B5EF4-FFF2-40B4-BE49-F238E27FC236}">
                  <a16:creationId xmlns:a16="http://schemas.microsoft.com/office/drawing/2014/main" id="{D5874A5E-DD93-4F3C-906D-82D74D47C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76" y="3421111"/>
              <a:ext cx="1625482" cy="22149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1" name="TextBox 10">
              <a:extLst>
                <a:ext uri="{FF2B5EF4-FFF2-40B4-BE49-F238E27FC236}">
                  <a16:creationId xmlns:a16="http://schemas.microsoft.com/office/drawing/2014/main" id="{F2D95F51-64BE-4244-88CE-808D926741BC}"/>
                </a:ext>
              </a:extLst>
            </p:cNvPr>
            <p:cNvSpPr txBox="1"/>
            <p:nvPr/>
          </p:nvSpPr>
          <p:spPr>
            <a:xfrm>
              <a:off x="260113" y="5957490"/>
              <a:ext cx="1844445" cy="320848"/>
            </a:xfrm>
            <a:prstGeom prst="rect">
              <a:avLst/>
            </a:prstGeom>
            <a:noFill/>
            <a:ln w="6350" cap="flat" cmpd="sng" algn="ctr">
              <a:noFill/>
              <a:prstDash val="solid"/>
              <a:miter lim="800000"/>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a:ln>
                    <a:noFill/>
                  </a:ln>
                  <a:solidFill>
                    <a:srgbClr val="75787B"/>
                  </a:solidFill>
                  <a:effectLst/>
                  <a:uLnTx/>
                  <a:uFillTx/>
                  <a:latin typeface="Corbel" panose="020B0503020204020204" pitchFamily="34" charset="0"/>
                  <a:ea typeface="ＭＳ Ｐゴシック" pitchFamily="13" charset="-128"/>
                  <a:cs typeface="Arial" panose="020B0604020202020204" pitchFamily="34" charset="0"/>
                </a:rPr>
                <a:t>Interactive plots...</a:t>
              </a:r>
              <a:endParaRPr kumimoji="0" lang="en-US" sz="1800" b="1" i="0" u="none" strike="noStrike" kern="0" cap="none" spc="0" normalizeH="0" baseline="0" noProof="0" dirty="0">
                <a:ln>
                  <a:noFill/>
                </a:ln>
                <a:solidFill>
                  <a:srgbClr val="75787B"/>
                </a:solidFill>
                <a:effectLst/>
                <a:uLnTx/>
                <a:uFillTx/>
                <a:latin typeface="Corbel" panose="020B0503020204020204" pitchFamily="34" charset="0"/>
                <a:ea typeface="+mn-ea"/>
                <a:cs typeface="+mn-cs"/>
              </a:endParaRPr>
            </a:p>
          </p:txBody>
        </p:sp>
        <p:sp>
          <p:nvSpPr>
            <p:cNvPr id="12" name="TextBox 11">
              <a:extLst>
                <a:ext uri="{FF2B5EF4-FFF2-40B4-BE49-F238E27FC236}">
                  <a16:creationId xmlns:a16="http://schemas.microsoft.com/office/drawing/2014/main" id="{246FD7C1-B0E8-4DC0-8E45-2C7D16AB87CF}"/>
                </a:ext>
              </a:extLst>
            </p:cNvPr>
            <p:cNvSpPr txBox="1"/>
            <p:nvPr/>
          </p:nvSpPr>
          <p:spPr>
            <a:xfrm>
              <a:off x="1699171" y="6367681"/>
              <a:ext cx="1543300" cy="320848"/>
            </a:xfrm>
            <a:prstGeom prst="rect">
              <a:avLst/>
            </a:prstGeom>
            <a:noFill/>
            <a:ln w="6350" cap="flat" cmpd="sng" algn="ctr">
              <a:noFill/>
              <a:prstDash val="solid"/>
              <a:miter lim="800000"/>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a:ln>
                    <a:noFill/>
                  </a:ln>
                  <a:solidFill>
                    <a:srgbClr val="75787B"/>
                  </a:solidFill>
                  <a:effectLst/>
                  <a:uLnTx/>
                  <a:uFillTx/>
                  <a:latin typeface="Corbel" panose="020B0503020204020204" pitchFamily="34" charset="0"/>
                  <a:ea typeface="ＭＳ Ｐゴシック" pitchFamily="13" charset="-128"/>
                  <a:cs typeface="Arial" panose="020B0604020202020204" pitchFamily="34" charset="0"/>
                </a:rPr>
                <a:t>Google Maps...</a:t>
              </a:r>
              <a:endParaRPr kumimoji="0" lang="en-US" sz="1800" b="1" i="0" u="none" strike="noStrike" kern="0" cap="none" spc="0" normalizeH="0" baseline="0" noProof="0" dirty="0">
                <a:ln>
                  <a:noFill/>
                </a:ln>
                <a:solidFill>
                  <a:srgbClr val="75787B"/>
                </a:solidFill>
                <a:effectLst/>
                <a:uLnTx/>
                <a:uFillTx/>
                <a:latin typeface="Corbel" panose="020B0503020204020204" pitchFamily="34" charset="0"/>
                <a:ea typeface="+mn-ea"/>
                <a:cs typeface="+mn-cs"/>
              </a:endParaRPr>
            </a:p>
          </p:txBody>
        </p:sp>
        <p:sp>
          <p:nvSpPr>
            <p:cNvPr id="13" name="TextBox 12">
              <a:extLst>
                <a:ext uri="{FF2B5EF4-FFF2-40B4-BE49-F238E27FC236}">
                  <a16:creationId xmlns:a16="http://schemas.microsoft.com/office/drawing/2014/main" id="{AC912425-CDEC-494E-8A83-B84D3369ED8A}"/>
                </a:ext>
              </a:extLst>
            </p:cNvPr>
            <p:cNvSpPr txBox="1"/>
            <p:nvPr/>
          </p:nvSpPr>
          <p:spPr>
            <a:xfrm>
              <a:off x="3378422" y="6021940"/>
              <a:ext cx="1312778" cy="320848"/>
            </a:xfrm>
            <a:prstGeom prst="rect">
              <a:avLst/>
            </a:prstGeom>
            <a:noFill/>
            <a:ln w="6350" cap="flat" cmpd="sng" algn="ctr">
              <a:noFill/>
              <a:prstDash val="solid"/>
              <a:miter lim="800000"/>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a:ln>
                    <a:noFill/>
                  </a:ln>
                  <a:solidFill>
                    <a:srgbClr val="75787B"/>
                  </a:solidFill>
                  <a:effectLst/>
                  <a:uLnTx/>
                  <a:uFillTx/>
                  <a:latin typeface="Corbel" panose="020B0503020204020204" pitchFamily="34" charset="0"/>
                  <a:ea typeface="ＭＳ Ｐゴシック" pitchFamily="13" charset="-128"/>
                  <a:cs typeface="Arial" panose="020B0604020202020204" pitchFamily="34" charset="0"/>
                </a:rPr>
                <a:t>3D models...</a:t>
              </a:r>
              <a:endParaRPr kumimoji="0" lang="en-US" sz="1800" b="1" i="0" u="none" strike="noStrike" kern="0" cap="none" spc="0" normalizeH="0" baseline="0" noProof="0" dirty="0">
                <a:ln>
                  <a:noFill/>
                </a:ln>
                <a:solidFill>
                  <a:srgbClr val="75787B"/>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F96B4442-AED4-4107-B09B-7EBC49B14888}"/>
                </a:ext>
              </a:extLst>
            </p:cNvPr>
            <p:cNvSpPr txBox="1"/>
            <p:nvPr/>
          </p:nvSpPr>
          <p:spPr>
            <a:xfrm>
              <a:off x="4550754" y="6387641"/>
              <a:ext cx="2060310" cy="320848"/>
            </a:xfrm>
            <a:prstGeom prst="rect">
              <a:avLst/>
            </a:prstGeom>
            <a:noFill/>
            <a:ln w="6350" cap="flat" cmpd="sng" algn="ctr">
              <a:noFill/>
              <a:prstDash val="solid"/>
              <a:miter lim="800000"/>
            </a:ln>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0" cap="none" spc="0" normalizeH="0" baseline="0" noProof="0" dirty="0">
                  <a:ln>
                    <a:noFill/>
                  </a:ln>
                  <a:solidFill>
                    <a:srgbClr val="75787B"/>
                  </a:solidFill>
                  <a:effectLst/>
                  <a:uLnTx/>
                  <a:uFillTx/>
                  <a:latin typeface="Corbel" panose="020B0503020204020204" pitchFamily="34" charset="0"/>
                  <a:ea typeface="ＭＳ Ｐゴシック" pitchFamily="13" charset="-128"/>
                  <a:cs typeface="Arial" panose="020B0604020202020204" pitchFamily="34" charset="0"/>
                </a:rPr>
                <a:t>Virtual Microscope...</a:t>
              </a:r>
              <a:endParaRPr kumimoji="0" lang="en-US" sz="1800" b="1" i="0" u="none" strike="noStrike" kern="0" cap="none" spc="0" normalizeH="0" baseline="0" noProof="0" dirty="0">
                <a:ln>
                  <a:noFill/>
                </a:ln>
                <a:solidFill>
                  <a:srgbClr val="75787B"/>
                </a:solidFill>
                <a:effectLst/>
                <a:uLnTx/>
                <a:uFillTx/>
                <a:latin typeface="Corbel" panose="020B0503020204020204" pitchFamily="34" charset="0"/>
                <a:ea typeface="+mn-ea"/>
                <a:cs typeface="+mn-cs"/>
              </a:endParaRPr>
            </a:p>
          </p:txBody>
        </p:sp>
      </p:grpSp>
      <p:sp>
        <p:nvSpPr>
          <p:cNvPr id="15" name="TextBox 14">
            <a:extLst>
              <a:ext uri="{FF2B5EF4-FFF2-40B4-BE49-F238E27FC236}">
                <a16:creationId xmlns:a16="http://schemas.microsoft.com/office/drawing/2014/main" id="{DCB203FA-EEA4-4BB4-8C37-A8615800D439}"/>
              </a:ext>
            </a:extLst>
          </p:cNvPr>
          <p:cNvSpPr txBox="1"/>
          <p:nvPr/>
        </p:nvSpPr>
        <p:spPr>
          <a:xfrm>
            <a:off x="1392000" y="1194946"/>
            <a:ext cx="86227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3565A"/>
                </a:solidFill>
                <a:effectLst/>
                <a:uLnTx/>
                <a:uFillTx/>
                <a:latin typeface="Arial" panose="020B0604020202020204"/>
                <a:ea typeface="+mn-ea"/>
                <a:cs typeface="+mn-cs"/>
              </a:rPr>
              <a:t>3D images, supplementary views, audio slides, interactive plots, virtual microscope views </a:t>
            </a:r>
            <a:r>
              <a:rPr kumimoji="0" lang="en-US" sz="1600" b="0" i="0" u="none" strike="noStrike" kern="1200" cap="none" spc="0" normalizeH="0" baseline="0" noProof="0" dirty="0">
                <a:ln>
                  <a:noFill/>
                </a:ln>
                <a:solidFill>
                  <a:srgbClr val="53565A"/>
                </a:solidFill>
                <a:effectLst/>
                <a:uLnTx/>
                <a:uFillTx/>
                <a:latin typeface="Arial" panose="020B0604020202020204"/>
                <a:ea typeface="+mn-ea"/>
                <a:cs typeface="+mn-cs"/>
              </a:rPr>
              <a:t>are available in ScienceDirect</a:t>
            </a:r>
          </a:p>
        </p:txBody>
      </p:sp>
    </p:spTree>
    <p:extLst>
      <p:ext uri="{BB962C8B-B14F-4D97-AF65-F5344CB8AC3E}">
        <p14:creationId xmlns:p14="http://schemas.microsoft.com/office/powerpoint/2010/main" val="248466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7A6AC6E-292F-497A-A8FD-2778F4A2C400}"/>
              </a:ext>
            </a:extLst>
          </p:cNvPr>
          <p:cNvSpPr/>
          <p:nvPr/>
        </p:nvSpPr>
        <p:spPr>
          <a:xfrm>
            <a:off x="1322605" y="1015526"/>
            <a:ext cx="9193780" cy="1289828"/>
          </a:xfrm>
          <a:prstGeom prst="round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1485C20-897B-4F44-BD87-BF35AD1FA8EC}"/>
              </a:ext>
            </a:extLst>
          </p:cNvPr>
          <p:cNvSpPr>
            <a:spLocks noGrp="1"/>
          </p:cNvSpPr>
          <p:nvPr>
            <p:ph type="title"/>
          </p:nvPr>
        </p:nvSpPr>
        <p:spPr/>
        <p:txBody>
          <a:bodyPr/>
          <a:lstStyle/>
          <a:p>
            <a:pPr>
              <a:lnSpc>
                <a:spcPct val="100000"/>
              </a:lnSpc>
            </a:pPr>
            <a:r>
              <a:rPr lang="en-GB" sz="2200" dirty="0"/>
              <a:t>HOW SCIENCEDIRECT SUPPORT RESEARCH THROUGH TECHNOLOGY?</a:t>
            </a:r>
          </a:p>
        </p:txBody>
      </p:sp>
      <p:sp>
        <p:nvSpPr>
          <p:cNvPr id="4" name="Date Placeholder 3">
            <a:extLst>
              <a:ext uri="{FF2B5EF4-FFF2-40B4-BE49-F238E27FC236}">
                <a16:creationId xmlns:a16="http://schemas.microsoft.com/office/drawing/2014/main" id="{C576F48E-099B-4B7F-A846-7923427B9AE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19E50E-1C9D-4619-B8D9-3E9545412FFB}"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D6AB0B7-4B12-4104-9EB3-B662CA8893D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DCB203FA-EEA4-4BB4-8C37-A8615800D439}"/>
              </a:ext>
            </a:extLst>
          </p:cNvPr>
          <p:cNvSpPr txBox="1"/>
          <p:nvPr/>
        </p:nvSpPr>
        <p:spPr>
          <a:xfrm>
            <a:off x="1392000" y="1176694"/>
            <a:ext cx="8838678" cy="1404744"/>
          </a:xfrm>
          <a:prstGeom prst="rect">
            <a:avLst/>
          </a:prstGeom>
          <a:noFill/>
        </p:spPr>
        <p:txBody>
          <a:bodyPr wrap="square" rtlCol="0">
            <a:spAutoFit/>
          </a:bodyPr>
          <a:lstStyle/>
          <a:p>
            <a:pPr marL="0" marR="0" lvl="0" indent="0" algn="ctr" defTabSz="80640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PERSONALIZED RECOMMENDATIONS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Based on last Sign-in activity, ScienceDirect offers you content personalized for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Recommendations are delivered to your Inbox, and accessible anywhere you go! </a:t>
            </a:r>
          </a:p>
          <a:p>
            <a:pPr marL="0" marR="0" lvl="0" indent="0" algn="ctr" defTabSz="806409" rtl="0" eaLnBrk="1" fontAlgn="auto" latinLnBrk="0" hangingPunct="1">
              <a:lnSpc>
                <a:spcPct val="100000"/>
              </a:lnSpc>
              <a:spcBef>
                <a:spcPts val="0"/>
              </a:spcBef>
              <a:spcAft>
                <a:spcPts val="0"/>
              </a:spcAft>
              <a:buClrTx/>
              <a:buSzTx/>
              <a:buFontTx/>
              <a:buNone/>
              <a:tabLst/>
              <a:defRPr/>
            </a:pPr>
            <a:endParaRPr kumimoji="0" lang="en-GB" sz="1600" b="1" i="1"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C5817605-894C-4D2F-A9A4-D963087B3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39"/>
          <a:stretch/>
        </p:blipFill>
        <p:spPr>
          <a:xfrm>
            <a:off x="1513922" y="2661253"/>
            <a:ext cx="2368734" cy="3252398"/>
          </a:xfrm>
          <a:prstGeom prst="rect">
            <a:avLst/>
          </a:prstGeom>
        </p:spPr>
      </p:pic>
      <p:pic>
        <p:nvPicPr>
          <p:cNvPr id="18" name="Picture 17">
            <a:extLst>
              <a:ext uri="{FF2B5EF4-FFF2-40B4-BE49-F238E27FC236}">
                <a16:creationId xmlns:a16="http://schemas.microsoft.com/office/drawing/2014/main" id="{9D806A0D-5FED-4E7F-8D02-01C5705FA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85" y="3356851"/>
            <a:ext cx="1297552" cy="2485623"/>
          </a:xfrm>
          <a:prstGeom prst="rect">
            <a:avLst/>
          </a:prstGeom>
        </p:spPr>
      </p:pic>
      <p:sp>
        <p:nvSpPr>
          <p:cNvPr id="3" name="Rectangle 2">
            <a:extLst>
              <a:ext uri="{FF2B5EF4-FFF2-40B4-BE49-F238E27FC236}">
                <a16:creationId xmlns:a16="http://schemas.microsoft.com/office/drawing/2014/main" id="{C74AE6A2-0366-4D9D-9301-F751BAD8E582}"/>
              </a:ext>
            </a:extLst>
          </p:cNvPr>
          <p:cNvSpPr/>
          <p:nvPr/>
        </p:nvSpPr>
        <p:spPr>
          <a:xfrm>
            <a:off x="4420384" y="2504482"/>
            <a:ext cx="7612589" cy="646331"/>
          </a:xfrm>
          <a:prstGeom prst="rect">
            <a:avLst/>
          </a:prstGeom>
        </p:spPr>
        <p:txBody>
          <a:bodyPr wrap="square">
            <a:spAutoFit/>
          </a:bodyPr>
          <a:lstStyle/>
          <a:p>
            <a:pPr marL="0" marR="0" lvl="0" indent="0" algn="l" defTabSz="494370" rtl="0" eaLnBrk="1" fontAlgn="auto" latinLnBrk="0" hangingPunct="1">
              <a:lnSpc>
                <a:spcPct val="100000"/>
              </a:lnSpc>
              <a:spcBef>
                <a:spcPts val="1298"/>
              </a:spcBef>
              <a:spcAft>
                <a:spcPts val="0"/>
              </a:spcAft>
              <a:buClrTx/>
              <a:buSzTx/>
              <a:buFontTx/>
              <a:buNone/>
              <a:tabLst/>
              <a:defRPr/>
            </a:pPr>
            <a:r>
              <a:rPr kumimoji="0" lang="en-US" sz="1800" b="1" i="0" u="none" strike="noStrike" kern="0" cap="none" spc="0" normalizeH="0" baseline="0" noProof="0" dirty="0">
                <a:ln>
                  <a:noFill/>
                </a:ln>
                <a:solidFill>
                  <a:srgbClr val="661CCA"/>
                </a:solidFill>
                <a:effectLst/>
                <a:uLnTx/>
                <a:uFillTx/>
                <a:latin typeface="Arial" panose="020B0604020202020204"/>
                <a:ea typeface="Arial" charset="0"/>
                <a:cs typeface="Arial" charset="0"/>
              </a:rPr>
              <a:t>More than 1 million researchers are already using our </a:t>
            </a:r>
            <a:r>
              <a:rPr kumimoji="0" lang="en-US" sz="1800" b="0" i="1" u="none" strike="noStrike" kern="0" cap="none" spc="0" normalizeH="0" baseline="0" noProof="0" dirty="0">
                <a:ln>
                  <a:noFill/>
                </a:ln>
                <a:solidFill>
                  <a:srgbClr val="661CCA"/>
                </a:solidFill>
                <a:effectLst/>
                <a:uLnTx/>
                <a:uFillTx/>
                <a:latin typeface="Arial" panose="020B0604020202020204"/>
                <a:ea typeface="Arial" charset="0"/>
                <a:cs typeface="Arial" charset="0"/>
              </a:rPr>
              <a:t>Recommendations</a:t>
            </a:r>
            <a:r>
              <a:rPr kumimoji="0" lang="en-US" sz="1800" b="1" i="0" u="none" strike="noStrike" kern="0" cap="none" spc="0" normalizeH="0" baseline="0" noProof="0" dirty="0">
                <a:ln>
                  <a:noFill/>
                </a:ln>
                <a:solidFill>
                  <a:srgbClr val="661CCA"/>
                </a:solidFill>
                <a:effectLst/>
                <a:uLnTx/>
                <a:uFillTx/>
                <a:latin typeface="Arial" panose="020B0604020202020204"/>
                <a:ea typeface="Arial" charset="0"/>
                <a:cs typeface="Arial" charset="0"/>
              </a:rPr>
              <a:t> service.  Find out why</a:t>
            </a:r>
            <a:r>
              <a:rPr kumimoji="0" lang="is-IS" sz="1800" b="1" i="0" u="none" strike="noStrike" kern="0" cap="none" spc="0" normalizeH="0" baseline="0" noProof="0" dirty="0">
                <a:ln>
                  <a:noFill/>
                </a:ln>
                <a:solidFill>
                  <a:srgbClr val="661CCA"/>
                </a:solidFill>
                <a:effectLst/>
                <a:uLnTx/>
                <a:uFillTx/>
                <a:latin typeface="Arial" panose="020B0604020202020204"/>
                <a:ea typeface="Arial" charset="0"/>
                <a:cs typeface="Arial" charset="0"/>
              </a:rPr>
              <a:t>…</a:t>
            </a:r>
            <a:endParaRPr kumimoji="0" lang="en-US" sz="1800" b="1" i="0" u="none" strike="noStrike" kern="0" cap="none" spc="0" normalizeH="0" baseline="0" noProof="0" dirty="0">
              <a:ln>
                <a:noFill/>
              </a:ln>
              <a:solidFill>
                <a:srgbClr val="661CCA"/>
              </a:solidFill>
              <a:effectLst/>
              <a:uLnTx/>
              <a:uFillTx/>
              <a:latin typeface="Arial" panose="020B0604020202020204"/>
              <a:ea typeface="Arial" charset="0"/>
              <a:cs typeface="Arial" charset="0"/>
            </a:endParaRPr>
          </a:p>
        </p:txBody>
      </p:sp>
      <p:grpSp>
        <p:nvGrpSpPr>
          <p:cNvPr id="20" name="Group 19">
            <a:extLst>
              <a:ext uri="{FF2B5EF4-FFF2-40B4-BE49-F238E27FC236}">
                <a16:creationId xmlns:a16="http://schemas.microsoft.com/office/drawing/2014/main" id="{6C18681A-BF46-4DA9-8D99-4B45C3D90AD5}"/>
              </a:ext>
            </a:extLst>
          </p:cNvPr>
          <p:cNvGrpSpPr/>
          <p:nvPr/>
        </p:nvGrpSpPr>
        <p:grpSpPr>
          <a:xfrm>
            <a:off x="7782299" y="2964900"/>
            <a:ext cx="3680792" cy="2821724"/>
            <a:chOff x="6697462" y="1370304"/>
            <a:chExt cx="4807744" cy="3810000"/>
          </a:xfrm>
        </p:grpSpPr>
        <p:pic>
          <p:nvPicPr>
            <p:cNvPr id="21" name="Picture 20">
              <a:extLst>
                <a:ext uri="{FF2B5EF4-FFF2-40B4-BE49-F238E27FC236}">
                  <a16:creationId xmlns:a16="http://schemas.microsoft.com/office/drawing/2014/main" id="{62D5765F-4617-401C-B6D9-560E4EAA2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508" y="1370304"/>
              <a:ext cx="4760698" cy="3810000"/>
            </a:xfrm>
            <a:prstGeom prst="rect">
              <a:avLst/>
            </a:prstGeom>
          </p:spPr>
        </p:pic>
        <p:sp>
          <p:nvSpPr>
            <p:cNvPr id="22" name="Rectangle 21">
              <a:extLst>
                <a:ext uri="{FF2B5EF4-FFF2-40B4-BE49-F238E27FC236}">
                  <a16:creationId xmlns:a16="http://schemas.microsoft.com/office/drawing/2014/main" id="{61CC6E6F-B72D-4F25-880B-0ACB44879D2F}"/>
                </a:ext>
              </a:extLst>
            </p:cNvPr>
            <p:cNvSpPr/>
            <p:nvPr/>
          </p:nvSpPr>
          <p:spPr>
            <a:xfrm>
              <a:off x="7065109" y="2128564"/>
              <a:ext cx="4110889" cy="1786958"/>
            </a:xfrm>
            <a:prstGeom prst="rect">
              <a:avLst/>
            </a:prstGeom>
          </p:spPr>
          <p:txBody>
            <a:bodyPr wrap="square">
              <a:spAutoFit/>
            </a:bodyPr>
            <a:lstStyle/>
            <a:p>
              <a:pPr marL="0" marR="0" lvl="0" indent="0" algn="l" defTabSz="494370" rtl="0" eaLnBrk="1" fontAlgn="auto" latinLnBrk="0" hangingPunct="1">
                <a:lnSpc>
                  <a:spcPct val="100000"/>
                </a:lnSpc>
                <a:spcBef>
                  <a:spcPts val="1298"/>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a:ea typeface="Arial" charset="0"/>
                  <a:cs typeface="Arial" charset="0"/>
                </a:rPr>
                <a:t>“</a:t>
              </a:r>
              <a:r>
                <a:rPr kumimoji="0" lang="en-US" sz="1600" b="0" i="1" u="none" strike="noStrike" kern="0" cap="none" spc="0" normalizeH="0" baseline="0" noProof="0" dirty="0">
                  <a:ln>
                    <a:noFill/>
                  </a:ln>
                  <a:solidFill>
                    <a:prstClr val="white"/>
                  </a:solidFill>
                  <a:effectLst/>
                  <a:uLnTx/>
                  <a:uFillTx/>
                  <a:latin typeface="Arial" panose="020B0604020202020204"/>
                  <a:ea typeface="Arial" charset="0"/>
                  <a:cs typeface="Arial" charset="0"/>
                </a:rPr>
                <a:t>This morning’s recommendation was relevant to my lecture last week, so we were able to start class by reviewing and adding a new perspective</a:t>
              </a:r>
              <a:r>
                <a:rPr kumimoji="0" lang="en-US" sz="1600" b="0" i="0" u="none" strike="noStrike" kern="0" cap="none" spc="0" normalizeH="0" baseline="0" noProof="0" dirty="0">
                  <a:ln>
                    <a:noFill/>
                  </a:ln>
                  <a:solidFill>
                    <a:prstClr val="white"/>
                  </a:solidFill>
                  <a:effectLst/>
                  <a:uLnTx/>
                  <a:uFillTx/>
                  <a:latin typeface="Arial" panose="020B0604020202020204"/>
                  <a:ea typeface="Arial" charset="0"/>
                  <a:cs typeface="Arial" charset="0"/>
                </a:rPr>
                <a:t>.”</a:t>
              </a:r>
            </a:p>
          </p:txBody>
        </p:sp>
        <p:sp>
          <p:nvSpPr>
            <p:cNvPr id="23" name="Rectangle 22">
              <a:extLst>
                <a:ext uri="{FF2B5EF4-FFF2-40B4-BE49-F238E27FC236}">
                  <a16:creationId xmlns:a16="http://schemas.microsoft.com/office/drawing/2014/main" id="{3B438459-CD6B-4CEF-AFAA-0CA6230BBC98}"/>
                </a:ext>
              </a:extLst>
            </p:cNvPr>
            <p:cNvSpPr/>
            <p:nvPr/>
          </p:nvSpPr>
          <p:spPr>
            <a:xfrm>
              <a:off x="6697462" y="4718914"/>
              <a:ext cx="4131858" cy="374015"/>
            </a:xfrm>
            <a:prstGeom prst="rect">
              <a:avLst/>
            </a:prstGeom>
          </p:spPr>
          <p:txBody>
            <a:bodyPr wrap="square">
              <a:spAutoFit/>
            </a:bodyPr>
            <a:lstStyle/>
            <a:p>
              <a:pPr marL="0" marR="0" lvl="0" indent="0" algn="l" defTabSz="494370" rtl="0" eaLnBrk="1" fontAlgn="auto" latinLnBrk="0" hangingPunct="1">
                <a:lnSpc>
                  <a:spcPct val="100000"/>
                </a:lnSpc>
                <a:spcBef>
                  <a:spcPts val="1298"/>
                </a:spcBef>
                <a:spcAft>
                  <a:spcPts val="0"/>
                </a:spcAft>
                <a:buClrTx/>
                <a:buSzTx/>
                <a:buFontTx/>
                <a:buNone/>
                <a:tabLst/>
                <a:defRPr/>
              </a:pPr>
              <a:r>
                <a:rPr kumimoji="0" lang="en-US" sz="1200" b="0" i="0" u="none" strike="noStrike" kern="0" cap="none" spc="0" normalizeH="0" baseline="0" noProof="0" dirty="0">
                  <a:ln>
                    <a:noFill/>
                  </a:ln>
                  <a:solidFill>
                    <a:srgbClr val="FF6C00"/>
                  </a:solidFill>
                  <a:effectLst/>
                  <a:uLnTx/>
                  <a:uFillTx/>
                  <a:latin typeface="Arial" panose="020B0604020202020204"/>
                  <a:ea typeface="Arial" charset="0"/>
                  <a:cs typeface="Arial" charset="0"/>
                </a:rPr>
                <a:t>Sarah Longwell | Faculty</a:t>
              </a:r>
            </a:p>
          </p:txBody>
        </p:sp>
      </p:grpSp>
      <p:grpSp>
        <p:nvGrpSpPr>
          <p:cNvPr id="24" name="Group 23">
            <a:extLst>
              <a:ext uri="{FF2B5EF4-FFF2-40B4-BE49-F238E27FC236}">
                <a16:creationId xmlns:a16="http://schemas.microsoft.com/office/drawing/2014/main" id="{1D9265A5-CECA-4B15-A83E-8655D223BC97}"/>
              </a:ext>
            </a:extLst>
          </p:cNvPr>
          <p:cNvGrpSpPr/>
          <p:nvPr/>
        </p:nvGrpSpPr>
        <p:grpSpPr>
          <a:xfrm>
            <a:off x="4245697" y="3078256"/>
            <a:ext cx="3605263" cy="2615994"/>
            <a:chOff x="430685" y="1445715"/>
            <a:chExt cx="5058921" cy="3810000"/>
          </a:xfrm>
        </p:grpSpPr>
        <p:pic>
          <p:nvPicPr>
            <p:cNvPr id="25" name="Picture 24">
              <a:extLst>
                <a:ext uri="{FF2B5EF4-FFF2-40B4-BE49-F238E27FC236}">
                  <a16:creationId xmlns:a16="http://schemas.microsoft.com/office/drawing/2014/main" id="{44E9CFCD-A2FF-48A3-9FBB-E73E2E596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08" y="1445715"/>
              <a:ext cx="4760698" cy="3810000"/>
            </a:xfrm>
            <a:prstGeom prst="rect">
              <a:avLst/>
            </a:prstGeom>
          </p:spPr>
        </p:pic>
        <p:sp>
          <p:nvSpPr>
            <p:cNvPr id="26" name="Rectangle 25">
              <a:extLst>
                <a:ext uri="{FF2B5EF4-FFF2-40B4-BE49-F238E27FC236}">
                  <a16:creationId xmlns:a16="http://schemas.microsoft.com/office/drawing/2014/main" id="{FA118C46-D4E7-4CD1-8D85-B8BE3CD68B68}"/>
                </a:ext>
              </a:extLst>
            </p:cNvPr>
            <p:cNvSpPr/>
            <p:nvPr/>
          </p:nvSpPr>
          <p:spPr>
            <a:xfrm>
              <a:off x="1044986" y="2071581"/>
              <a:ext cx="3859896" cy="1611467"/>
            </a:xfrm>
            <a:prstGeom prst="rect">
              <a:avLst/>
            </a:prstGeom>
          </p:spPr>
          <p:txBody>
            <a:bodyPr wrap="square">
              <a:spAutoFit/>
            </a:bodyPr>
            <a:lstStyle/>
            <a:p>
              <a:pPr marL="0" marR="0" lvl="0" indent="0" algn="l" defTabSz="494370" rtl="0" eaLnBrk="1" fontAlgn="auto" latinLnBrk="0" hangingPunct="1">
                <a:lnSpc>
                  <a:spcPct val="100000"/>
                </a:lnSpc>
                <a:spcBef>
                  <a:spcPts val="1298"/>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a:ea typeface="Arial" charset="0"/>
                  <a:cs typeface="Arial" charset="0"/>
                </a:rPr>
                <a:t>“</a:t>
              </a:r>
              <a:r>
                <a:rPr kumimoji="0" lang="en-US" sz="1600" b="0" i="1" u="none" strike="noStrike" kern="0" cap="none" spc="0" normalizeH="0" baseline="0" noProof="0" dirty="0">
                  <a:ln>
                    <a:noFill/>
                  </a:ln>
                  <a:solidFill>
                    <a:prstClr val="white"/>
                  </a:solidFill>
                  <a:effectLst/>
                  <a:uLnTx/>
                  <a:uFillTx/>
                  <a:latin typeface="Arial" panose="020B0604020202020204"/>
                  <a:ea typeface="Arial" charset="0"/>
                  <a:cs typeface="Arial" charset="0"/>
                </a:rPr>
                <a:t>Provided me with articles I had previously not found</a:t>
              </a:r>
              <a:r>
                <a:rPr kumimoji="0" lang="is-IS" sz="1600" b="0" i="1" u="none" strike="noStrike" kern="0" cap="none" spc="0" normalizeH="0" baseline="0" noProof="0" dirty="0">
                  <a:ln>
                    <a:noFill/>
                  </a:ln>
                  <a:solidFill>
                    <a:prstClr val="white"/>
                  </a:solidFill>
                  <a:effectLst/>
                  <a:uLnTx/>
                  <a:uFillTx/>
                  <a:latin typeface="Arial" panose="020B0604020202020204"/>
                  <a:ea typeface="Arial" charset="0"/>
                  <a:cs typeface="Arial" charset="0"/>
                </a:rPr>
                <a:t>… gave me new ideas for other application areas of the techniques I’m using</a:t>
              </a:r>
              <a:r>
                <a:rPr kumimoji="0" lang="is-IS" sz="1600" b="0" i="0" u="none" strike="noStrike" kern="0" cap="none" spc="0" normalizeH="0" baseline="0" noProof="0" dirty="0">
                  <a:ln>
                    <a:noFill/>
                  </a:ln>
                  <a:solidFill>
                    <a:prstClr val="white"/>
                  </a:solidFill>
                  <a:effectLst/>
                  <a:uLnTx/>
                  <a:uFillTx/>
                  <a:latin typeface="Arial" panose="020B0604020202020204"/>
                  <a:ea typeface="Arial" charset="0"/>
                  <a:cs typeface="Arial" charset="0"/>
                </a:rPr>
                <a:t>...”</a:t>
              </a:r>
              <a:endParaRPr kumimoji="0" lang="en-US" sz="1600" b="0" i="0" u="none" strike="noStrike" kern="0" cap="none" spc="0" normalizeH="0" baseline="0" noProof="0" dirty="0">
                <a:ln>
                  <a:noFill/>
                </a:ln>
                <a:solidFill>
                  <a:prstClr val="white"/>
                </a:solidFill>
                <a:effectLst/>
                <a:uLnTx/>
                <a:uFillTx/>
                <a:latin typeface="Arial" panose="020B0604020202020204"/>
                <a:ea typeface="Arial" charset="0"/>
                <a:cs typeface="Arial" charset="0"/>
              </a:endParaRPr>
            </a:p>
          </p:txBody>
        </p:sp>
        <p:sp>
          <p:nvSpPr>
            <p:cNvPr id="27" name="Rectangle 26">
              <a:extLst>
                <a:ext uri="{FF2B5EF4-FFF2-40B4-BE49-F238E27FC236}">
                  <a16:creationId xmlns:a16="http://schemas.microsoft.com/office/drawing/2014/main" id="{E695BBFF-7259-40A5-9A74-D95B5117124F}"/>
                </a:ext>
              </a:extLst>
            </p:cNvPr>
            <p:cNvSpPr/>
            <p:nvPr/>
          </p:nvSpPr>
          <p:spPr>
            <a:xfrm>
              <a:off x="430685" y="4810907"/>
              <a:ext cx="4131860" cy="403428"/>
            </a:xfrm>
            <a:prstGeom prst="rect">
              <a:avLst/>
            </a:prstGeom>
          </p:spPr>
          <p:txBody>
            <a:bodyPr wrap="square">
              <a:spAutoFit/>
            </a:bodyPr>
            <a:lstStyle/>
            <a:p>
              <a:pPr marL="0" marR="0" lvl="0" indent="0" algn="l" defTabSz="494370" rtl="0" eaLnBrk="1" fontAlgn="auto" latinLnBrk="0" hangingPunct="1">
                <a:lnSpc>
                  <a:spcPct val="100000"/>
                </a:lnSpc>
                <a:spcBef>
                  <a:spcPts val="1298"/>
                </a:spcBef>
                <a:spcAft>
                  <a:spcPts val="0"/>
                </a:spcAft>
                <a:buClrTx/>
                <a:buSzTx/>
                <a:buFontTx/>
                <a:buNone/>
                <a:tabLst/>
                <a:defRPr/>
              </a:pPr>
              <a:r>
                <a:rPr kumimoji="0" lang="en-US" sz="1200" b="0" i="0" u="none" strike="noStrike" kern="0" cap="none" spc="0" normalizeH="0" baseline="0" noProof="0" dirty="0" err="1">
                  <a:ln>
                    <a:noFill/>
                  </a:ln>
                  <a:solidFill>
                    <a:srgbClr val="FF6C00"/>
                  </a:solidFill>
                  <a:effectLst/>
                  <a:uLnTx/>
                  <a:uFillTx/>
                  <a:latin typeface="Arial" panose="020B0604020202020204"/>
                  <a:ea typeface="Arial" charset="0"/>
                  <a:cs typeface="Arial" charset="0"/>
                </a:rPr>
                <a:t>Merlijn</a:t>
              </a:r>
              <a:r>
                <a:rPr kumimoji="0" lang="en-US" sz="1200" b="0" i="0" u="none" strike="noStrike" kern="0" cap="none" spc="0" normalizeH="0" baseline="0" noProof="0" dirty="0">
                  <a:ln>
                    <a:noFill/>
                  </a:ln>
                  <a:solidFill>
                    <a:srgbClr val="FF6C00"/>
                  </a:solidFill>
                  <a:effectLst/>
                  <a:uLnTx/>
                  <a:uFillTx/>
                  <a:latin typeface="Arial" panose="020B0604020202020204"/>
                  <a:ea typeface="Arial" charset="0"/>
                  <a:cs typeface="Arial" charset="0"/>
                </a:rPr>
                <a:t> </a:t>
              </a:r>
              <a:r>
                <a:rPr kumimoji="0" lang="en-US" sz="1200" b="0" i="0" u="none" strike="noStrike" kern="0" cap="none" spc="0" normalizeH="0" baseline="0" noProof="0" dirty="0" err="1">
                  <a:ln>
                    <a:noFill/>
                  </a:ln>
                  <a:solidFill>
                    <a:srgbClr val="FF6C00"/>
                  </a:solidFill>
                  <a:effectLst/>
                  <a:uLnTx/>
                  <a:uFillTx/>
                  <a:latin typeface="Arial" panose="020B0604020202020204"/>
                  <a:ea typeface="Arial" charset="0"/>
                  <a:cs typeface="Arial" charset="0"/>
                </a:rPr>
                <a:t>Lobbes</a:t>
              </a:r>
              <a:r>
                <a:rPr kumimoji="0" lang="en-US" sz="1200" b="0" i="0" u="none" strike="noStrike" kern="0" cap="none" spc="0" normalizeH="0" baseline="0" noProof="0" dirty="0">
                  <a:ln>
                    <a:noFill/>
                  </a:ln>
                  <a:solidFill>
                    <a:srgbClr val="FF6C00"/>
                  </a:solidFill>
                  <a:effectLst/>
                  <a:uLnTx/>
                  <a:uFillTx/>
                  <a:latin typeface="Arial" panose="020B0604020202020204"/>
                  <a:ea typeface="Arial" charset="0"/>
                  <a:cs typeface="Arial" charset="0"/>
                </a:rPr>
                <a:t> | Graduate student</a:t>
              </a:r>
            </a:p>
          </p:txBody>
        </p:sp>
      </p:grpSp>
    </p:spTree>
    <p:extLst>
      <p:ext uri="{BB962C8B-B14F-4D97-AF65-F5344CB8AC3E}">
        <p14:creationId xmlns:p14="http://schemas.microsoft.com/office/powerpoint/2010/main" val="381218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6907E6C-EA09-49C9-8FEF-6D423A091651}"/>
              </a:ext>
            </a:extLst>
          </p:cNvPr>
          <p:cNvSpPr/>
          <p:nvPr/>
        </p:nvSpPr>
        <p:spPr>
          <a:xfrm>
            <a:off x="0" y="1961322"/>
            <a:ext cx="12204438" cy="4028661"/>
          </a:xfrm>
          <a:prstGeom prst="rect">
            <a:avLst/>
          </a:prstGeom>
          <a:solidFill>
            <a:schemeClr val="tx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C03FDBE4-9C38-4109-889B-DE7E454DF0A1}"/>
              </a:ext>
            </a:extLst>
          </p:cNvPr>
          <p:cNvSpPr/>
          <p:nvPr/>
        </p:nvSpPr>
        <p:spPr>
          <a:xfrm>
            <a:off x="304801" y="2148613"/>
            <a:ext cx="9405573" cy="3682344"/>
          </a:xfrm>
          <a:prstGeom prst="roundRect">
            <a:avLst/>
          </a:prstGeom>
          <a:solidFill>
            <a:schemeClr val="bg1">
              <a:lumMod val="95000"/>
            </a:schemeClr>
          </a:solidFill>
          <a:ln w="1905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 name="Date Placeholder 3">
            <a:extLst>
              <a:ext uri="{FF2B5EF4-FFF2-40B4-BE49-F238E27FC236}">
                <a16:creationId xmlns:a16="http://schemas.microsoft.com/office/drawing/2014/main" id="{DB5D98BC-CC4B-48DE-A053-34C67454D68F}"/>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27A3C-3064-49E6-8D5F-3421072B9885}"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E7F4DE81-8C7E-40B2-8FC8-94A2EAD6BA12}"/>
              </a:ext>
            </a:extLst>
          </p:cNvPr>
          <p:cNvSpPr>
            <a:spLocks noGrp="1"/>
          </p:cNvSpPr>
          <p:nvPr>
            <p:ph type="title"/>
          </p:nvPr>
        </p:nvSpPr>
        <p:spPr/>
        <p:txBody>
          <a:bodyPr/>
          <a:lstStyle/>
          <a:p>
            <a:r>
              <a:rPr lang="en-GB" sz="4000" dirty="0"/>
              <a:t>Research and Publication Process</a:t>
            </a:r>
          </a:p>
        </p:txBody>
      </p:sp>
      <p:sp>
        <p:nvSpPr>
          <p:cNvPr id="2" name="Rectangle 1">
            <a:extLst>
              <a:ext uri="{FF2B5EF4-FFF2-40B4-BE49-F238E27FC236}">
                <a16:creationId xmlns:a16="http://schemas.microsoft.com/office/drawing/2014/main" id="{A237A141-D5BF-4033-B2D7-AC1D9BB2FB4B}"/>
              </a:ext>
            </a:extLst>
          </p:cNvPr>
          <p:cNvSpPr/>
          <p:nvPr/>
        </p:nvSpPr>
        <p:spPr>
          <a:xfrm>
            <a:off x="1193216" y="1225283"/>
            <a:ext cx="1004707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Writing a paper is a long process; defining a subject area, building the manuscript and publishing may take a period of </a:t>
            </a:r>
            <a:r>
              <a:rPr kumimoji="0" lang="en-GB" sz="1800" b="1" i="0" u="none" strike="noStrike" kern="1200" cap="none" spc="0" normalizeH="0" baseline="0" noProof="0" dirty="0">
                <a:ln>
                  <a:noFill/>
                </a:ln>
                <a:solidFill>
                  <a:srgbClr val="53565A"/>
                </a:solidFill>
                <a:effectLst/>
                <a:uLnTx/>
                <a:uFillTx/>
                <a:latin typeface="Arial" panose="020B0604020202020204"/>
                <a:ea typeface="+mn-ea"/>
                <a:cs typeface="+mn-cs"/>
              </a:rPr>
              <a:t>1-2 years</a:t>
            </a:r>
            <a:r>
              <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rPr>
              <a:t>. For high quality journals this time can be 2-3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23405EA2-6FCA-4A75-A304-FEFFFBA7CD6E}"/>
              </a:ext>
            </a:extLst>
          </p:cNvPr>
          <p:cNvSpPr/>
          <p:nvPr/>
        </p:nvSpPr>
        <p:spPr>
          <a:xfrm>
            <a:off x="607606" y="2148613"/>
            <a:ext cx="8406123" cy="2826415"/>
          </a:xfrm>
          <a:prstGeom prst="rect">
            <a:avLst/>
          </a:prstGeom>
        </p:spPr>
        <p:txBody>
          <a:bodyPr wrap="square">
            <a:spAutoFit/>
          </a:bodyPr>
          <a:lstStyle/>
          <a:p>
            <a:pPr marL="298450" marR="0" lvl="0" indent="-285750" algn="l" defTabSz="914400" rtl="0" eaLnBrk="1" fontAlgn="auto" latinLnBrk="0" hangingPunct="1">
              <a:lnSpc>
                <a:spcPct val="150000"/>
              </a:lnSpc>
              <a:spcBef>
                <a:spcPts val="670"/>
              </a:spcBef>
              <a:spcAft>
                <a:spcPts val="0"/>
              </a:spcAft>
              <a:buClr>
                <a:srgbClr val="C00000"/>
              </a:buClr>
              <a:buSzTx/>
              <a:buFont typeface="Courier New" panose="02070309020205020404" pitchFamily="49" charset="0"/>
              <a:buChar char="o"/>
              <a:tabLst>
                <a:tab pos="37274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Determining the subject area</a:t>
            </a:r>
            <a:endParaRPr kumimoji="0" lang="en-GB" sz="1600" b="0" i="0" u="none" strike="noStrike" kern="1200" cap="none" spc="0" normalizeH="0" baseline="0" noProof="0" dirty="0">
              <a:ln>
                <a:noFill/>
              </a:ln>
              <a:solidFill>
                <a:srgbClr val="53565A"/>
              </a:solidFill>
              <a:effectLst/>
              <a:uLnTx/>
              <a:uFillTx/>
              <a:latin typeface="Arial"/>
              <a:ea typeface="+mn-ea"/>
              <a:cs typeface="Arial"/>
            </a:endParaRPr>
          </a:p>
          <a:p>
            <a:pPr marL="1090930" marR="5080" lvl="2" indent="-285750" algn="l" defTabSz="914400" rtl="0" eaLnBrk="1" fontAlgn="auto" latinLnBrk="0" hangingPunct="1">
              <a:lnSpc>
                <a:spcPct val="100000"/>
              </a:lnSpc>
              <a:spcBef>
                <a:spcPts val="439"/>
              </a:spcBef>
              <a:spcAft>
                <a:spcPts val="0"/>
              </a:spcAft>
              <a:buClr>
                <a:srgbClr val="C00000"/>
              </a:buClr>
              <a:buSzTx/>
              <a:buFont typeface="Courier New" panose="02070309020205020404" pitchFamily="49" charset="0"/>
              <a:buChar char="o"/>
              <a:tabLst>
                <a:tab pos="1056640" algn="l"/>
                <a:tab pos="105727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It must be </a:t>
            </a:r>
            <a:r>
              <a:rPr kumimoji="0" lang="en-GB" sz="1600" b="1" i="0" u="none" strike="noStrike" kern="1200" cap="none" spc="-5" normalizeH="0" baseline="0" noProof="0" dirty="0">
                <a:ln>
                  <a:noFill/>
                </a:ln>
                <a:solidFill>
                  <a:srgbClr val="FF6C00"/>
                </a:solidFill>
                <a:effectLst/>
                <a:uLnTx/>
                <a:uFillTx/>
                <a:latin typeface="Arial"/>
                <a:ea typeface="+mn-ea"/>
                <a:cs typeface="Arial"/>
              </a:rPr>
              <a:t>original, attractive and not too general</a:t>
            </a:r>
          </a:p>
          <a:p>
            <a:pPr marL="1090930" marR="5080" lvl="2" indent="-285750" algn="l" defTabSz="914400" rtl="0" eaLnBrk="1" fontAlgn="auto" latinLnBrk="0" hangingPunct="1">
              <a:lnSpc>
                <a:spcPct val="100000"/>
              </a:lnSpc>
              <a:spcBef>
                <a:spcPts val="439"/>
              </a:spcBef>
              <a:spcAft>
                <a:spcPts val="0"/>
              </a:spcAft>
              <a:buClr>
                <a:srgbClr val="C00000"/>
              </a:buClr>
              <a:buSzTx/>
              <a:buFont typeface="Courier New" panose="02070309020205020404" pitchFamily="49" charset="0"/>
              <a:buChar char="o"/>
              <a:tabLst>
                <a:tab pos="1056640" algn="l"/>
                <a:tab pos="105727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It must bring </a:t>
            </a:r>
            <a:r>
              <a:rPr kumimoji="0" lang="en-GB" sz="1600" b="1" i="0" u="none" strike="noStrike" kern="1200" cap="none" spc="-5" normalizeH="0" baseline="0" noProof="0" dirty="0">
                <a:ln>
                  <a:noFill/>
                </a:ln>
                <a:solidFill>
                  <a:srgbClr val="FF6C00"/>
                </a:solidFill>
                <a:effectLst/>
                <a:uLnTx/>
                <a:uFillTx/>
                <a:latin typeface="Arial"/>
                <a:ea typeface="+mn-ea"/>
                <a:cs typeface="Arial"/>
              </a:rPr>
              <a:t>significant advances in the field</a:t>
            </a:r>
          </a:p>
          <a:p>
            <a:pPr marL="1090930" marR="5080" lvl="2" indent="-285750" algn="l" defTabSz="914400" rtl="0" eaLnBrk="1" fontAlgn="auto" latinLnBrk="0" hangingPunct="1">
              <a:lnSpc>
                <a:spcPct val="100000"/>
              </a:lnSpc>
              <a:spcBef>
                <a:spcPts val="439"/>
              </a:spcBef>
              <a:spcAft>
                <a:spcPts val="0"/>
              </a:spcAft>
              <a:buClr>
                <a:srgbClr val="C00000"/>
              </a:buClr>
              <a:buSzTx/>
              <a:buFont typeface="Courier New" panose="02070309020205020404" pitchFamily="49" charset="0"/>
              <a:buChar char="o"/>
              <a:tabLst>
                <a:tab pos="1056640" algn="l"/>
                <a:tab pos="105727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It must have </a:t>
            </a:r>
            <a:r>
              <a:rPr kumimoji="0" lang="en-GB" sz="1600" b="1" i="0" u="none" strike="noStrike" kern="1200" cap="none" spc="-5" normalizeH="0" baseline="0" noProof="0" dirty="0">
                <a:ln>
                  <a:noFill/>
                </a:ln>
                <a:solidFill>
                  <a:srgbClr val="FF6C00"/>
                </a:solidFill>
                <a:effectLst/>
                <a:uLnTx/>
                <a:uFillTx/>
                <a:latin typeface="Arial"/>
                <a:ea typeface="+mn-ea"/>
                <a:cs typeface="Arial"/>
              </a:rPr>
              <a:t>clear context </a:t>
            </a:r>
            <a:r>
              <a:rPr kumimoji="0" lang="en-GB" sz="1600" b="0" i="0" u="none" strike="noStrike" kern="1200" cap="none" spc="-5" normalizeH="0" baseline="0" noProof="0" dirty="0">
                <a:ln>
                  <a:noFill/>
                </a:ln>
                <a:solidFill>
                  <a:srgbClr val="53565A"/>
                </a:solidFill>
                <a:effectLst/>
                <a:uLnTx/>
                <a:uFillTx/>
                <a:latin typeface="Arial"/>
                <a:ea typeface="+mn-ea"/>
                <a:cs typeface="Arial"/>
              </a:rPr>
              <a:t>and </a:t>
            </a:r>
            <a:r>
              <a:rPr kumimoji="0" lang="en-GB" sz="1600" b="1" i="0" u="none" strike="noStrike" kern="1200" cap="none" spc="-5" normalizeH="0" baseline="0" noProof="0" dirty="0">
                <a:ln>
                  <a:noFill/>
                </a:ln>
                <a:solidFill>
                  <a:srgbClr val="FF6C00"/>
                </a:solidFill>
                <a:effectLst/>
                <a:uLnTx/>
                <a:uFillTx/>
                <a:latin typeface="Arial"/>
                <a:ea typeface="+mn-ea"/>
                <a:cs typeface="Arial"/>
              </a:rPr>
              <a:t>relations with previous work</a:t>
            </a:r>
            <a:r>
              <a:rPr kumimoji="0" lang="en-GB" sz="1600" b="0" i="0" u="none" strike="noStrike" kern="1200" cap="none" spc="-5" normalizeH="0" baseline="0" noProof="0" dirty="0">
                <a:ln>
                  <a:noFill/>
                </a:ln>
                <a:solidFill>
                  <a:srgbClr val="53565A"/>
                </a:solidFill>
                <a:effectLst/>
                <a:uLnTx/>
                <a:uFillTx/>
                <a:latin typeface="Arial"/>
                <a:ea typeface="+mn-ea"/>
                <a:cs typeface="Arial"/>
              </a:rPr>
              <a:t>, </a:t>
            </a:r>
          </a:p>
          <a:p>
            <a:pPr marL="298450" marR="0" lvl="0" indent="-28575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tab pos="37274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Literature Review</a:t>
            </a:r>
          </a:p>
          <a:p>
            <a:pPr marL="298450" marR="0" lvl="0" indent="-28575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tab pos="37274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Building Hypothesis</a:t>
            </a:r>
          </a:p>
          <a:p>
            <a:pPr marL="298450" marR="0" lvl="0" indent="-28575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tab pos="372745" algn="l"/>
              </a:tabLst>
              <a:defRPr/>
            </a:pPr>
            <a:r>
              <a:rPr kumimoji="0" lang="en-GB" sz="1600" b="0" i="0" u="none" strike="noStrike" kern="1200" cap="none" spc="-5" normalizeH="0" baseline="0" noProof="0" dirty="0">
                <a:ln>
                  <a:noFill/>
                </a:ln>
                <a:solidFill>
                  <a:srgbClr val="53565A"/>
                </a:solidFill>
                <a:effectLst/>
                <a:uLnTx/>
                <a:uFillTx/>
                <a:latin typeface="Arial"/>
                <a:ea typeface="+mn-ea"/>
                <a:cs typeface="Arial"/>
              </a:rPr>
              <a:t>Determining the type of article</a:t>
            </a:r>
          </a:p>
          <a:p>
            <a:pPr marL="298450" marR="0" lvl="0" indent="-28575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tab pos="372745" algn="l"/>
              </a:tabLst>
              <a:defRPr/>
            </a:pPr>
            <a:r>
              <a:rPr kumimoji="0" lang="en-GB" sz="1600" b="0" i="0" u="sng" strike="noStrike" kern="1200" cap="none" spc="-5" normalizeH="0" baseline="0" noProof="0" dirty="0">
                <a:ln>
                  <a:noFill/>
                </a:ln>
                <a:solidFill>
                  <a:srgbClr val="53565A"/>
                </a:solidFill>
                <a:effectLst/>
                <a:uLnTx/>
                <a:uFillTx/>
                <a:latin typeface="Arial"/>
                <a:ea typeface="+mn-ea"/>
                <a:cs typeface="Arial"/>
              </a:rPr>
              <a:t>Writing in English </a:t>
            </a:r>
            <a:r>
              <a:rPr kumimoji="0" lang="en-GB" sz="1600" b="0" i="0" u="none" strike="noStrike" kern="1200" cap="none" spc="-5" normalizeH="0" baseline="0" noProof="0" dirty="0">
                <a:ln>
                  <a:noFill/>
                </a:ln>
                <a:solidFill>
                  <a:srgbClr val="53565A"/>
                </a:solidFill>
                <a:effectLst/>
                <a:uLnTx/>
                <a:uFillTx/>
                <a:latin typeface="Arial"/>
                <a:ea typeface="+mn-ea"/>
                <a:cs typeface="Arial"/>
              </a:rPr>
              <a:t>will increase your visibility and metrics!</a:t>
            </a:r>
          </a:p>
        </p:txBody>
      </p:sp>
      <p:pic>
        <p:nvPicPr>
          <p:cNvPr id="34" name="Picture 2" descr="节能灯泡">
            <a:extLst>
              <a:ext uri="{FF2B5EF4-FFF2-40B4-BE49-F238E27FC236}">
                <a16:creationId xmlns:a16="http://schemas.microsoft.com/office/drawing/2014/main" id="{219F0F83-62B9-471A-8231-D6FAB2150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92" t="8272" r="16447" b="2959"/>
          <a:stretch>
            <a:fillRect/>
          </a:stretch>
        </p:blipFill>
        <p:spPr bwMode="auto">
          <a:xfrm>
            <a:off x="9710374" y="2401677"/>
            <a:ext cx="2682837" cy="42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196F150-FD72-44D1-B24D-FE7DB1AD3A73}"/>
              </a:ext>
            </a:extLst>
          </p:cNvPr>
          <p:cNvSpPr txBox="1"/>
          <p:nvPr/>
        </p:nvSpPr>
        <p:spPr>
          <a:xfrm>
            <a:off x="550738" y="4956826"/>
            <a:ext cx="8868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F73E29">
                    <a:lumMod val="50000"/>
                  </a:srgbClr>
                </a:solidFill>
                <a:effectLst>
                  <a:outerShdw blurRad="38100" dist="38100" dir="2700000" algn="tl">
                    <a:srgbClr val="000000">
                      <a:alpha val="43137"/>
                    </a:srgbClr>
                  </a:outerShdw>
                </a:effectLst>
                <a:uLnTx/>
                <a:uFillTx/>
                <a:latin typeface="Arial" panose="020B0604020202020204"/>
                <a:ea typeface="+mn-ea"/>
                <a:cs typeface="+mn-cs"/>
              </a:rPr>
              <a:t>Reading and searching is the key step in publishing process, use Scopus and ScienceDirect to increase the quality of your publications!</a:t>
            </a:r>
          </a:p>
        </p:txBody>
      </p:sp>
    </p:spTree>
    <p:extLst>
      <p:ext uri="{BB962C8B-B14F-4D97-AF65-F5344CB8AC3E}">
        <p14:creationId xmlns:p14="http://schemas.microsoft.com/office/powerpoint/2010/main" val="18919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7A6AC6E-292F-497A-A8FD-2778F4A2C400}"/>
              </a:ext>
            </a:extLst>
          </p:cNvPr>
          <p:cNvSpPr/>
          <p:nvPr/>
        </p:nvSpPr>
        <p:spPr>
          <a:xfrm>
            <a:off x="780308" y="1015525"/>
            <a:ext cx="10214791" cy="1566995"/>
          </a:xfrm>
          <a:prstGeom prst="roundRect">
            <a:avLst/>
          </a:prstGeom>
          <a:solidFill>
            <a:schemeClr val="bg1">
              <a:lumMod val="9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1485C20-897B-4F44-BD87-BF35AD1FA8EC}"/>
              </a:ext>
            </a:extLst>
          </p:cNvPr>
          <p:cNvSpPr>
            <a:spLocks noGrp="1"/>
          </p:cNvSpPr>
          <p:nvPr>
            <p:ph type="title"/>
          </p:nvPr>
        </p:nvSpPr>
        <p:spPr/>
        <p:txBody>
          <a:bodyPr/>
          <a:lstStyle/>
          <a:p>
            <a:pPr>
              <a:lnSpc>
                <a:spcPct val="100000"/>
              </a:lnSpc>
            </a:pPr>
            <a:r>
              <a:rPr lang="en-GB" sz="2200" dirty="0"/>
              <a:t>HOW SCIENCEDIRECT SUPPORT RESEARCH THROUGH TECHNOLOGY?</a:t>
            </a:r>
          </a:p>
        </p:txBody>
      </p:sp>
      <p:sp>
        <p:nvSpPr>
          <p:cNvPr id="4" name="Date Placeholder 3">
            <a:extLst>
              <a:ext uri="{FF2B5EF4-FFF2-40B4-BE49-F238E27FC236}">
                <a16:creationId xmlns:a16="http://schemas.microsoft.com/office/drawing/2014/main" id="{C576F48E-099B-4B7F-A846-7923427B9AE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19E50E-1C9D-4619-B8D9-3E9545412FFB}"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D6AB0B7-4B12-4104-9EB3-B662CA8893D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DCB203FA-EEA4-4BB4-8C37-A8615800D439}"/>
              </a:ext>
            </a:extLst>
          </p:cNvPr>
          <p:cNvSpPr txBox="1"/>
          <p:nvPr/>
        </p:nvSpPr>
        <p:spPr>
          <a:xfrm>
            <a:off x="941426" y="1176694"/>
            <a:ext cx="9885601" cy="1200329"/>
          </a:xfrm>
          <a:prstGeom prst="rect">
            <a:avLst/>
          </a:prstGeom>
          <a:noFill/>
        </p:spPr>
        <p:txBody>
          <a:bodyPr wrap="square" rtlCol="0">
            <a:spAutoFit/>
          </a:bodyPr>
          <a:lstStyle/>
          <a:p>
            <a:pPr marL="0" marR="0" lvl="0" indent="0" algn="ctr" defTabSz="80640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6C00"/>
                </a:solidFill>
                <a:effectLst/>
                <a:uLnTx/>
                <a:uFillTx/>
                <a:latin typeface="Arial" panose="020B0604020202020204"/>
                <a:ea typeface="+mn-ea"/>
                <a:cs typeface="Segoe UI" panose="020B0502040204020203" pitchFamily="34" charset="0"/>
              </a:rPr>
              <a:t>SCIENCEDIRECT TOPICS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Uncover critical and contextual information within your workflow via ScienceDirect Topics </a:t>
            </a: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sym typeface="Wingdings" panose="05000000000000000000" pitchFamily="2" charset="2"/>
              </a:rPr>
              <a:t></a:t>
            </a:r>
            <a:r>
              <a:rPr kumimoji="0" lang="en-US" sz="1800" b="0" i="0" u="none" strike="noStrike" kern="1200" cap="none" spc="0" normalizeH="0" baseline="0" noProof="0" dirty="0">
                <a:ln>
                  <a:noFill/>
                </a:ln>
                <a:solidFill>
                  <a:srgbClr val="53565A"/>
                </a:solidFill>
                <a:effectLst/>
                <a:uLnTx/>
                <a:uFillTx/>
                <a:latin typeface="Arial" panose="020B0604020202020204"/>
                <a:ea typeface="+mn-ea"/>
                <a:cs typeface="+mn-cs"/>
              </a:rPr>
              <a:t> easy tool to learn definitions of new terminology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6C00"/>
                </a:solidFill>
                <a:effectLst/>
                <a:uLnTx/>
                <a:uFillTx/>
                <a:latin typeface="Arial" panose="020B0604020202020204"/>
                <a:ea typeface="+mn-ea"/>
                <a:cs typeface="+mn-cs"/>
              </a:rPr>
              <a:t>Once you come up with unknown terminology in the text, click the world and check its definition!</a:t>
            </a:r>
          </a:p>
        </p:txBody>
      </p:sp>
      <p:sp>
        <p:nvSpPr>
          <p:cNvPr id="34" name="Rectangle 33">
            <a:extLst>
              <a:ext uri="{FF2B5EF4-FFF2-40B4-BE49-F238E27FC236}">
                <a16:creationId xmlns:a16="http://schemas.microsoft.com/office/drawing/2014/main" id="{796AECD7-913D-4063-88A0-D8C21AEF6965}"/>
              </a:ext>
            </a:extLst>
          </p:cNvPr>
          <p:cNvSpPr/>
          <p:nvPr/>
        </p:nvSpPr>
        <p:spPr>
          <a:xfrm>
            <a:off x="1547" y="3736359"/>
            <a:ext cx="12190453" cy="2264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14"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5" name="Picture 34">
            <a:extLst>
              <a:ext uri="{FF2B5EF4-FFF2-40B4-BE49-F238E27FC236}">
                <a16:creationId xmlns:a16="http://schemas.microsoft.com/office/drawing/2014/main" id="{14B48DB7-C69E-4C7A-BB64-9693A8047335}"/>
              </a:ext>
            </a:extLst>
          </p:cNvPr>
          <p:cNvPicPr>
            <a:picLocks noChangeAspect="1"/>
          </p:cNvPicPr>
          <p:nvPr/>
        </p:nvPicPr>
        <p:blipFill>
          <a:blip r:embed="rId2"/>
          <a:stretch>
            <a:fillRect/>
          </a:stretch>
        </p:blipFill>
        <p:spPr>
          <a:xfrm>
            <a:off x="7010401" y="2745485"/>
            <a:ext cx="3984699" cy="3742677"/>
          </a:xfrm>
          <a:prstGeom prst="rect">
            <a:avLst/>
          </a:prstGeom>
        </p:spPr>
      </p:pic>
      <p:sp>
        <p:nvSpPr>
          <p:cNvPr id="36" name="Text Placeholder 2">
            <a:extLst>
              <a:ext uri="{FF2B5EF4-FFF2-40B4-BE49-F238E27FC236}">
                <a16:creationId xmlns:a16="http://schemas.microsoft.com/office/drawing/2014/main" id="{39A58991-6BED-45A4-80DA-0E8C2FD81CF8}"/>
              </a:ext>
            </a:extLst>
          </p:cNvPr>
          <p:cNvSpPr txBox="1">
            <a:spLocks/>
          </p:cNvSpPr>
          <p:nvPr/>
        </p:nvSpPr>
        <p:spPr>
          <a:xfrm>
            <a:off x="1870540" y="4237839"/>
            <a:ext cx="3352505" cy="594348"/>
          </a:xfrm>
          <a:prstGeom prst="rect">
            <a:avLst/>
          </a:prstGeom>
        </p:spPr>
        <p:txBody>
          <a:bodyPr lIns="0" tIns="0"/>
          <a:lstStyle>
            <a:lvl1pPr marL="0" indent="0" algn="l" defTabSz="457200" rtl="0" eaLnBrk="1" latinLnBrk="0" hangingPunct="1">
              <a:spcBef>
                <a:spcPct val="20000"/>
              </a:spcBef>
              <a:buFont typeface="Arial"/>
              <a:buNone/>
              <a:defRPr sz="2000" b="1" kern="1200">
                <a:solidFill>
                  <a:schemeClr val="bg2"/>
                </a:solidFill>
                <a:latin typeface="+mn-lt"/>
                <a:ea typeface="+mn-ea"/>
                <a:cs typeface="+mn-cs"/>
              </a:defRPr>
            </a:lvl1pPr>
            <a:lvl2pPr marL="627063" indent="-169863" algn="l" defTabSz="457200" rtl="0" eaLnBrk="1" latinLnBrk="0" hangingPunct="1">
              <a:spcBef>
                <a:spcPct val="20000"/>
              </a:spcBef>
              <a:buFont typeface="Arial"/>
              <a:buChar char="•"/>
              <a:defRPr sz="1800" kern="1200">
                <a:solidFill>
                  <a:schemeClr val="tx1"/>
                </a:solidFill>
                <a:latin typeface="+mn-lt"/>
                <a:ea typeface="+mn-ea"/>
                <a:cs typeface="+mn-cs"/>
              </a:defRPr>
            </a:lvl2pPr>
            <a:lvl3pPr marL="858838" indent="-1714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143000" indent="-171450" algn="l" defTabSz="457200" rtl="0" eaLnBrk="1" latinLnBrk="0" hangingPunct="1">
              <a:spcBef>
                <a:spcPct val="20000"/>
              </a:spcBef>
              <a:buFont typeface="Arial"/>
              <a:buChar char="•"/>
              <a:defRPr sz="1800" kern="1200">
                <a:solidFill>
                  <a:schemeClr val="tx1"/>
                </a:solidFill>
                <a:latin typeface="+mn-lt"/>
                <a:ea typeface="+mn-ea"/>
                <a:cs typeface="+mn-cs"/>
              </a:defRPr>
            </a:lvl4pPr>
            <a:lvl5pPr marL="1427163" indent="-17145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35986" rtl="0" eaLnBrk="1" fontAlgn="auto" latinLnBrk="0" hangingPunct="1">
              <a:lnSpc>
                <a:spcPct val="100000"/>
              </a:lnSpc>
              <a:spcBef>
                <a:spcPct val="20000"/>
              </a:spcBef>
              <a:spcAft>
                <a:spcPts val="1144"/>
              </a:spcAft>
              <a:buClrTx/>
              <a:buSzTx/>
              <a:buFont typeface="Arial"/>
              <a:buNone/>
              <a:tabLst/>
              <a:defRPr/>
            </a:pPr>
            <a:r>
              <a:rPr kumimoji="0" lang="en-US" sz="2000" b="0" i="0" u="none" strike="noStrike" kern="1200" cap="none" spc="0" normalizeH="0" baseline="0" noProof="0" dirty="0">
                <a:ln>
                  <a:noFill/>
                </a:ln>
                <a:solidFill>
                  <a:srgbClr val="FF8200"/>
                </a:solidFill>
                <a:effectLst/>
                <a:uLnTx/>
                <a:uFillTx/>
                <a:latin typeface="Arial" panose="020B0604020202020204"/>
                <a:ea typeface="+mn-ea"/>
                <a:cs typeface="+mn-cs"/>
              </a:rPr>
              <a:t>Short</a:t>
            </a:r>
            <a:r>
              <a:rPr kumimoji="0" lang="en-US" sz="1600" b="0" i="0" u="none" strike="noStrike" kern="1200" cap="none" spc="0" normalizeH="0" baseline="0" noProof="0" dirty="0">
                <a:ln>
                  <a:noFill/>
                </a:ln>
                <a:solidFill>
                  <a:srgbClr val="FF8200"/>
                </a:solidFill>
                <a:effectLst/>
                <a:uLnTx/>
                <a:uFillTx/>
                <a:latin typeface="Arial" panose="020B0604020202020204"/>
                <a:ea typeface="+mn-ea"/>
                <a:cs typeface="+mn-cs"/>
              </a:rPr>
              <a:t> </a:t>
            </a:r>
            <a:r>
              <a:rPr kumimoji="0" lang="en-US" sz="2000" b="0" i="0" u="none" strike="noStrike" kern="1200" cap="none" spc="0" normalizeH="0" baseline="0" noProof="0" dirty="0">
                <a:ln>
                  <a:noFill/>
                </a:ln>
                <a:solidFill>
                  <a:srgbClr val="FF8200"/>
                </a:solidFill>
                <a:effectLst/>
                <a:uLnTx/>
                <a:uFillTx/>
                <a:latin typeface="Arial" panose="020B0604020202020204"/>
                <a:ea typeface="+mn-ea"/>
                <a:cs typeface="+mn-cs"/>
              </a:rPr>
              <a:t>definition</a:t>
            </a:r>
            <a:r>
              <a:rPr kumimoji="0" lang="en-US" sz="1600" b="0" i="0" u="none" strike="noStrike" kern="1200" cap="none" spc="0" normalizeH="0" baseline="0" noProof="0" dirty="0">
                <a:ln>
                  <a:noFill/>
                </a:ln>
                <a:solidFill>
                  <a:srgbClr val="FF8200"/>
                </a:solidFill>
                <a:effectLst/>
                <a:uLnTx/>
                <a:uFillTx/>
                <a:latin typeface="Arial" panose="020B0604020202020204"/>
                <a:ea typeface="+mn-ea"/>
                <a:cs typeface="+mn-cs"/>
              </a:rPr>
              <a:t>*</a:t>
            </a:r>
          </a:p>
        </p:txBody>
      </p:sp>
      <p:sp>
        <p:nvSpPr>
          <p:cNvPr id="37" name="Oval 36">
            <a:extLst>
              <a:ext uri="{FF2B5EF4-FFF2-40B4-BE49-F238E27FC236}">
                <a16:creationId xmlns:a16="http://schemas.microsoft.com/office/drawing/2014/main" id="{BFB956A1-E8D5-47F3-8398-863381BFC0FE}"/>
              </a:ext>
            </a:extLst>
          </p:cNvPr>
          <p:cNvSpPr/>
          <p:nvPr/>
        </p:nvSpPr>
        <p:spPr>
          <a:xfrm>
            <a:off x="1196900" y="4164089"/>
            <a:ext cx="552550" cy="426618"/>
          </a:xfrm>
          <a:prstGeom prst="ellipse">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5986" rtl="0" eaLnBrk="1" fontAlgn="auto" latinLnBrk="0" hangingPunct="1">
              <a:lnSpc>
                <a:spcPct val="100000"/>
              </a:lnSpc>
              <a:spcBef>
                <a:spcPts val="0"/>
              </a:spcBef>
              <a:spcAft>
                <a:spcPts val="0"/>
              </a:spcAft>
              <a:buClrTx/>
              <a:buSzTx/>
              <a:buFontTx/>
              <a:buNone/>
              <a:tabLst/>
              <a:defRPr/>
            </a:pPr>
            <a:r>
              <a:rPr kumimoji="0" lang="en-US" sz="1907" b="0" i="0" u="none" strike="noStrike" kern="1200" cap="none" spc="0" normalizeH="0" baseline="0" noProof="0" dirty="0">
                <a:ln>
                  <a:noFill/>
                </a:ln>
                <a:solidFill>
                  <a:srgbClr val="FFFFFF"/>
                </a:solidFill>
                <a:effectLst/>
                <a:uLnTx/>
                <a:uFillTx/>
                <a:latin typeface="Arial" panose="020B0604020202020204"/>
                <a:ea typeface="+mn-ea"/>
                <a:cs typeface="+mn-cs"/>
              </a:rPr>
              <a:t>1</a:t>
            </a:r>
          </a:p>
        </p:txBody>
      </p:sp>
      <p:sp>
        <p:nvSpPr>
          <p:cNvPr id="38" name="Oval 37">
            <a:extLst>
              <a:ext uri="{FF2B5EF4-FFF2-40B4-BE49-F238E27FC236}">
                <a16:creationId xmlns:a16="http://schemas.microsoft.com/office/drawing/2014/main" id="{606841C9-6906-493C-B188-4C00745AFE3F}"/>
              </a:ext>
            </a:extLst>
          </p:cNvPr>
          <p:cNvSpPr/>
          <p:nvPr/>
        </p:nvSpPr>
        <p:spPr>
          <a:xfrm>
            <a:off x="1196901" y="4667727"/>
            <a:ext cx="549196" cy="424030"/>
          </a:xfrm>
          <a:prstGeom prst="ellipse">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5986" rtl="0" eaLnBrk="1" fontAlgn="auto" latinLnBrk="0" hangingPunct="1">
              <a:lnSpc>
                <a:spcPct val="100000"/>
              </a:lnSpc>
              <a:spcBef>
                <a:spcPts val="0"/>
              </a:spcBef>
              <a:spcAft>
                <a:spcPts val="0"/>
              </a:spcAft>
              <a:buClrTx/>
              <a:buSzTx/>
              <a:buFontTx/>
              <a:buNone/>
              <a:tabLst/>
              <a:defRPr/>
            </a:pPr>
            <a:r>
              <a:rPr kumimoji="0" lang="en-US" sz="1907" b="0" i="0" u="none" strike="noStrike" kern="1200" cap="none" spc="0" normalizeH="0" baseline="0" noProof="0" dirty="0">
                <a:ln>
                  <a:noFill/>
                </a:ln>
                <a:solidFill>
                  <a:srgbClr val="FFFFFF"/>
                </a:solidFill>
                <a:effectLst/>
                <a:uLnTx/>
                <a:uFillTx/>
                <a:latin typeface="Arial" panose="020B0604020202020204"/>
                <a:ea typeface="+mn-ea"/>
                <a:cs typeface="+mn-cs"/>
              </a:rPr>
              <a:t>2</a:t>
            </a:r>
          </a:p>
        </p:txBody>
      </p:sp>
      <p:sp>
        <p:nvSpPr>
          <p:cNvPr id="39" name="Oval 38">
            <a:extLst>
              <a:ext uri="{FF2B5EF4-FFF2-40B4-BE49-F238E27FC236}">
                <a16:creationId xmlns:a16="http://schemas.microsoft.com/office/drawing/2014/main" id="{73CB6C34-D730-4F3E-9DC5-6743C8D1BBC0}"/>
              </a:ext>
            </a:extLst>
          </p:cNvPr>
          <p:cNvSpPr/>
          <p:nvPr/>
        </p:nvSpPr>
        <p:spPr>
          <a:xfrm>
            <a:off x="1196901" y="5208372"/>
            <a:ext cx="549196" cy="424030"/>
          </a:xfrm>
          <a:prstGeom prst="ellipse">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35986" rtl="0" eaLnBrk="1" fontAlgn="auto" latinLnBrk="0" hangingPunct="1">
              <a:lnSpc>
                <a:spcPct val="100000"/>
              </a:lnSpc>
              <a:spcBef>
                <a:spcPts val="0"/>
              </a:spcBef>
              <a:spcAft>
                <a:spcPts val="0"/>
              </a:spcAft>
              <a:buClrTx/>
              <a:buSzTx/>
              <a:buFontTx/>
              <a:buNone/>
              <a:tabLst/>
              <a:defRPr/>
            </a:pPr>
            <a:r>
              <a:rPr kumimoji="0" lang="en-US" sz="1907" b="0" i="0" u="none" strike="noStrike" kern="1200" cap="none" spc="0" normalizeH="0" baseline="0" noProof="0" dirty="0">
                <a:ln>
                  <a:noFill/>
                </a:ln>
                <a:solidFill>
                  <a:srgbClr val="FFFFFF"/>
                </a:solidFill>
                <a:effectLst/>
                <a:uLnTx/>
                <a:uFillTx/>
                <a:latin typeface="Arial" panose="020B0604020202020204"/>
                <a:ea typeface="+mn-ea"/>
                <a:cs typeface="+mn-cs"/>
              </a:rPr>
              <a:t>3</a:t>
            </a:r>
          </a:p>
        </p:txBody>
      </p:sp>
      <p:sp>
        <p:nvSpPr>
          <p:cNvPr id="40" name="Rectangle 39">
            <a:extLst>
              <a:ext uri="{FF2B5EF4-FFF2-40B4-BE49-F238E27FC236}">
                <a16:creationId xmlns:a16="http://schemas.microsoft.com/office/drawing/2014/main" id="{10CDE305-1C6C-4361-A44E-7F9BC0B7AD91}"/>
              </a:ext>
            </a:extLst>
          </p:cNvPr>
          <p:cNvSpPr/>
          <p:nvPr/>
        </p:nvSpPr>
        <p:spPr>
          <a:xfrm>
            <a:off x="1746097" y="5210530"/>
            <a:ext cx="4163181" cy="386901"/>
          </a:xfrm>
          <a:prstGeom prst="rect">
            <a:avLst/>
          </a:prstGeom>
        </p:spPr>
        <p:txBody>
          <a:bodyPr wrap="square">
            <a:spAutoFit/>
          </a:bodyPr>
          <a:lstStyle/>
          <a:p>
            <a:pPr marL="0" marR="0" lvl="0" indent="0" algn="l" defTabSz="435986" rtl="0" eaLnBrk="1" fontAlgn="auto" latinLnBrk="0" hangingPunct="1">
              <a:lnSpc>
                <a:spcPct val="100000"/>
              </a:lnSpc>
              <a:spcBef>
                <a:spcPct val="20000"/>
              </a:spcBef>
              <a:spcAft>
                <a:spcPts val="1144"/>
              </a:spcAft>
              <a:buClrTx/>
              <a:buSzTx/>
              <a:buFontTx/>
              <a:buNone/>
              <a:tabLst/>
              <a:defRPr/>
            </a:pPr>
            <a:r>
              <a:rPr kumimoji="0" lang="en-US" sz="1914" b="0" i="0" u="none" strike="noStrike" kern="1200" cap="none" spc="0" normalizeH="0" baseline="0" noProof="0" dirty="0">
                <a:ln>
                  <a:noFill/>
                </a:ln>
                <a:solidFill>
                  <a:srgbClr val="FF8200"/>
                </a:solidFill>
                <a:effectLst/>
                <a:uLnTx/>
                <a:uFillTx/>
                <a:latin typeface="Arial" panose="020B0604020202020204"/>
                <a:ea typeface="+mn-ea"/>
                <a:cs typeface="+mn-cs"/>
              </a:rPr>
              <a:t>Excerpts from relevant Book content</a:t>
            </a:r>
          </a:p>
        </p:txBody>
      </p:sp>
      <p:sp>
        <p:nvSpPr>
          <p:cNvPr id="41" name="Rectangle 40">
            <a:extLst>
              <a:ext uri="{FF2B5EF4-FFF2-40B4-BE49-F238E27FC236}">
                <a16:creationId xmlns:a16="http://schemas.microsoft.com/office/drawing/2014/main" id="{8486DD1B-857A-47C6-90B8-533FDFB2A50F}"/>
              </a:ext>
            </a:extLst>
          </p:cNvPr>
          <p:cNvSpPr/>
          <p:nvPr/>
        </p:nvSpPr>
        <p:spPr>
          <a:xfrm>
            <a:off x="1746097" y="4690840"/>
            <a:ext cx="2198173" cy="386901"/>
          </a:xfrm>
          <a:prstGeom prst="rect">
            <a:avLst/>
          </a:prstGeom>
        </p:spPr>
        <p:txBody>
          <a:bodyPr wrap="square">
            <a:spAutoFit/>
          </a:bodyPr>
          <a:lstStyle/>
          <a:p>
            <a:pPr marL="0" marR="0" lvl="0" indent="0" algn="l" defTabSz="435986" rtl="0" eaLnBrk="1" fontAlgn="auto" latinLnBrk="0" hangingPunct="1">
              <a:lnSpc>
                <a:spcPct val="100000"/>
              </a:lnSpc>
              <a:spcBef>
                <a:spcPct val="20000"/>
              </a:spcBef>
              <a:spcAft>
                <a:spcPts val="1144"/>
              </a:spcAft>
              <a:buClrTx/>
              <a:buSzTx/>
              <a:buFontTx/>
              <a:buNone/>
              <a:tabLst/>
              <a:defRPr/>
            </a:pPr>
            <a:r>
              <a:rPr kumimoji="0" lang="en-US" sz="1914" b="0" i="0" u="none" strike="noStrike" kern="1200" cap="none" spc="0" normalizeH="0" baseline="0" noProof="0" dirty="0">
                <a:ln>
                  <a:noFill/>
                </a:ln>
                <a:solidFill>
                  <a:srgbClr val="FF8200"/>
                </a:solidFill>
                <a:effectLst/>
                <a:uLnTx/>
                <a:uFillTx/>
                <a:latin typeface="Arial" panose="020B0604020202020204"/>
                <a:ea typeface="+mn-ea"/>
                <a:cs typeface="+mn-cs"/>
              </a:rPr>
              <a:t>Related terms</a:t>
            </a:r>
          </a:p>
        </p:txBody>
      </p:sp>
    </p:spTree>
    <p:extLst>
      <p:ext uri="{BB962C8B-B14F-4D97-AF65-F5344CB8AC3E}">
        <p14:creationId xmlns:p14="http://schemas.microsoft.com/office/powerpoint/2010/main" val="39307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animBg="1"/>
      <p:bldP spid="39" grpId="0" animBg="1"/>
      <p:bldP spid="40" grpId="0"/>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B0A092-268B-4EC4-98DE-780B6D02BB84}"/>
              </a:ext>
            </a:extLst>
          </p:cNvPr>
          <p:cNvSpPr>
            <a:spLocks noGrp="1"/>
          </p:cNvSpPr>
          <p:nvPr>
            <p:ph type="ctrTitle"/>
          </p:nvPr>
        </p:nvSpPr>
        <p:spPr/>
        <p:txBody>
          <a:bodyPr/>
          <a:lstStyle/>
          <a:p>
            <a:r>
              <a:rPr lang="en-GB" dirty="0">
                <a:solidFill>
                  <a:schemeClr val="accent2"/>
                </a:solidFill>
              </a:rPr>
              <a:t>LIVE DEMO</a:t>
            </a:r>
          </a:p>
        </p:txBody>
      </p:sp>
    </p:spTree>
    <p:extLst>
      <p:ext uri="{BB962C8B-B14F-4D97-AF65-F5344CB8AC3E}">
        <p14:creationId xmlns:p14="http://schemas.microsoft.com/office/powerpoint/2010/main" val="4161048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earcher academy logo ile ilgili görsel sonucu">
            <a:extLst>
              <a:ext uri="{FF2B5EF4-FFF2-40B4-BE49-F238E27FC236}">
                <a16:creationId xmlns:a16="http://schemas.microsoft.com/office/drawing/2014/main" id="{05A1B73C-5158-4ADB-898E-4ED3A5836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0399"/>
            <a:ext cx="5737358" cy="19759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DEBA510-8772-4990-AB65-501F545A166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8885D0-4310-414C-A1B4-7E82FFBDCE0D}"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115B9FD-71D9-467E-BE7C-ECCB70DBFD6C}"/>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231D0234-43F6-4344-8A95-DBAF722DB830}"/>
              </a:ext>
            </a:extLst>
          </p:cNvPr>
          <p:cNvSpPr txBox="1">
            <a:spLocks noGrp="1"/>
          </p:cNvSpPr>
          <p:nvPr>
            <p:ph type="title"/>
          </p:nvPr>
        </p:nvSpPr>
        <p:spPr>
          <a:xfrm>
            <a:off x="638175" y="574675"/>
            <a:ext cx="10772775" cy="697307"/>
          </a:xfrm>
          <a:prstGeom prst="rect">
            <a:avLst/>
          </a:prstGeom>
          <a:noFill/>
        </p:spPr>
        <p:txBody>
          <a:bodyPr wrap="square" rtlCol="0">
            <a:spAutoFit/>
          </a:bodyPr>
          <a:lstStyle/>
          <a:p>
            <a:pPr defTabSz="871971"/>
            <a:r>
              <a:rPr lang="en-GB" sz="2800" kern="0" dirty="0">
                <a:solidFill>
                  <a:sysClr val="windowText" lastClr="000000"/>
                </a:solidFill>
                <a:cs typeface="Segoe UI" panose="020B0502040204020203" pitchFamily="34" charset="0"/>
              </a:rPr>
              <a:t>How to reach the resources by yourselves?</a:t>
            </a:r>
          </a:p>
        </p:txBody>
      </p:sp>
      <p:pic>
        <p:nvPicPr>
          <p:cNvPr id="7" name="Picture 6">
            <a:extLst>
              <a:ext uri="{FF2B5EF4-FFF2-40B4-BE49-F238E27FC236}">
                <a16:creationId xmlns:a16="http://schemas.microsoft.com/office/drawing/2014/main" id="{6BFFBCAA-B862-4E42-953F-2C146F00FA8A}"/>
              </a:ext>
            </a:extLst>
          </p:cNvPr>
          <p:cNvPicPr>
            <a:picLocks noChangeAspect="1"/>
          </p:cNvPicPr>
          <p:nvPr/>
        </p:nvPicPr>
        <p:blipFill>
          <a:blip r:embed="rId3"/>
          <a:stretch>
            <a:fillRect/>
          </a:stretch>
        </p:blipFill>
        <p:spPr>
          <a:xfrm>
            <a:off x="0" y="3140764"/>
            <a:ext cx="12192000" cy="3717235"/>
          </a:xfrm>
          <a:prstGeom prst="rect">
            <a:avLst/>
          </a:prstGeom>
        </p:spPr>
      </p:pic>
      <p:sp>
        <p:nvSpPr>
          <p:cNvPr id="9" name="TextBox 8">
            <a:extLst>
              <a:ext uri="{FF2B5EF4-FFF2-40B4-BE49-F238E27FC236}">
                <a16:creationId xmlns:a16="http://schemas.microsoft.com/office/drawing/2014/main" id="{2F079AFB-4B85-4728-A0A3-FFA305214460}"/>
              </a:ext>
            </a:extLst>
          </p:cNvPr>
          <p:cNvSpPr txBox="1"/>
          <p:nvPr/>
        </p:nvSpPr>
        <p:spPr>
          <a:xfrm>
            <a:off x="6024562" y="1074653"/>
            <a:ext cx="6144759" cy="2263440"/>
          </a:xfrm>
          <a:prstGeom prst="rect">
            <a:avLst/>
          </a:prstGeom>
          <a:noFill/>
          <a:ln>
            <a:noFill/>
          </a:ln>
        </p:spPr>
        <p:txBody>
          <a:bodyPr wrap="square" rtlCol="0">
            <a:spAutoFit/>
          </a:bodyPr>
          <a:lstStyle/>
          <a:p>
            <a:pPr marL="0" marR="0" lvl="0" indent="0" algn="l" defTabSz="871971" rtl="0" eaLnBrk="1" fontAlgn="auto" latinLnBrk="0" hangingPunct="1">
              <a:lnSpc>
                <a:spcPct val="100000"/>
              </a:lnSpc>
              <a:spcBef>
                <a:spcPts val="0"/>
              </a:spcBef>
              <a:spcAft>
                <a:spcPts val="0"/>
              </a:spcAft>
              <a:buClrTx/>
              <a:buSzTx/>
              <a:buFontTx/>
              <a:buNone/>
              <a:tabLst/>
              <a:defRPr/>
            </a:pP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 </a:t>
            </a:r>
          </a:p>
          <a:p>
            <a:pPr marL="0" marR="0" lvl="0" indent="0" algn="l" defTabSz="871971" rtl="0" eaLnBrk="1" fontAlgn="auto" latinLnBrk="0" hangingPunct="1">
              <a:lnSpc>
                <a:spcPct val="100000"/>
              </a:lnSpc>
              <a:spcBef>
                <a:spcPts val="0"/>
              </a:spcBef>
              <a:spcAft>
                <a:spcPts val="0"/>
              </a:spcAft>
              <a:buClrTx/>
              <a:buSzTx/>
              <a:buFontTx/>
              <a:buNone/>
              <a:tabLst/>
              <a:defRPr/>
            </a:pP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 Researcher Academy provides </a:t>
            </a:r>
            <a:r>
              <a:rPr kumimoji="0" lang="en-US" sz="1411" b="1" i="0" u="none" strike="noStrike" kern="0" cap="none" spc="0" normalizeH="0" baseline="0" noProof="0" dirty="0">
                <a:ln>
                  <a:noFill/>
                </a:ln>
                <a:solidFill>
                  <a:srgbClr val="FF6C00"/>
                </a:solidFill>
                <a:effectLst/>
                <a:uLnTx/>
                <a:uFillTx/>
                <a:latin typeface="Arial" panose="020B0604020202020204"/>
                <a:ea typeface="+mn-ea"/>
                <a:cs typeface="+mn-cs"/>
              </a:rPr>
              <a:t>free access </a:t>
            </a: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to countless </a:t>
            </a:r>
            <a:r>
              <a:rPr kumimoji="0" lang="en-US" sz="1411" b="1" i="0" u="none" strike="noStrike" kern="0" cap="none" spc="0" normalizeH="0" baseline="0" noProof="0" dirty="0">
                <a:ln>
                  <a:noFill/>
                </a:ln>
                <a:solidFill>
                  <a:srgbClr val="FF6C00"/>
                </a:solidFill>
                <a:effectLst/>
                <a:uLnTx/>
                <a:uFillTx/>
                <a:latin typeface="Arial" panose="020B0604020202020204"/>
                <a:ea typeface="+mn-ea"/>
                <a:cs typeface="+mn-cs"/>
              </a:rPr>
              <a:t>e-learning resources</a:t>
            </a: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 designed to support researchers on every step of their research journey. </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l" defTabSz="871971" rtl="0" eaLnBrk="1" fontAlgn="auto" latinLnBrk="0" hangingPunct="1">
              <a:lnSpc>
                <a:spcPct val="100000"/>
              </a:lnSpc>
              <a:spcBef>
                <a:spcPts val="0"/>
              </a:spcBef>
              <a:spcAft>
                <a:spcPts val="0"/>
              </a:spcAft>
              <a:buClrTx/>
              <a:buSzTx/>
              <a:buFontTx/>
              <a:buNone/>
              <a:tabLst/>
              <a:defRPr/>
            </a:pP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Browse our extensive module catalogue to uncover a world of knowledge, and </a:t>
            </a:r>
            <a:r>
              <a:rPr kumimoji="0" lang="en-US" sz="1411" b="1" i="0" u="none" strike="noStrike" kern="0" cap="none" spc="0" normalizeH="0" baseline="0" noProof="0" dirty="0">
                <a:ln>
                  <a:noFill/>
                </a:ln>
                <a:solidFill>
                  <a:srgbClr val="FF6C00"/>
                </a:solidFill>
                <a:effectLst/>
                <a:uLnTx/>
                <a:uFillTx/>
                <a:latin typeface="Arial" panose="020B0604020202020204"/>
                <a:ea typeface="+mn-ea"/>
                <a:cs typeface="+mn-cs"/>
              </a:rPr>
              <a:t>earn certificates </a:t>
            </a: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and rewards as you progress.</a:t>
            </a:r>
          </a:p>
          <a:p>
            <a:pPr marL="0" marR="0" lvl="0" indent="0" algn="l" defTabSz="871971" rtl="0" eaLnBrk="1" fontAlgn="auto" latinLnBrk="0" hangingPunct="1">
              <a:lnSpc>
                <a:spcPct val="100000"/>
              </a:lnSpc>
              <a:spcBef>
                <a:spcPts val="0"/>
              </a:spcBef>
              <a:spcAft>
                <a:spcPts val="0"/>
              </a:spcAft>
              <a:buClrTx/>
              <a:buSzTx/>
              <a:buFontTx/>
              <a:buNone/>
              <a:tabLst/>
              <a:defRPr/>
            </a:pPr>
            <a:endPar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l" defTabSz="871971" rtl="0" eaLnBrk="1" fontAlgn="auto" latinLnBrk="0" hangingPunct="1">
              <a:lnSpc>
                <a:spcPct val="100000"/>
              </a:lnSpc>
              <a:spcBef>
                <a:spcPts val="0"/>
              </a:spcBef>
              <a:spcAft>
                <a:spcPts val="0"/>
              </a:spcAft>
              <a:buClrTx/>
              <a:buSzTx/>
              <a:buFontTx/>
              <a:buNone/>
              <a:tabLst/>
              <a:defRPr/>
            </a:pPr>
            <a:r>
              <a:rPr kumimoji="0" lang="en-US" sz="1411" b="0" i="0" u="sng" strike="noStrike" kern="0" cap="none" spc="0" normalizeH="0" baseline="0" noProof="0" dirty="0">
                <a:ln>
                  <a:noFill/>
                </a:ln>
                <a:solidFill>
                  <a:sysClr val="windowText" lastClr="000000"/>
                </a:solidFill>
                <a:effectLst/>
                <a:uLnTx/>
                <a:uFillTx/>
                <a:latin typeface="Arial" panose="020B0604020202020204"/>
                <a:ea typeface="+mn-ea"/>
                <a:cs typeface="+mn-cs"/>
                <a:hlinkClick r:id="rId4"/>
              </a:rPr>
              <a:t>https://researcheracademy.elsevier.com</a:t>
            </a:r>
            <a:endPar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a:p>
            <a:pPr marL="0" marR="0" lvl="0" indent="0" algn="l" defTabSz="871971" rtl="0" eaLnBrk="1" fontAlgn="auto" latinLnBrk="0" hangingPunct="1">
              <a:lnSpc>
                <a:spcPct val="100000"/>
              </a:lnSpc>
              <a:spcBef>
                <a:spcPts val="0"/>
              </a:spcBef>
              <a:spcAft>
                <a:spcPts val="0"/>
              </a:spcAft>
              <a:buClrTx/>
              <a:buSzTx/>
              <a:buFontTx/>
              <a:buNone/>
              <a:tabLst/>
              <a:defRPr/>
            </a:pPr>
            <a:r>
              <a:rPr kumimoji="0" lang="en-US" sz="1411" b="0" i="0" u="none" strike="noStrike" kern="0" cap="none" spc="0" normalizeH="0" baseline="0" noProof="0" dirty="0">
                <a:ln>
                  <a:noFill/>
                </a:ln>
                <a:solidFill>
                  <a:sysClr val="windowText" lastClr="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4064022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EBA510-8772-4990-AB65-501F545A166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8885D0-4310-414C-A1B4-7E82FFBDCE0D}"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115B9FD-71D9-467E-BE7C-ECCB70DBFD6C}"/>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231D0234-43F6-4344-8A95-DBAF722DB830}"/>
              </a:ext>
            </a:extLst>
          </p:cNvPr>
          <p:cNvSpPr txBox="1">
            <a:spLocks noGrp="1"/>
          </p:cNvSpPr>
          <p:nvPr>
            <p:ph type="title"/>
          </p:nvPr>
        </p:nvSpPr>
        <p:spPr>
          <a:xfrm>
            <a:off x="638175" y="574675"/>
            <a:ext cx="10772775" cy="697307"/>
          </a:xfrm>
          <a:prstGeom prst="rect">
            <a:avLst/>
          </a:prstGeom>
          <a:noFill/>
        </p:spPr>
        <p:txBody>
          <a:bodyPr wrap="square" rtlCol="0">
            <a:spAutoFit/>
          </a:bodyPr>
          <a:lstStyle/>
          <a:p>
            <a:pPr defTabSz="871971"/>
            <a:r>
              <a:rPr lang="en-GB" sz="2800" kern="0" dirty="0">
                <a:solidFill>
                  <a:sysClr val="windowText" lastClr="000000"/>
                </a:solidFill>
                <a:cs typeface="Segoe UI" panose="020B0502040204020203" pitchFamily="34" charset="0"/>
              </a:rPr>
              <a:t>How to reach the resources by yourselves?</a:t>
            </a:r>
          </a:p>
        </p:txBody>
      </p:sp>
      <p:sp>
        <p:nvSpPr>
          <p:cNvPr id="12" name="Rectangle: Rounded Corners 11">
            <a:extLst>
              <a:ext uri="{FF2B5EF4-FFF2-40B4-BE49-F238E27FC236}">
                <a16:creationId xmlns:a16="http://schemas.microsoft.com/office/drawing/2014/main" id="{E186F6F1-9C84-44D9-81D0-13EC8FCF5620}"/>
              </a:ext>
            </a:extLst>
          </p:cNvPr>
          <p:cNvSpPr/>
          <p:nvPr/>
        </p:nvSpPr>
        <p:spPr>
          <a:xfrm>
            <a:off x="584338" y="1436326"/>
            <a:ext cx="10772775" cy="4605276"/>
          </a:xfrm>
          <a:prstGeom prst="roundRect">
            <a:avLst/>
          </a:prstGeom>
          <a:solidFill>
            <a:schemeClr val="bg1">
              <a:lumMod val="95000"/>
            </a:schemeClr>
          </a:solidFill>
          <a:ln w="38100" cap="flat" cmpd="sng" algn="ctr">
            <a:solidFill>
              <a:srgbClr val="FF82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13" name="TextBox 12">
            <a:extLst>
              <a:ext uri="{FF2B5EF4-FFF2-40B4-BE49-F238E27FC236}">
                <a16:creationId xmlns:a16="http://schemas.microsoft.com/office/drawing/2014/main" id="{3A537A14-D141-409D-8FD0-3E2337A5695C}"/>
              </a:ext>
            </a:extLst>
          </p:cNvPr>
          <p:cNvSpPr txBox="1"/>
          <p:nvPr/>
        </p:nvSpPr>
        <p:spPr>
          <a:xfrm>
            <a:off x="890037" y="1361904"/>
            <a:ext cx="10269050"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hlinkClick r:id="rId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hlinkClick r:id="rId2"/>
              </a:rPr>
              <a:t>https://researcheracademy.elsevier.com</a:t>
            </a:r>
            <a:endParaRPr lang="en-US" sz="1600" dirty="0">
              <a:solidFill>
                <a:srgbClr val="53565A"/>
              </a:solidFill>
              <a:latin typeface="+mj-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rPr>
              <a:t>Watch Scopus tutorials on various topics: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rPr>
              <a:t>       </a:t>
            </a:r>
            <a:r>
              <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hlinkClick r:id="rId3"/>
              </a:rPr>
              <a:t>https://service.elsevier.com/app/answers/detail/a_id/14799/supporthub/scopus/</a:t>
            </a:r>
            <a:endPar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rPr>
              <a:t>Subscribe Scopus blog to receive the latest developments and updates:</a:t>
            </a:r>
            <a:r>
              <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hlinkClick r:id="rId4"/>
              </a:rPr>
              <a:t> </a:t>
            </a:r>
            <a:r>
              <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hlinkClick r:id="rId5"/>
              </a:rPr>
              <a:t>www.Blog.scopus.com</a:t>
            </a:r>
            <a:endPar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285750" lvl="0" indent="-285750">
              <a:buFont typeface="Arial" panose="020B0604020202020204" pitchFamily="34" charset="0"/>
              <a:buChar char="•"/>
              <a:defRPr/>
            </a:pPr>
            <a:r>
              <a:rPr lang="en-US" sz="1600" dirty="0">
                <a:solidFill>
                  <a:srgbClr val="53565A"/>
                </a:solidFill>
                <a:cs typeface="Segoe UI" panose="020B0502040204020203" pitchFamily="34" charset="0"/>
              </a:rPr>
              <a:t>Watch tutorials on various topics:</a:t>
            </a:r>
          </a:p>
          <a:p>
            <a:r>
              <a:rPr lang="en-US" sz="1600" dirty="0">
                <a:solidFill>
                  <a:srgbClr val="53565A"/>
                </a:solidFill>
                <a:cs typeface="Segoe UI" panose="020B0502040204020203" pitchFamily="34" charset="0"/>
              </a:rPr>
              <a:t>       </a:t>
            </a:r>
            <a:r>
              <a:rPr lang="en-GB" sz="1600" u="sng" dirty="0">
                <a:solidFill>
                  <a:srgbClr val="000000"/>
                </a:solidFill>
                <a:cs typeface="Arial" panose="020B0604020202020204" pitchFamily="34" charset="0"/>
                <a:hlinkClick r:id="rId6"/>
              </a:rPr>
              <a:t>https://service.elsevier.com/app/answers/detail/a_id/10263/c/10544/supporthub/sciencedirect/kw/tutorial/</a:t>
            </a:r>
            <a:r>
              <a:rPr lang="en-GB" sz="1600" u="sng" dirty="0">
                <a:solidFill>
                  <a:srgbClr val="000000"/>
                </a:solidFill>
                <a:cs typeface="Arial" panose="020B0604020202020204" pitchFamily="34" charset="0"/>
              </a:rPr>
              <a:t> </a:t>
            </a:r>
          </a:p>
          <a:p>
            <a:pPr lvl="0">
              <a:defRPr/>
            </a:pPr>
            <a:endParaRPr lang="en-US" sz="1600" dirty="0">
              <a:solidFill>
                <a:srgbClr val="53565A"/>
              </a:solidFill>
              <a:cs typeface="Segoe UI" panose="020B0502040204020203" pitchFamily="34" charset="0"/>
            </a:endParaRPr>
          </a:p>
          <a:p>
            <a:pPr marL="326989" indent="-326989">
              <a:buFont typeface="Arial" panose="020B0604020202020204" pitchFamily="34" charset="0"/>
              <a:buChar char="•"/>
            </a:pPr>
            <a:r>
              <a:rPr lang="en-US" sz="1600" dirty="0">
                <a:cs typeface="Segoe UI" panose="020B0502040204020203" pitchFamily="34" charset="0"/>
              </a:rPr>
              <a:t>Check our website to get more detailed information about ScienceDirect</a:t>
            </a:r>
          </a:p>
          <a:p>
            <a:r>
              <a:rPr lang="en-US" sz="1600" dirty="0">
                <a:cs typeface="Segoe UI" panose="020B0502040204020203" pitchFamily="34" charset="0"/>
              </a:rPr>
              <a:t>      </a:t>
            </a:r>
            <a:r>
              <a:rPr lang="en-US" sz="1600" dirty="0">
                <a:cs typeface="Segoe UI" panose="020B0502040204020203" pitchFamily="34" charset="0"/>
                <a:hlinkClick r:id="rId7"/>
              </a:rPr>
              <a:t>https://www.elsevier.com/solutions/sciencedirect</a:t>
            </a:r>
            <a:endParaRPr lang="en-US" sz="1600" dirty="0">
              <a:cs typeface="Segoe UI" panose="020B0502040204020203" pitchFamily="34" charset="0"/>
            </a:endParaRPr>
          </a:p>
          <a:p>
            <a:pPr>
              <a:defRPr/>
            </a:pPr>
            <a:endParaRPr lang="en-GB" sz="1600" dirty="0">
              <a:cs typeface="Arial" panose="020B0604020202020204" pitchFamily="34" charset="0"/>
              <a:hlinkClick r:id="rId8"/>
            </a:endParaRPr>
          </a:p>
          <a:p>
            <a:pPr marL="285750" indent="-285750">
              <a:buFont typeface="Arial" panose="020B0604020202020204" pitchFamily="34" charset="0"/>
              <a:buChar char="•"/>
              <a:defRPr/>
            </a:pPr>
            <a:r>
              <a:rPr lang="en-GB" sz="1600" dirty="0">
                <a:cs typeface="Arial" panose="020B0604020202020204" pitchFamily="34" charset="0"/>
              </a:rPr>
              <a:t>ScienceDirect support </a:t>
            </a:r>
            <a:r>
              <a:rPr lang="en-GB" sz="1600" dirty="0" err="1">
                <a:cs typeface="Arial" panose="020B0604020202020204" pitchFamily="34" charset="0"/>
              </a:rPr>
              <a:t>Center</a:t>
            </a:r>
            <a:r>
              <a:rPr lang="en-GB" sz="1600" dirty="0">
                <a:cs typeface="Arial" panose="020B0604020202020204" pitchFamily="34" charset="0"/>
              </a:rPr>
              <a:t>:</a:t>
            </a:r>
            <a:endParaRPr lang="en-GB" sz="1600" dirty="0">
              <a:cs typeface="Arial" panose="020B0604020202020204" pitchFamily="34" charset="0"/>
              <a:hlinkClick r:id="rId8"/>
            </a:endParaRPr>
          </a:p>
          <a:p>
            <a:pPr>
              <a:defRPr/>
            </a:pPr>
            <a:r>
              <a:rPr lang="en-GB" sz="1600" dirty="0">
                <a:cs typeface="Arial" panose="020B0604020202020204" pitchFamily="34" charset="0"/>
                <a:hlinkClick r:id="rId8"/>
              </a:rPr>
              <a:t>https://service.elsevier.com/app/home/supporthub/sciencedirect/</a:t>
            </a:r>
            <a:r>
              <a:rPr lang="tr-TR" sz="1600" dirty="0">
                <a:cs typeface="Arial" panose="020B0604020202020204" pitchFamily="34" charset="0"/>
              </a:rPr>
              <a:t> </a:t>
            </a:r>
            <a:endParaRPr lang="en-GB" sz="16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rPr>
              <a:t>Follow us on Social Media: </a:t>
            </a:r>
            <a:r>
              <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hlinkClick r:id="rId9"/>
              </a:rPr>
              <a:t>https://www.facebook.com/ElsevierGulfandLevant/</a:t>
            </a:r>
            <a:r>
              <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rPr>
              <a:t>  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3565A"/>
              </a:solidFill>
              <a:effectLst/>
              <a:uLnTx/>
              <a:uFillTx/>
              <a:latin typeface="+mj-lt"/>
              <a:ea typeface="+mn-ea"/>
              <a:cs typeface="Segoe UI" panose="020B0502040204020203" pitchFamily="34" charset="0"/>
            </a:endParaRPr>
          </a:p>
        </p:txBody>
      </p:sp>
    </p:spTree>
    <p:extLst>
      <p:ext uri="{BB962C8B-B14F-4D97-AF65-F5344CB8AC3E}">
        <p14:creationId xmlns:p14="http://schemas.microsoft.com/office/powerpoint/2010/main" val="3188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25F438-BCC3-45F0-8B3C-2A2961911B7B}"/>
              </a:ext>
            </a:extLst>
          </p:cNvPr>
          <p:cNvSpPr>
            <a:spLocks noGrp="1"/>
          </p:cNvSpPr>
          <p:nvPr>
            <p:ph type="dt" sz="half" idx="4294967295"/>
          </p:nvPr>
        </p:nvSpPr>
        <p:spPr>
          <a:xfrm>
            <a:off x="0" y="6296025"/>
            <a:ext cx="4114800" cy="217488"/>
          </a:xfrm>
        </p:spPr>
        <p:txBody>
          <a:bodyPr/>
          <a:lstStyle/>
          <a:p>
            <a:fld id="{071C5F6A-0D86-47A3-9C85-1B69421ECF7B}" type="datetime1">
              <a:rPr lang="de-DE" smtClean="0"/>
              <a:t>24.09.2019</a:t>
            </a:fld>
            <a:endParaRPr lang="de-DE" dirty="0"/>
          </a:p>
        </p:txBody>
      </p:sp>
    </p:spTree>
    <p:extLst>
      <p:ext uri="{BB962C8B-B14F-4D97-AF65-F5344CB8AC3E}">
        <p14:creationId xmlns:p14="http://schemas.microsoft.com/office/powerpoint/2010/main" val="363692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A9F6-70A6-4368-B7B3-019F52BF82EB}"/>
              </a:ext>
            </a:extLst>
          </p:cNvPr>
          <p:cNvSpPr>
            <a:spLocks noGrp="1"/>
          </p:cNvSpPr>
          <p:nvPr>
            <p:ph type="title"/>
          </p:nvPr>
        </p:nvSpPr>
        <p:spPr/>
        <p:txBody>
          <a:bodyPr/>
          <a:lstStyle/>
          <a:p>
            <a:r>
              <a:rPr lang="en-GB" dirty="0"/>
              <a:t>Why use Scopus not just Google it?</a:t>
            </a:r>
          </a:p>
        </p:txBody>
      </p:sp>
      <p:sp>
        <p:nvSpPr>
          <p:cNvPr id="4" name="Date Placeholder 3">
            <a:extLst>
              <a:ext uri="{FF2B5EF4-FFF2-40B4-BE49-F238E27FC236}">
                <a16:creationId xmlns:a16="http://schemas.microsoft.com/office/drawing/2014/main" id="{DB5D98BC-CC4B-48DE-A053-34C67454D68F}"/>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527A3C-3064-49E6-8D5F-3421072B9885}"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A06D4F4-FC93-4AA9-AE18-067966A64FBE}"/>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67" name="Rectangle: Rounded Corners 66">
            <a:extLst>
              <a:ext uri="{FF2B5EF4-FFF2-40B4-BE49-F238E27FC236}">
                <a16:creationId xmlns:a16="http://schemas.microsoft.com/office/drawing/2014/main" id="{C731C4B8-7FBA-4105-A638-2F288989CB6F}"/>
              </a:ext>
            </a:extLst>
          </p:cNvPr>
          <p:cNvSpPr/>
          <p:nvPr/>
        </p:nvSpPr>
        <p:spPr>
          <a:xfrm>
            <a:off x="836217" y="1769978"/>
            <a:ext cx="8968865" cy="3371388"/>
          </a:xfrm>
          <a:prstGeom prst="roundRect">
            <a:avLst/>
          </a:prstGeom>
          <a:solidFill>
            <a:sysClr val="window" lastClr="FFFFFF">
              <a:lumMod val="95000"/>
              <a:alpha val="84000"/>
            </a:sysClr>
          </a:solidFill>
          <a:ln w="38100" cap="flat" cmpd="sng" algn="ctr">
            <a:solidFill>
              <a:srgbClr val="FF8200"/>
            </a:solidFill>
            <a:prstDash val="solid"/>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1" u="none" strike="noStrike" kern="0" cap="none" spc="0" normalizeH="0" baseline="0" noProof="0" dirty="0">
              <a:ln>
                <a:noFill/>
              </a:ln>
              <a:solidFill>
                <a:srgbClr val="53565A"/>
              </a:solidFill>
              <a:effectLst/>
              <a:uLnTx/>
              <a:uFillTx/>
              <a:latin typeface="Century Gothic" panose="020B0502020202020204" pitchFamily="34" charset="0"/>
              <a:ea typeface="+mn-ea"/>
              <a:cs typeface="+mn-cs"/>
            </a:endParaRPr>
          </a:p>
        </p:txBody>
      </p:sp>
      <p:grpSp>
        <p:nvGrpSpPr>
          <p:cNvPr id="68" name="Group 67">
            <a:extLst>
              <a:ext uri="{FF2B5EF4-FFF2-40B4-BE49-F238E27FC236}">
                <a16:creationId xmlns:a16="http://schemas.microsoft.com/office/drawing/2014/main" id="{925157A2-4028-4E8E-9700-CE8BDC3E2D23}"/>
              </a:ext>
            </a:extLst>
          </p:cNvPr>
          <p:cNvGrpSpPr/>
          <p:nvPr/>
        </p:nvGrpSpPr>
        <p:grpSpPr>
          <a:xfrm>
            <a:off x="9276708" y="1812750"/>
            <a:ext cx="2343129" cy="2978703"/>
            <a:chOff x="5070705" y="2907969"/>
            <a:chExt cx="2055421" cy="2263112"/>
          </a:xfrm>
        </p:grpSpPr>
        <p:sp>
          <p:nvSpPr>
            <p:cNvPr id="69" name="Freeform 8">
              <a:extLst>
                <a:ext uri="{FF2B5EF4-FFF2-40B4-BE49-F238E27FC236}">
                  <a16:creationId xmlns:a16="http://schemas.microsoft.com/office/drawing/2014/main" id="{85E42B02-5D8D-46C9-AE65-5D2E365E40E6}"/>
                </a:ext>
              </a:extLst>
            </p:cNvPr>
            <p:cNvSpPr>
              <a:spLocks noChangeArrowheads="1"/>
            </p:cNvSpPr>
            <p:nvPr/>
          </p:nvSpPr>
          <p:spPr bwMode="auto">
            <a:xfrm>
              <a:off x="5070705" y="2907969"/>
              <a:ext cx="2055421" cy="1861914"/>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7030A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0" name="Freeform 56">
              <a:extLst>
                <a:ext uri="{FF2B5EF4-FFF2-40B4-BE49-F238E27FC236}">
                  <a16:creationId xmlns:a16="http://schemas.microsoft.com/office/drawing/2014/main" id="{62E25C61-C91E-4920-A5D6-1D0F24A0954A}"/>
                </a:ext>
              </a:extLst>
            </p:cNvPr>
            <p:cNvSpPr>
              <a:spLocks noChangeArrowheads="1"/>
            </p:cNvSpPr>
            <p:nvPr/>
          </p:nvSpPr>
          <p:spPr bwMode="auto">
            <a:xfrm>
              <a:off x="5338910" y="3100811"/>
              <a:ext cx="1555585" cy="1693455"/>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806"/>
                <a:gd name="T38" fmla="*/ 672 w 672"/>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path>
              </a:pathLst>
            </a:custGeom>
            <a:solidFill>
              <a:srgbClr val="FFD44A">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1" name="Freeform 57">
              <a:extLst>
                <a:ext uri="{FF2B5EF4-FFF2-40B4-BE49-F238E27FC236}">
                  <a16:creationId xmlns:a16="http://schemas.microsoft.com/office/drawing/2014/main" id="{74502FA5-36DD-43A3-9F1B-460DB5ADB272}"/>
                </a:ext>
              </a:extLst>
            </p:cNvPr>
            <p:cNvSpPr>
              <a:spLocks noChangeArrowheads="1"/>
            </p:cNvSpPr>
            <p:nvPr/>
          </p:nvSpPr>
          <p:spPr bwMode="auto">
            <a:xfrm>
              <a:off x="5826516" y="4847647"/>
              <a:ext cx="607118" cy="259339"/>
            </a:xfrm>
            <a:custGeom>
              <a:avLst/>
              <a:gdLst>
                <a:gd name="T0" fmla="*/ 314 w 621"/>
                <a:gd name="T1" fmla="*/ 0 h 293"/>
                <a:gd name="T2" fmla="*/ 309 w 621"/>
                <a:gd name="T3" fmla="*/ 0 h 293"/>
                <a:gd name="T4" fmla="*/ 0 w 621"/>
                <a:gd name="T5" fmla="*/ 0 h 293"/>
                <a:gd name="T6" fmla="*/ 59 w 621"/>
                <a:gd name="T7" fmla="*/ 293 h 293"/>
                <a:gd name="T8" fmla="*/ 309 w 621"/>
                <a:gd name="T9" fmla="*/ 293 h 293"/>
                <a:gd name="T10" fmla="*/ 314 w 621"/>
                <a:gd name="T11" fmla="*/ 293 h 293"/>
                <a:gd name="T12" fmla="*/ 565 w 621"/>
                <a:gd name="T13" fmla="*/ 293 h 293"/>
                <a:gd name="T14" fmla="*/ 621 w 621"/>
                <a:gd name="T15" fmla="*/ 0 h 293"/>
                <a:gd name="T16" fmla="*/ 314 w 621"/>
                <a:gd name="T17" fmla="*/ 0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1"/>
                <a:gd name="T28" fmla="*/ 0 h 293"/>
                <a:gd name="T29" fmla="*/ 621 w 621"/>
                <a:gd name="T30" fmla="*/ 293 h 2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1" h="293">
                  <a:moveTo>
                    <a:pt x="314" y="0"/>
                  </a:moveTo>
                  <a:lnTo>
                    <a:pt x="309" y="0"/>
                  </a:lnTo>
                  <a:lnTo>
                    <a:pt x="0" y="0"/>
                  </a:lnTo>
                  <a:lnTo>
                    <a:pt x="59" y="293"/>
                  </a:lnTo>
                  <a:lnTo>
                    <a:pt x="309" y="293"/>
                  </a:lnTo>
                  <a:lnTo>
                    <a:pt x="314" y="293"/>
                  </a:lnTo>
                  <a:lnTo>
                    <a:pt x="565" y="293"/>
                  </a:lnTo>
                  <a:lnTo>
                    <a:pt x="621" y="0"/>
                  </a:lnTo>
                  <a:lnTo>
                    <a:pt x="314" y="0"/>
                  </a:lnTo>
                  <a:close/>
                </a:path>
              </a:pathLst>
            </a:custGeom>
            <a:solidFill>
              <a:srgbClr val="7030A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2" name="Freeform 58">
              <a:extLst>
                <a:ext uri="{FF2B5EF4-FFF2-40B4-BE49-F238E27FC236}">
                  <a16:creationId xmlns:a16="http://schemas.microsoft.com/office/drawing/2014/main" id="{58EA577C-F727-4C92-944C-2DCECAE5C6C2}"/>
                </a:ext>
              </a:extLst>
            </p:cNvPr>
            <p:cNvSpPr>
              <a:spLocks noChangeArrowheads="1"/>
            </p:cNvSpPr>
            <p:nvPr/>
          </p:nvSpPr>
          <p:spPr bwMode="auto">
            <a:xfrm>
              <a:off x="5782666" y="4783182"/>
              <a:ext cx="668072" cy="387899"/>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7030A0"/>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3" name="Freeform 59">
              <a:extLst>
                <a:ext uri="{FF2B5EF4-FFF2-40B4-BE49-F238E27FC236}">
                  <a16:creationId xmlns:a16="http://schemas.microsoft.com/office/drawing/2014/main" id="{327A7F75-AF44-4915-965D-4D97D8CCF534}"/>
                </a:ext>
              </a:extLst>
            </p:cNvPr>
            <p:cNvSpPr>
              <a:spLocks noEditPoints="1" noChangeArrowheads="1"/>
            </p:cNvSpPr>
            <p:nvPr/>
          </p:nvSpPr>
          <p:spPr bwMode="auto">
            <a:xfrm>
              <a:off x="5353502" y="3112078"/>
              <a:ext cx="1555585" cy="1693455"/>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rgbClr val="EF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4" name="Freeform 60">
              <a:extLst>
                <a:ext uri="{FF2B5EF4-FFF2-40B4-BE49-F238E27FC236}">
                  <a16:creationId xmlns:a16="http://schemas.microsoft.com/office/drawing/2014/main" id="{6AADE99E-0CA9-4938-8A57-D690CBB3D7A9}"/>
                </a:ext>
              </a:extLst>
            </p:cNvPr>
            <p:cNvSpPr>
              <a:spLocks noChangeArrowheads="1"/>
            </p:cNvSpPr>
            <p:nvPr/>
          </p:nvSpPr>
          <p:spPr bwMode="auto">
            <a:xfrm>
              <a:off x="5789981" y="3776862"/>
              <a:ext cx="563228" cy="919875"/>
            </a:xfrm>
            <a:custGeom>
              <a:avLst/>
              <a:gdLst>
                <a:gd name="T0" fmla="*/ 216 w 244"/>
                <a:gd name="T1" fmla="*/ 134 h 437"/>
                <a:gd name="T2" fmla="*/ 193 w 244"/>
                <a:gd name="T3" fmla="*/ 137 h 437"/>
                <a:gd name="T4" fmla="*/ 133 w 244"/>
                <a:gd name="T5" fmla="*/ 388 h 437"/>
                <a:gd name="T6" fmla="*/ 52 w 244"/>
                <a:gd name="T7" fmla="*/ 115 h 437"/>
                <a:gd name="T8" fmla="*/ 124 w 244"/>
                <a:gd name="T9" fmla="*/ 138 h 437"/>
                <a:gd name="T10" fmla="*/ 104 w 244"/>
                <a:gd name="T11" fmla="*/ 65 h 437"/>
                <a:gd name="T12" fmla="*/ 232 w 244"/>
                <a:gd name="T13" fmla="*/ 94 h 437"/>
                <a:gd name="T14" fmla="*/ 244 w 244"/>
                <a:gd name="T15" fmla="*/ 0 h 437"/>
                <a:gd name="T16" fmla="*/ 197 w 244"/>
                <a:gd name="T17" fmla="*/ 64 h 437"/>
                <a:gd name="T18" fmla="*/ 71 w 244"/>
                <a:gd name="T19" fmla="*/ 21 h 437"/>
                <a:gd name="T20" fmla="*/ 86 w 244"/>
                <a:gd name="T21" fmla="*/ 99 h 437"/>
                <a:gd name="T22" fmla="*/ 0 w 244"/>
                <a:gd name="T23" fmla="*/ 77 h 437"/>
                <a:gd name="T24" fmla="*/ 118 w 244"/>
                <a:gd name="T25" fmla="*/ 437 h 437"/>
                <a:gd name="T26" fmla="*/ 152 w 244"/>
                <a:gd name="T27" fmla="*/ 437 h 437"/>
                <a:gd name="T28" fmla="*/ 216 w 244"/>
                <a:gd name="T29" fmla="*/ 134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437"/>
                <a:gd name="T47" fmla="*/ 244 w 244"/>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437">
                  <a:moveTo>
                    <a:pt x="216" y="134"/>
                  </a:moveTo>
                  <a:cubicBezTo>
                    <a:pt x="193" y="137"/>
                    <a:pt x="193" y="137"/>
                    <a:pt x="193" y="137"/>
                  </a:cubicBezTo>
                  <a:cubicBezTo>
                    <a:pt x="133" y="388"/>
                    <a:pt x="133" y="388"/>
                    <a:pt x="133" y="388"/>
                  </a:cubicBezTo>
                  <a:cubicBezTo>
                    <a:pt x="52" y="115"/>
                    <a:pt x="52" y="115"/>
                    <a:pt x="52" y="115"/>
                  </a:cubicBezTo>
                  <a:cubicBezTo>
                    <a:pt x="124" y="138"/>
                    <a:pt x="124" y="138"/>
                    <a:pt x="124" y="138"/>
                  </a:cubicBezTo>
                  <a:cubicBezTo>
                    <a:pt x="104" y="65"/>
                    <a:pt x="104" y="65"/>
                    <a:pt x="104" y="65"/>
                  </a:cubicBezTo>
                  <a:cubicBezTo>
                    <a:pt x="232" y="94"/>
                    <a:pt x="232" y="94"/>
                    <a:pt x="232" y="94"/>
                  </a:cubicBezTo>
                  <a:cubicBezTo>
                    <a:pt x="244" y="0"/>
                    <a:pt x="244" y="0"/>
                    <a:pt x="244" y="0"/>
                  </a:cubicBezTo>
                  <a:cubicBezTo>
                    <a:pt x="197" y="64"/>
                    <a:pt x="197" y="64"/>
                    <a:pt x="197" y="64"/>
                  </a:cubicBezTo>
                  <a:cubicBezTo>
                    <a:pt x="71" y="21"/>
                    <a:pt x="71" y="21"/>
                    <a:pt x="71" y="21"/>
                  </a:cubicBezTo>
                  <a:cubicBezTo>
                    <a:pt x="86" y="99"/>
                    <a:pt x="86" y="99"/>
                    <a:pt x="86" y="99"/>
                  </a:cubicBezTo>
                  <a:cubicBezTo>
                    <a:pt x="0" y="77"/>
                    <a:pt x="0" y="77"/>
                    <a:pt x="0" y="77"/>
                  </a:cubicBezTo>
                  <a:cubicBezTo>
                    <a:pt x="0" y="77"/>
                    <a:pt x="100" y="369"/>
                    <a:pt x="118" y="437"/>
                  </a:cubicBezTo>
                  <a:cubicBezTo>
                    <a:pt x="152" y="437"/>
                    <a:pt x="152" y="437"/>
                    <a:pt x="152" y="437"/>
                  </a:cubicBezTo>
                  <a:cubicBezTo>
                    <a:pt x="162" y="384"/>
                    <a:pt x="216" y="134"/>
                    <a:pt x="216" y="134"/>
                  </a:cubicBezTo>
                  <a:close/>
                </a:path>
              </a:pathLst>
            </a:custGeom>
            <a:solidFill>
              <a:srgbClr val="FFEE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grpSp>
      <p:grpSp>
        <p:nvGrpSpPr>
          <p:cNvPr id="75" name="Group 74">
            <a:extLst>
              <a:ext uri="{FF2B5EF4-FFF2-40B4-BE49-F238E27FC236}">
                <a16:creationId xmlns:a16="http://schemas.microsoft.com/office/drawing/2014/main" id="{E0389E54-6F9B-4B69-85D3-FE09D7201E23}"/>
              </a:ext>
            </a:extLst>
          </p:cNvPr>
          <p:cNvGrpSpPr/>
          <p:nvPr/>
        </p:nvGrpSpPr>
        <p:grpSpPr>
          <a:xfrm>
            <a:off x="9204131" y="4557486"/>
            <a:ext cx="2555255" cy="2268559"/>
            <a:chOff x="4848791" y="4787800"/>
            <a:chExt cx="2555255" cy="1877429"/>
          </a:xfrm>
        </p:grpSpPr>
        <p:sp>
          <p:nvSpPr>
            <p:cNvPr id="76" name="Freeform 43">
              <a:extLst>
                <a:ext uri="{FF2B5EF4-FFF2-40B4-BE49-F238E27FC236}">
                  <a16:creationId xmlns:a16="http://schemas.microsoft.com/office/drawing/2014/main" id="{80892457-EC59-48D8-8C4A-92698C39036D}"/>
                </a:ext>
              </a:extLst>
            </p:cNvPr>
            <p:cNvSpPr>
              <a:spLocks noChangeArrowheads="1"/>
            </p:cNvSpPr>
            <p:nvPr/>
          </p:nvSpPr>
          <p:spPr bwMode="auto">
            <a:xfrm>
              <a:off x="5216961" y="5745356"/>
              <a:ext cx="1989588" cy="822345"/>
            </a:xfrm>
            <a:custGeom>
              <a:avLst/>
              <a:gdLst>
                <a:gd name="T0" fmla="*/ 730 w 860"/>
                <a:gd name="T1" fmla="*/ 369 h 391"/>
                <a:gd name="T2" fmla="*/ 585 w 860"/>
                <a:gd name="T3" fmla="*/ 346 h 391"/>
                <a:gd name="T4" fmla="*/ 346 w 860"/>
                <a:gd name="T5" fmla="*/ 232 h 391"/>
                <a:gd name="T6" fmla="*/ 167 w 860"/>
                <a:gd name="T7" fmla="*/ 286 h 391"/>
                <a:gd name="T8" fmla="*/ 59 w 860"/>
                <a:gd name="T9" fmla="*/ 249 h 391"/>
                <a:gd name="T10" fmla="*/ 0 w 860"/>
                <a:gd name="T11" fmla="*/ 169 h 391"/>
                <a:gd name="T12" fmla="*/ 56 w 860"/>
                <a:gd name="T13" fmla="*/ 167 h 391"/>
                <a:gd name="T14" fmla="*/ 103 w 860"/>
                <a:gd name="T15" fmla="*/ 194 h 391"/>
                <a:gd name="T16" fmla="*/ 164 w 860"/>
                <a:gd name="T17" fmla="*/ 197 h 391"/>
                <a:gd name="T18" fmla="*/ 261 w 860"/>
                <a:gd name="T19" fmla="*/ 145 h 391"/>
                <a:gd name="T20" fmla="*/ 548 w 860"/>
                <a:gd name="T21" fmla="*/ 0 h 391"/>
                <a:gd name="T22" fmla="*/ 860 w 860"/>
                <a:gd name="T23" fmla="*/ 236 h 391"/>
                <a:gd name="T24" fmla="*/ 730 w 860"/>
                <a:gd name="T25" fmla="*/ 369 h 3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0"/>
                <a:gd name="T40" fmla="*/ 0 h 391"/>
                <a:gd name="T41" fmla="*/ 860 w 860"/>
                <a:gd name="T42" fmla="*/ 391 h 3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0" h="391">
                  <a:moveTo>
                    <a:pt x="730" y="369"/>
                  </a:moveTo>
                  <a:cubicBezTo>
                    <a:pt x="671" y="391"/>
                    <a:pt x="585" y="346"/>
                    <a:pt x="585" y="346"/>
                  </a:cubicBezTo>
                  <a:cubicBezTo>
                    <a:pt x="346" y="232"/>
                    <a:pt x="346" y="232"/>
                    <a:pt x="346" y="232"/>
                  </a:cubicBezTo>
                  <a:cubicBezTo>
                    <a:pt x="167" y="286"/>
                    <a:pt x="167" y="286"/>
                    <a:pt x="167" y="286"/>
                  </a:cubicBezTo>
                  <a:cubicBezTo>
                    <a:pt x="59" y="249"/>
                    <a:pt x="59" y="249"/>
                    <a:pt x="59" y="249"/>
                  </a:cubicBezTo>
                  <a:cubicBezTo>
                    <a:pt x="0" y="169"/>
                    <a:pt x="0" y="169"/>
                    <a:pt x="0" y="169"/>
                  </a:cubicBezTo>
                  <a:cubicBezTo>
                    <a:pt x="0" y="169"/>
                    <a:pt x="21" y="149"/>
                    <a:pt x="56" y="167"/>
                  </a:cubicBezTo>
                  <a:cubicBezTo>
                    <a:pt x="91" y="186"/>
                    <a:pt x="103" y="194"/>
                    <a:pt x="103" y="194"/>
                  </a:cubicBezTo>
                  <a:cubicBezTo>
                    <a:pt x="164" y="197"/>
                    <a:pt x="164" y="197"/>
                    <a:pt x="164" y="197"/>
                  </a:cubicBezTo>
                  <a:cubicBezTo>
                    <a:pt x="261" y="145"/>
                    <a:pt x="261" y="145"/>
                    <a:pt x="261" y="145"/>
                  </a:cubicBezTo>
                  <a:cubicBezTo>
                    <a:pt x="548" y="0"/>
                    <a:pt x="548" y="0"/>
                    <a:pt x="548" y="0"/>
                  </a:cubicBezTo>
                  <a:cubicBezTo>
                    <a:pt x="860" y="236"/>
                    <a:pt x="860" y="236"/>
                    <a:pt x="860" y="236"/>
                  </a:cubicBezTo>
                  <a:cubicBezTo>
                    <a:pt x="860" y="236"/>
                    <a:pt x="776" y="353"/>
                    <a:pt x="730" y="369"/>
                  </a:cubicBezTo>
                  <a:close/>
                </a:path>
              </a:pathLst>
            </a:custGeom>
            <a:solidFill>
              <a:srgbClr val="ED7D31">
                <a:lumMod val="60000"/>
                <a:lumOff val="40000"/>
              </a:srgb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7" name="Freeform 44">
              <a:extLst>
                <a:ext uri="{FF2B5EF4-FFF2-40B4-BE49-F238E27FC236}">
                  <a16:creationId xmlns:a16="http://schemas.microsoft.com/office/drawing/2014/main" id="{C384FCC7-EAAB-4B59-B508-F0E215444E5A}"/>
                </a:ext>
              </a:extLst>
            </p:cNvPr>
            <p:cNvSpPr>
              <a:spLocks noChangeArrowheads="1"/>
            </p:cNvSpPr>
            <p:nvPr/>
          </p:nvSpPr>
          <p:spPr bwMode="auto">
            <a:xfrm>
              <a:off x="4848791" y="5459418"/>
              <a:ext cx="2343129" cy="968639"/>
            </a:xfrm>
            <a:custGeom>
              <a:avLst/>
              <a:gdLst>
                <a:gd name="T0" fmla="*/ 910 w 1014"/>
                <a:gd name="T1" fmla="*/ 461 h 461"/>
                <a:gd name="T2" fmla="*/ 434 w 1014"/>
                <a:gd name="T3" fmla="*/ 299 h 461"/>
                <a:gd name="T4" fmla="*/ 172 w 1014"/>
                <a:gd name="T5" fmla="*/ 253 h 461"/>
                <a:gd name="T6" fmla="*/ 65 w 1014"/>
                <a:gd name="T7" fmla="*/ 146 h 461"/>
                <a:gd name="T8" fmla="*/ 0 w 1014"/>
                <a:gd name="T9" fmla="*/ 30 h 461"/>
                <a:gd name="T10" fmla="*/ 58 w 1014"/>
                <a:gd name="T11" fmla="*/ 20 h 461"/>
                <a:gd name="T12" fmla="*/ 141 w 1014"/>
                <a:gd name="T13" fmla="*/ 105 h 461"/>
                <a:gd name="T14" fmla="*/ 221 w 1014"/>
                <a:gd name="T15" fmla="*/ 151 h 461"/>
                <a:gd name="T16" fmla="*/ 379 w 1014"/>
                <a:gd name="T17" fmla="*/ 155 h 461"/>
                <a:gd name="T18" fmla="*/ 1014 w 1014"/>
                <a:gd name="T19" fmla="*/ 349 h 461"/>
                <a:gd name="T20" fmla="*/ 910 w 1014"/>
                <a:gd name="T21" fmla="*/ 461 h 4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4"/>
                <a:gd name="T34" fmla="*/ 0 h 461"/>
                <a:gd name="T35" fmla="*/ 1014 w 1014"/>
                <a:gd name="T36" fmla="*/ 461 h 4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4" h="461">
                  <a:moveTo>
                    <a:pt x="910" y="461"/>
                  </a:moveTo>
                  <a:cubicBezTo>
                    <a:pt x="434" y="299"/>
                    <a:pt x="434" y="299"/>
                    <a:pt x="434" y="299"/>
                  </a:cubicBezTo>
                  <a:cubicBezTo>
                    <a:pt x="172" y="253"/>
                    <a:pt x="172" y="253"/>
                    <a:pt x="172" y="253"/>
                  </a:cubicBezTo>
                  <a:cubicBezTo>
                    <a:pt x="65" y="146"/>
                    <a:pt x="65" y="146"/>
                    <a:pt x="65" y="146"/>
                  </a:cubicBezTo>
                  <a:cubicBezTo>
                    <a:pt x="0" y="30"/>
                    <a:pt x="0" y="30"/>
                    <a:pt x="0" y="30"/>
                  </a:cubicBezTo>
                  <a:cubicBezTo>
                    <a:pt x="0" y="30"/>
                    <a:pt x="18" y="0"/>
                    <a:pt x="58" y="20"/>
                  </a:cubicBezTo>
                  <a:cubicBezTo>
                    <a:pt x="126" y="53"/>
                    <a:pt x="141" y="105"/>
                    <a:pt x="141" y="105"/>
                  </a:cubicBezTo>
                  <a:cubicBezTo>
                    <a:pt x="221" y="151"/>
                    <a:pt x="221" y="151"/>
                    <a:pt x="221" y="151"/>
                  </a:cubicBezTo>
                  <a:cubicBezTo>
                    <a:pt x="379" y="155"/>
                    <a:pt x="379" y="155"/>
                    <a:pt x="379" y="155"/>
                  </a:cubicBezTo>
                  <a:cubicBezTo>
                    <a:pt x="1014" y="349"/>
                    <a:pt x="1014" y="349"/>
                    <a:pt x="1014" y="349"/>
                  </a:cubicBezTo>
                  <a:lnTo>
                    <a:pt x="910" y="461"/>
                  </a:lnTo>
                  <a:close/>
                </a:path>
              </a:pathLst>
            </a:custGeom>
            <a:solidFill>
              <a:srgbClr val="ED7D31">
                <a:lumMod val="60000"/>
                <a:lumOff val="40000"/>
              </a:srgb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8" name="Freeform 45">
              <a:extLst>
                <a:ext uri="{FF2B5EF4-FFF2-40B4-BE49-F238E27FC236}">
                  <a16:creationId xmlns:a16="http://schemas.microsoft.com/office/drawing/2014/main" id="{EF4B018A-9B21-4726-8FDF-F15BC5387A41}"/>
                </a:ext>
              </a:extLst>
            </p:cNvPr>
            <p:cNvSpPr>
              <a:spLocks noChangeArrowheads="1"/>
            </p:cNvSpPr>
            <p:nvPr/>
          </p:nvSpPr>
          <p:spPr bwMode="auto">
            <a:xfrm>
              <a:off x="5346188" y="5769737"/>
              <a:ext cx="399868" cy="39898"/>
            </a:xfrm>
            <a:custGeom>
              <a:avLst/>
              <a:gdLst>
                <a:gd name="T0" fmla="*/ 40 w 408"/>
                <a:gd name="T1" fmla="*/ 40 h 45"/>
                <a:gd name="T2" fmla="*/ 408 w 408"/>
                <a:gd name="T3" fmla="*/ 45 h 45"/>
                <a:gd name="T4" fmla="*/ 373 w 408"/>
                <a:gd name="T5" fmla="*/ 17 h 45"/>
                <a:gd name="T6" fmla="*/ 14 w 408"/>
                <a:gd name="T7" fmla="*/ 7 h 45"/>
                <a:gd name="T8" fmla="*/ 0 w 408"/>
                <a:gd name="T9" fmla="*/ 0 h 45"/>
                <a:gd name="T10" fmla="*/ 40 w 408"/>
                <a:gd name="T11" fmla="*/ 4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40" y="40"/>
                  </a:moveTo>
                  <a:lnTo>
                    <a:pt x="408" y="45"/>
                  </a:lnTo>
                  <a:lnTo>
                    <a:pt x="373" y="17"/>
                  </a:lnTo>
                  <a:lnTo>
                    <a:pt x="14" y="7"/>
                  </a:lnTo>
                  <a:lnTo>
                    <a:pt x="0" y="0"/>
                  </a:lnTo>
                  <a:lnTo>
                    <a:pt x="40" y="40"/>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79" name="Freeform 46">
              <a:extLst>
                <a:ext uri="{FF2B5EF4-FFF2-40B4-BE49-F238E27FC236}">
                  <a16:creationId xmlns:a16="http://schemas.microsoft.com/office/drawing/2014/main" id="{1FBA776C-B74B-4B44-947F-A94ED144ECCF}"/>
                </a:ext>
              </a:extLst>
            </p:cNvPr>
            <p:cNvSpPr>
              <a:spLocks noChangeArrowheads="1"/>
            </p:cNvSpPr>
            <p:nvPr/>
          </p:nvSpPr>
          <p:spPr bwMode="auto">
            <a:xfrm>
              <a:off x="4982892" y="5036055"/>
              <a:ext cx="882636" cy="846727"/>
            </a:xfrm>
            <a:custGeom>
              <a:avLst/>
              <a:gdLst>
                <a:gd name="T0" fmla="*/ 357 w 381"/>
                <a:gd name="T1" fmla="*/ 402 h 402"/>
                <a:gd name="T2" fmla="*/ 89 w 381"/>
                <a:gd name="T3" fmla="*/ 254 h 402"/>
                <a:gd name="T4" fmla="*/ 0 w 381"/>
                <a:gd name="T5" fmla="*/ 20 h 402"/>
                <a:gd name="T6" fmla="*/ 67 w 381"/>
                <a:gd name="T7" fmla="*/ 24 h 402"/>
                <a:gd name="T8" fmla="*/ 117 w 381"/>
                <a:gd name="T9" fmla="*/ 101 h 402"/>
                <a:gd name="T10" fmla="*/ 159 w 381"/>
                <a:gd name="T11" fmla="*/ 162 h 402"/>
                <a:gd name="T12" fmla="*/ 381 w 381"/>
                <a:gd name="T13" fmla="*/ 279 h 402"/>
                <a:gd name="T14" fmla="*/ 357 w 381"/>
                <a:gd name="T15" fmla="*/ 402 h 402"/>
                <a:gd name="T16" fmla="*/ 0 60000 65536"/>
                <a:gd name="T17" fmla="*/ 0 60000 65536"/>
                <a:gd name="T18" fmla="*/ 0 60000 65536"/>
                <a:gd name="T19" fmla="*/ 0 60000 65536"/>
                <a:gd name="T20" fmla="*/ 0 60000 65536"/>
                <a:gd name="T21" fmla="*/ 0 60000 65536"/>
                <a:gd name="T22" fmla="*/ 0 60000 65536"/>
                <a:gd name="T23" fmla="*/ 0 60000 65536"/>
                <a:gd name="T24" fmla="*/ 0 w 381"/>
                <a:gd name="T25" fmla="*/ 0 h 402"/>
                <a:gd name="T26" fmla="*/ 381 w 381"/>
                <a:gd name="T27" fmla="*/ 402 h 4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1" h="402">
                  <a:moveTo>
                    <a:pt x="357" y="402"/>
                  </a:moveTo>
                  <a:cubicBezTo>
                    <a:pt x="89" y="254"/>
                    <a:pt x="89" y="254"/>
                    <a:pt x="89" y="254"/>
                  </a:cubicBezTo>
                  <a:cubicBezTo>
                    <a:pt x="0" y="20"/>
                    <a:pt x="0" y="20"/>
                    <a:pt x="0" y="20"/>
                  </a:cubicBezTo>
                  <a:cubicBezTo>
                    <a:pt x="0" y="20"/>
                    <a:pt x="33" y="0"/>
                    <a:pt x="67" y="24"/>
                  </a:cubicBezTo>
                  <a:cubicBezTo>
                    <a:pt x="105" y="50"/>
                    <a:pt x="117" y="101"/>
                    <a:pt x="117" y="101"/>
                  </a:cubicBezTo>
                  <a:cubicBezTo>
                    <a:pt x="159" y="162"/>
                    <a:pt x="159" y="162"/>
                    <a:pt x="159" y="162"/>
                  </a:cubicBezTo>
                  <a:cubicBezTo>
                    <a:pt x="381" y="279"/>
                    <a:pt x="381" y="279"/>
                    <a:pt x="381" y="279"/>
                  </a:cubicBezTo>
                  <a:lnTo>
                    <a:pt x="357" y="402"/>
                  </a:lnTo>
                  <a:close/>
                </a:path>
              </a:pathLst>
            </a:custGeom>
            <a:solidFill>
              <a:srgbClr val="ED7D31">
                <a:lumMod val="60000"/>
                <a:lumOff val="40000"/>
              </a:srgb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0" name="Freeform 47">
              <a:extLst>
                <a:ext uri="{FF2B5EF4-FFF2-40B4-BE49-F238E27FC236}">
                  <a16:creationId xmlns:a16="http://schemas.microsoft.com/office/drawing/2014/main" id="{A8DAA29A-0FC6-483B-8CF9-9EE708DA937A}"/>
                </a:ext>
              </a:extLst>
            </p:cNvPr>
            <p:cNvSpPr>
              <a:spLocks noChangeArrowheads="1"/>
            </p:cNvSpPr>
            <p:nvPr/>
          </p:nvSpPr>
          <p:spPr bwMode="auto">
            <a:xfrm>
              <a:off x="5421772" y="5410654"/>
              <a:ext cx="343790" cy="234956"/>
            </a:xfrm>
            <a:custGeom>
              <a:avLst/>
              <a:gdLst>
                <a:gd name="T0" fmla="*/ 352 w 352"/>
                <a:gd name="T1" fmla="*/ 185 h 265"/>
                <a:gd name="T2" fmla="*/ 0 w 352"/>
                <a:gd name="T3" fmla="*/ 0 h 265"/>
                <a:gd name="T4" fmla="*/ 333 w 352"/>
                <a:gd name="T5" fmla="*/ 265 h 265"/>
                <a:gd name="T6" fmla="*/ 352 w 352"/>
                <a:gd name="T7" fmla="*/ 185 h 265"/>
                <a:gd name="T8" fmla="*/ 0 60000 65536"/>
                <a:gd name="T9" fmla="*/ 0 60000 65536"/>
                <a:gd name="T10" fmla="*/ 0 60000 65536"/>
                <a:gd name="T11" fmla="*/ 0 60000 65536"/>
                <a:gd name="T12" fmla="*/ 0 w 352"/>
                <a:gd name="T13" fmla="*/ 0 h 265"/>
                <a:gd name="T14" fmla="*/ 352 w 352"/>
                <a:gd name="T15" fmla="*/ 265 h 265"/>
              </a:gdLst>
              <a:ahLst/>
              <a:cxnLst>
                <a:cxn ang="T8">
                  <a:pos x="T0" y="T1"/>
                </a:cxn>
                <a:cxn ang="T9">
                  <a:pos x="T2" y="T3"/>
                </a:cxn>
                <a:cxn ang="T10">
                  <a:pos x="T4" y="T5"/>
                </a:cxn>
                <a:cxn ang="T11">
                  <a:pos x="T6" y="T7"/>
                </a:cxn>
              </a:cxnLst>
              <a:rect l="T12" t="T13" r="T14" b="T15"/>
              <a:pathLst>
                <a:path w="352" h="265">
                  <a:moveTo>
                    <a:pt x="352" y="185"/>
                  </a:moveTo>
                  <a:lnTo>
                    <a:pt x="0" y="0"/>
                  </a:lnTo>
                  <a:lnTo>
                    <a:pt x="333" y="265"/>
                  </a:lnTo>
                  <a:lnTo>
                    <a:pt x="352" y="18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1" name="Freeform 48">
              <a:extLst>
                <a:ext uri="{FF2B5EF4-FFF2-40B4-BE49-F238E27FC236}">
                  <a16:creationId xmlns:a16="http://schemas.microsoft.com/office/drawing/2014/main" id="{96C41F31-A870-496E-8F85-84D82C47D47D}"/>
                </a:ext>
              </a:extLst>
            </p:cNvPr>
            <p:cNvSpPr>
              <a:spLocks noChangeArrowheads="1"/>
            </p:cNvSpPr>
            <p:nvPr/>
          </p:nvSpPr>
          <p:spPr bwMode="auto">
            <a:xfrm>
              <a:off x="5526616" y="4787800"/>
              <a:ext cx="1748203" cy="1642473"/>
            </a:xfrm>
            <a:custGeom>
              <a:avLst/>
              <a:gdLst>
                <a:gd name="T0" fmla="*/ 391 w 756"/>
                <a:gd name="T1" fmla="*/ 52 h 781"/>
                <a:gd name="T2" fmla="*/ 405 w 756"/>
                <a:gd name="T3" fmla="*/ 226 h 781"/>
                <a:gd name="T4" fmla="*/ 406 w 756"/>
                <a:gd name="T5" fmla="*/ 270 h 781"/>
                <a:gd name="T6" fmla="*/ 316 w 756"/>
                <a:gd name="T7" fmla="*/ 322 h 781"/>
                <a:gd name="T8" fmla="*/ 174 w 756"/>
                <a:gd name="T9" fmla="*/ 267 h 781"/>
                <a:gd name="T10" fmla="*/ 103 w 756"/>
                <a:gd name="T11" fmla="*/ 152 h 781"/>
                <a:gd name="T12" fmla="*/ 108 w 756"/>
                <a:gd name="T13" fmla="*/ 103 h 781"/>
                <a:gd name="T14" fmla="*/ 122 w 756"/>
                <a:gd name="T15" fmla="*/ 38 h 781"/>
                <a:gd name="T16" fmla="*/ 103 w 756"/>
                <a:gd name="T17" fmla="*/ 5 h 781"/>
                <a:gd name="T18" fmla="*/ 49 w 756"/>
                <a:gd name="T19" fmla="*/ 53 h 781"/>
                <a:gd name="T20" fmla="*/ 0 w 756"/>
                <a:gd name="T21" fmla="*/ 178 h 781"/>
                <a:gd name="T22" fmla="*/ 118 w 756"/>
                <a:gd name="T23" fmla="*/ 440 h 781"/>
                <a:gd name="T24" fmla="*/ 94 w 756"/>
                <a:gd name="T25" fmla="*/ 572 h 781"/>
                <a:gd name="T26" fmla="*/ 265 w 756"/>
                <a:gd name="T27" fmla="*/ 621 h 781"/>
                <a:gd name="T28" fmla="*/ 287 w 756"/>
                <a:gd name="T29" fmla="*/ 563 h 781"/>
                <a:gd name="T30" fmla="*/ 379 w 756"/>
                <a:gd name="T31" fmla="*/ 591 h 781"/>
                <a:gd name="T32" fmla="*/ 620 w 756"/>
                <a:gd name="T33" fmla="*/ 781 h 781"/>
                <a:gd name="T34" fmla="*/ 750 w 756"/>
                <a:gd name="T35" fmla="*/ 680 h 781"/>
                <a:gd name="T36" fmla="*/ 681 w 756"/>
                <a:gd name="T37" fmla="*/ 486 h 781"/>
                <a:gd name="T38" fmla="*/ 595 w 756"/>
                <a:gd name="T39" fmla="*/ 289 h 781"/>
                <a:gd name="T40" fmla="*/ 473 w 756"/>
                <a:gd name="T41" fmla="*/ 117 h 781"/>
                <a:gd name="T42" fmla="*/ 438 w 756"/>
                <a:gd name="T43" fmla="*/ 0 h 781"/>
                <a:gd name="T44" fmla="*/ 391 w 756"/>
                <a:gd name="T45" fmla="*/ 52 h 7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6"/>
                <a:gd name="T70" fmla="*/ 0 h 781"/>
                <a:gd name="T71" fmla="*/ 756 w 756"/>
                <a:gd name="T72" fmla="*/ 781 h 7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6" h="781">
                  <a:moveTo>
                    <a:pt x="391" y="52"/>
                  </a:moveTo>
                  <a:cubicBezTo>
                    <a:pt x="360" y="129"/>
                    <a:pt x="405" y="226"/>
                    <a:pt x="405" y="226"/>
                  </a:cubicBezTo>
                  <a:cubicBezTo>
                    <a:pt x="405" y="226"/>
                    <a:pt x="413" y="254"/>
                    <a:pt x="406" y="270"/>
                  </a:cubicBezTo>
                  <a:cubicBezTo>
                    <a:pt x="396" y="292"/>
                    <a:pt x="381" y="319"/>
                    <a:pt x="316" y="322"/>
                  </a:cubicBezTo>
                  <a:cubicBezTo>
                    <a:pt x="227" y="326"/>
                    <a:pt x="174" y="267"/>
                    <a:pt x="174" y="267"/>
                  </a:cubicBezTo>
                  <a:cubicBezTo>
                    <a:pt x="103" y="152"/>
                    <a:pt x="103" y="152"/>
                    <a:pt x="103" y="152"/>
                  </a:cubicBezTo>
                  <a:cubicBezTo>
                    <a:pt x="108" y="103"/>
                    <a:pt x="108" y="103"/>
                    <a:pt x="108" y="103"/>
                  </a:cubicBezTo>
                  <a:cubicBezTo>
                    <a:pt x="108" y="103"/>
                    <a:pt x="124" y="70"/>
                    <a:pt x="122" y="38"/>
                  </a:cubicBezTo>
                  <a:cubicBezTo>
                    <a:pt x="120" y="7"/>
                    <a:pt x="103" y="5"/>
                    <a:pt x="103" y="5"/>
                  </a:cubicBezTo>
                  <a:cubicBezTo>
                    <a:pt x="49" y="53"/>
                    <a:pt x="49" y="53"/>
                    <a:pt x="49" y="53"/>
                  </a:cubicBezTo>
                  <a:cubicBezTo>
                    <a:pt x="0" y="178"/>
                    <a:pt x="0" y="178"/>
                    <a:pt x="0" y="178"/>
                  </a:cubicBezTo>
                  <a:cubicBezTo>
                    <a:pt x="118" y="440"/>
                    <a:pt x="118" y="440"/>
                    <a:pt x="118" y="440"/>
                  </a:cubicBezTo>
                  <a:cubicBezTo>
                    <a:pt x="94" y="572"/>
                    <a:pt x="94" y="572"/>
                    <a:pt x="94" y="572"/>
                  </a:cubicBezTo>
                  <a:cubicBezTo>
                    <a:pt x="265" y="621"/>
                    <a:pt x="265" y="621"/>
                    <a:pt x="265" y="621"/>
                  </a:cubicBezTo>
                  <a:cubicBezTo>
                    <a:pt x="287" y="563"/>
                    <a:pt x="287" y="563"/>
                    <a:pt x="287" y="563"/>
                  </a:cubicBezTo>
                  <a:cubicBezTo>
                    <a:pt x="379" y="591"/>
                    <a:pt x="379" y="591"/>
                    <a:pt x="379" y="591"/>
                  </a:cubicBezTo>
                  <a:cubicBezTo>
                    <a:pt x="620" y="781"/>
                    <a:pt x="620" y="781"/>
                    <a:pt x="620" y="781"/>
                  </a:cubicBezTo>
                  <a:cubicBezTo>
                    <a:pt x="620" y="781"/>
                    <a:pt x="740" y="760"/>
                    <a:pt x="750" y="680"/>
                  </a:cubicBezTo>
                  <a:cubicBezTo>
                    <a:pt x="756" y="632"/>
                    <a:pt x="692" y="506"/>
                    <a:pt x="681" y="486"/>
                  </a:cubicBezTo>
                  <a:cubicBezTo>
                    <a:pt x="670" y="466"/>
                    <a:pt x="595" y="289"/>
                    <a:pt x="595" y="289"/>
                  </a:cubicBezTo>
                  <a:cubicBezTo>
                    <a:pt x="473" y="117"/>
                    <a:pt x="473" y="117"/>
                    <a:pt x="473" y="117"/>
                  </a:cubicBezTo>
                  <a:cubicBezTo>
                    <a:pt x="438" y="0"/>
                    <a:pt x="438" y="0"/>
                    <a:pt x="438" y="0"/>
                  </a:cubicBezTo>
                  <a:cubicBezTo>
                    <a:pt x="438" y="0"/>
                    <a:pt x="401" y="27"/>
                    <a:pt x="391" y="52"/>
                  </a:cubicBezTo>
                  <a:close/>
                </a:path>
              </a:pathLst>
            </a:custGeom>
            <a:solidFill>
              <a:srgbClr val="ED7D31">
                <a:lumMod val="60000"/>
                <a:lumOff val="40000"/>
              </a:srgb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2" name="Freeform 49">
              <a:extLst>
                <a:ext uri="{FF2B5EF4-FFF2-40B4-BE49-F238E27FC236}">
                  <a16:creationId xmlns:a16="http://schemas.microsoft.com/office/drawing/2014/main" id="{E885B2A0-80F4-4769-95C4-0951BE68F9BE}"/>
                </a:ext>
              </a:extLst>
            </p:cNvPr>
            <p:cNvSpPr>
              <a:spLocks noChangeArrowheads="1"/>
            </p:cNvSpPr>
            <p:nvPr/>
          </p:nvSpPr>
          <p:spPr bwMode="auto">
            <a:xfrm>
              <a:off x="5882596" y="5969228"/>
              <a:ext cx="21943" cy="95313"/>
            </a:xfrm>
            <a:custGeom>
              <a:avLst/>
              <a:gdLst>
                <a:gd name="T0" fmla="*/ 8 w 10"/>
                <a:gd name="T1" fmla="*/ 0 h 45"/>
                <a:gd name="T2" fmla="*/ 10 w 10"/>
                <a:gd name="T3" fmla="*/ 2 h 45"/>
                <a:gd name="T4" fmla="*/ 4 w 10"/>
                <a:gd name="T5" fmla="*/ 42 h 45"/>
                <a:gd name="T6" fmla="*/ 2 w 10"/>
                <a:gd name="T7" fmla="*/ 44 h 45"/>
                <a:gd name="T8" fmla="*/ 2 w 10"/>
                <a:gd name="T9" fmla="*/ 44 h 45"/>
                <a:gd name="T10" fmla="*/ 0 w 10"/>
                <a:gd name="T11" fmla="*/ 42 h 45"/>
                <a:gd name="T12" fmla="*/ 5 w 10"/>
                <a:gd name="T13" fmla="*/ 2 h 45"/>
                <a:gd name="T14" fmla="*/ 8 w 10"/>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45"/>
                <a:gd name="T26" fmla="*/ 10 w 1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45">
                  <a:moveTo>
                    <a:pt x="8" y="0"/>
                  </a:moveTo>
                  <a:cubicBezTo>
                    <a:pt x="9" y="0"/>
                    <a:pt x="10" y="1"/>
                    <a:pt x="10" y="2"/>
                  </a:cubicBezTo>
                  <a:cubicBezTo>
                    <a:pt x="4" y="42"/>
                    <a:pt x="4" y="42"/>
                    <a:pt x="4" y="42"/>
                  </a:cubicBezTo>
                  <a:cubicBezTo>
                    <a:pt x="4" y="44"/>
                    <a:pt x="3" y="45"/>
                    <a:pt x="2" y="44"/>
                  </a:cubicBezTo>
                  <a:cubicBezTo>
                    <a:pt x="2" y="44"/>
                    <a:pt x="2" y="44"/>
                    <a:pt x="2" y="44"/>
                  </a:cubicBezTo>
                  <a:cubicBezTo>
                    <a:pt x="0" y="44"/>
                    <a:pt x="0" y="43"/>
                    <a:pt x="0" y="42"/>
                  </a:cubicBezTo>
                  <a:cubicBezTo>
                    <a:pt x="5" y="2"/>
                    <a:pt x="5" y="2"/>
                    <a:pt x="5" y="2"/>
                  </a:cubicBezTo>
                  <a:cubicBezTo>
                    <a:pt x="5" y="1"/>
                    <a:pt x="7" y="0"/>
                    <a:pt x="8" y="0"/>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3" name="Freeform 50">
              <a:extLst>
                <a:ext uri="{FF2B5EF4-FFF2-40B4-BE49-F238E27FC236}">
                  <a16:creationId xmlns:a16="http://schemas.microsoft.com/office/drawing/2014/main" id="{5F1A7020-F701-43CF-B7D1-5E7DEFFA9996}"/>
                </a:ext>
              </a:extLst>
            </p:cNvPr>
            <p:cNvSpPr>
              <a:spLocks noChangeArrowheads="1"/>
            </p:cNvSpPr>
            <p:nvPr/>
          </p:nvSpPr>
          <p:spPr bwMode="auto">
            <a:xfrm>
              <a:off x="5911855" y="5995827"/>
              <a:ext cx="17067" cy="48764"/>
            </a:xfrm>
            <a:custGeom>
              <a:avLst/>
              <a:gdLst>
                <a:gd name="T0" fmla="*/ 5 w 7"/>
                <a:gd name="T1" fmla="*/ 0 h 24"/>
                <a:gd name="T2" fmla="*/ 7 w 7"/>
                <a:gd name="T3" fmla="*/ 2 h 24"/>
                <a:gd name="T4" fmla="*/ 4 w 7"/>
                <a:gd name="T5" fmla="*/ 22 h 24"/>
                <a:gd name="T6" fmla="*/ 2 w 7"/>
                <a:gd name="T7" fmla="*/ 23 h 24"/>
                <a:gd name="T8" fmla="*/ 2 w 7"/>
                <a:gd name="T9" fmla="*/ 23 h 24"/>
                <a:gd name="T10" fmla="*/ 0 w 7"/>
                <a:gd name="T11" fmla="*/ 21 h 24"/>
                <a:gd name="T12" fmla="*/ 3 w 7"/>
                <a:gd name="T13" fmla="*/ 1 h 24"/>
                <a:gd name="T14" fmla="*/ 5 w 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4"/>
                <a:gd name="T26" fmla="*/ 7 w 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4">
                  <a:moveTo>
                    <a:pt x="5" y="0"/>
                  </a:moveTo>
                  <a:cubicBezTo>
                    <a:pt x="6" y="0"/>
                    <a:pt x="7" y="1"/>
                    <a:pt x="7" y="2"/>
                  </a:cubicBezTo>
                  <a:cubicBezTo>
                    <a:pt x="4" y="22"/>
                    <a:pt x="4" y="22"/>
                    <a:pt x="4" y="22"/>
                  </a:cubicBezTo>
                  <a:cubicBezTo>
                    <a:pt x="4" y="23"/>
                    <a:pt x="3" y="24"/>
                    <a:pt x="2" y="23"/>
                  </a:cubicBezTo>
                  <a:cubicBezTo>
                    <a:pt x="2" y="23"/>
                    <a:pt x="2" y="23"/>
                    <a:pt x="2" y="23"/>
                  </a:cubicBezTo>
                  <a:cubicBezTo>
                    <a:pt x="1" y="23"/>
                    <a:pt x="0" y="22"/>
                    <a:pt x="0" y="21"/>
                  </a:cubicBezTo>
                  <a:cubicBezTo>
                    <a:pt x="3" y="1"/>
                    <a:pt x="3" y="1"/>
                    <a:pt x="3" y="1"/>
                  </a:cubicBezTo>
                  <a:cubicBezTo>
                    <a:pt x="3" y="0"/>
                    <a:pt x="4" y="0"/>
                    <a:pt x="5" y="0"/>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4" name="Freeform 51">
              <a:extLst>
                <a:ext uri="{FF2B5EF4-FFF2-40B4-BE49-F238E27FC236}">
                  <a16:creationId xmlns:a16="http://schemas.microsoft.com/office/drawing/2014/main" id="{1B72A3D8-FE36-4662-B5ED-B4A66CB25048}"/>
                </a:ext>
              </a:extLst>
            </p:cNvPr>
            <p:cNvSpPr>
              <a:spLocks noChangeArrowheads="1"/>
            </p:cNvSpPr>
            <p:nvPr/>
          </p:nvSpPr>
          <p:spPr bwMode="auto">
            <a:xfrm>
              <a:off x="5938675" y="5747572"/>
              <a:ext cx="43888" cy="90880"/>
            </a:xfrm>
            <a:custGeom>
              <a:avLst/>
              <a:gdLst>
                <a:gd name="T0" fmla="*/ 17 w 19"/>
                <a:gd name="T1" fmla="*/ 1 h 44"/>
                <a:gd name="T2" fmla="*/ 19 w 19"/>
                <a:gd name="T3" fmla="*/ 4 h 44"/>
                <a:gd name="T4" fmla="*/ 5 w 19"/>
                <a:gd name="T5" fmla="*/ 42 h 44"/>
                <a:gd name="T6" fmla="*/ 2 w 19"/>
                <a:gd name="T7" fmla="*/ 43 h 44"/>
                <a:gd name="T8" fmla="*/ 2 w 19"/>
                <a:gd name="T9" fmla="*/ 43 h 44"/>
                <a:gd name="T10" fmla="*/ 1 w 19"/>
                <a:gd name="T11" fmla="*/ 40 h 44"/>
                <a:gd name="T12" fmla="*/ 14 w 19"/>
                <a:gd name="T13" fmla="*/ 2 h 44"/>
                <a:gd name="T14" fmla="*/ 17 w 19"/>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4"/>
                <a:gd name="T26" fmla="*/ 19 w 1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4">
                  <a:moveTo>
                    <a:pt x="17" y="1"/>
                  </a:moveTo>
                  <a:cubicBezTo>
                    <a:pt x="19" y="1"/>
                    <a:pt x="19" y="2"/>
                    <a:pt x="19" y="4"/>
                  </a:cubicBezTo>
                  <a:cubicBezTo>
                    <a:pt x="5" y="42"/>
                    <a:pt x="5" y="42"/>
                    <a:pt x="5" y="42"/>
                  </a:cubicBezTo>
                  <a:cubicBezTo>
                    <a:pt x="5" y="43"/>
                    <a:pt x="3" y="44"/>
                    <a:pt x="2" y="43"/>
                  </a:cubicBezTo>
                  <a:cubicBezTo>
                    <a:pt x="2" y="43"/>
                    <a:pt x="2" y="43"/>
                    <a:pt x="2" y="43"/>
                  </a:cubicBezTo>
                  <a:cubicBezTo>
                    <a:pt x="1" y="43"/>
                    <a:pt x="0" y="41"/>
                    <a:pt x="1" y="40"/>
                  </a:cubicBezTo>
                  <a:cubicBezTo>
                    <a:pt x="14" y="2"/>
                    <a:pt x="14" y="2"/>
                    <a:pt x="14" y="2"/>
                  </a:cubicBezTo>
                  <a:cubicBezTo>
                    <a:pt x="15" y="1"/>
                    <a:pt x="16" y="0"/>
                    <a:pt x="17" y="1"/>
                  </a:cubicBez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5" name="Freeform 52">
              <a:extLst>
                <a:ext uri="{FF2B5EF4-FFF2-40B4-BE49-F238E27FC236}">
                  <a16:creationId xmlns:a16="http://schemas.microsoft.com/office/drawing/2014/main" id="{C782FCF4-66B5-4A5E-B7D5-CAB47C57134C}"/>
                </a:ext>
              </a:extLst>
            </p:cNvPr>
            <p:cNvSpPr>
              <a:spLocks noChangeArrowheads="1"/>
            </p:cNvSpPr>
            <p:nvPr/>
          </p:nvSpPr>
          <p:spPr bwMode="auto">
            <a:xfrm>
              <a:off x="4860981" y="5534781"/>
              <a:ext cx="97529" cy="113045"/>
            </a:xfrm>
            <a:custGeom>
              <a:avLst/>
              <a:gdLst>
                <a:gd name="T0" fmla="*/ 43 w 43"/>
                <a:gd name="T1" fmla="*/ 45 h 54"/>
                <a:gd name="T2" fmla="*/ 17 w 43"/>
                <a:gd name="T3" fmla="*/ 4 h 54"/>
                <a:gd name="T4" fmla="*/ 0 w 43"/>
                <a:gd name="T5" fmla="*/ 2 h 54"/>
                <a:gd name="T6" fmla="*/ 29 w 43"/>
                <a:gd name="T7" fmla="*/ 54 h 54"/>
                <a:gd name="T8" fmla="*/ 43 w 43"/>
                <a:gd name="T9" fmla="*/ 45 h 54"/>
                <a:gd name="T10" fmla="*/ 0 60000 65536"/>
                <a:gd name="T11" fmla="*/ 0 60000 65536"/>
                <a:gd name="T12" fmla="*/ 0 60000 65536"/>
                <a:gd name="T13" fmla="*/ 0 60000 65536"/>
                <a:gd name="T14" fmla="*/ 0 60000 65536"/>
                <a:gd name="T15" fmla="*/ 0 w 43"/>
                <a:gd name="T16" fmla="*/ 0 h 54"/>
                <a:gd name="T17" fmla="*/ 43 w 43"/>
                <a:gd name="T18" fmla="*/ 54 h 54"/>
              </a:gdLst>
              <a:ahLst/>
              <a:cxnLst>
                <a:cxn ang="T10">
                  <a:pos x="T0" y="T1"/>
                </a:cxn>
                <a:cxn ang="T11">
                  <a:pos x="T2" y="T3"/>
                </a:cxn>
                <a:cxn ang="T12">
                  <a:pos x="T4" y="T5"/>
                </a:cxn>
                <a:cxn ang="T13">
                  <a:pos x="T6" y="T7"/>
                </a:cxn>
                <a:cxn ang="T14">
                  <a:pos x="T8" y="T9"/>
                </a:cxn>
              </a:cxnLst>
              <a:rect l="T15" t="T16" r="T17" b="T18"/>
              <a:pathLst>
                <a:path w="43" h="54">
                  <a:moveTo>
                    <a:pt x="43" y="45"/>
                  </a:moveTo>
                  <a:cubicBezTo>
                    <a:pt x="43" y="45"/>
                    <a:pt x="34" y="14"/>
                    <a:pt x="17" y="4"/>
                  </a:cubicBezTo>
                  <a:cubicBezTo>
                    <a:pt x="9" y="0"/>
                    <a:pt x="4" y="1"/>
                    <a:pt x="0" y="2"/>
                  </a:cubicBezTo>
                  <a:cubicBezTo>
                    <a:pt x="29" y="54"/>
                    <a:pt x="29" y="54"/>
                    <a:pt x="29" y="54"/>
                  </a:cubicBezTo>
                  <a:lnTo>
                    <a:pt x="43" y="4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6" name="Freeform 53">
              <a:extLst>
                <a:ext uri="{FF2B5EF4-FFF2-40B4-BE49-F238E27FC236}">
                  <a16:creationId xmlns:a16="http://schemas.microsoft.com/office/drawing/2014/main" id="{6387E960-EF3C-4C34-8D26-0D5E563EBE73}"/>
                </a:ext>
              </a:extLst>
            </p:cNvPr>
            <p:cNvSpPr>
              <a:spLocks noChangeArrowheads="1"/>
            </p:cNvSpPr>
            <p:nvPr/>
          </p:nvSpPr>
          <p:spPr bwMode="auto">
            <a:xfrm>
              <a:off x="4990208" y="5093686"/>
              <a:ext cx="90213" cy="117477"/>
            </a:xfrm>
            <a:custGeom>
              <a:avLst/>
              <a:gdLst>
                <a:gd name="T0" fmla="*/ 39 w 39"/>
                <a:gd name="T1" fmla="*/ 45 h 56"/>
                <a:gd name="T2" fmla="*/ 13 w 39"/>
                <a:gd name="T3" fmla="*/ 4 h 56"/>
                <a:gd name="T4" fmla="*/ 0 w 39"/>
                <a:gd name="T5" fmla="*/ 1 h 56"/>
                <a:gd name="T6" fmla="*/ 21 w 39"/>
                <a:gd name="T7" fmla="*/ 56 h 56"/>
                <a:gd name="T8" fmla="*/ 39 w 39"/>
                <a:gd name="T9" fmla="*/ 45 h 56"/>
                <a:gd name="T10" fmla="*/ 0 60000 65536"/>
                <a:gd name="T11" fmla="*/ 0 60000 65536"/>
                <a:gd name="T12" fmla="*/ 0 60000 65536"/>
                <a:gd name="T13" fmla="*/ 0 60000 65536"/>
                <a:gd name="T14" fmla="*/ 0 60000 65536"/>
                <a:gd name="T15" fmla="*/ 0 w 39"/>
                <a:gd name="T16" fmla="*/ 0 h 56"/>
                <a:gd name="T17" fmla="*/ 39 w 39"/>
                <a:gd name="T18" fmla="*/ 56 h 56"/>
              </a:gdLst>
              <a:ahLst/>
              <a:cxnLst>
                <a:cxn ang="T10">
                  <a:pos x="T0" y="T1"/>
                </a:cxn>
                <a:cxn ang="T11">
                  <a:pos x="T2" y="T3"/>
                </a:cxn>
                <a:cxn ang="T12">
                  <a:pos x="T4" y="T5"/>
                </a:cxn>
                <a:cxn ang="T13">
                  <a:pos x="T6" y="T7"/>
                </a:cxn>
                <a:cxn ang="T14">
                  <a:pos x="T8" y="T9"/>
                </a:cxn>
              </a:cxnLst>
              <a:rect l="T15" t="T16" r="T17" b="T18"/>
              <a:pathLst>
                <a:path w="39" h="56">
                  <a:moveTo>
                    <a:pt x="39" y="45"/>
                  </a:moveTo>
                  <a:cubicBezTo>
                    <a:pt x="39" y="45"/>
                    <a:pt x="31" y="13"/>
                    <a:pt x="13" y="4"/>
                  </a:cubicBezTo>
                  <a:cubicBezTo>
                    <a:pt x="8" y="1"/>
                    <a:pt x="4" y="0"/>
                    <a:pt x="0" y="1"/>
                  </a:cubicBezTo>
                  <a:cubicBezTo>
                    <a:pt x="21" y="56"/>
                    <a:pt x="21" y="56"/>
                    <a:pt x="21" y="56"/>
                  </a:cubicBezTo>
                  <a:lnTo>
                    <a:pt x="39" y="45"/>
                  </a:lnTo>
                  <a:close/>
                </a:path>
              </a:pathLst>
            </a:custGeom>
            <a:solidFill>
              <a:srgbClr val="EFA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7" name="Freeform 54">
              <a:extLst>
                <a:ext uri="{FF2B5EF4-FFF2-40B4-BE49-F238E27FC236}">
                  <a16:creationId xmlns:a16="http://schemas.microsoft.com/office/drawing/2014/main" id="{D336C925-9FB0-44DE-B10A-6DF22D719933}"/>
                </a:ext>
              </a:extLst>
            </p:cNvPr>
            <p:cNvSpPr>
              <a:spLocks noChangeArrowheads="1"/>
            </p:cNvSpPr>
            <p:nvPr/>
          </p:nvSpPr>
          <p:spPr bwMode="auto">
            <a:xfrm>
              <a:off x="5660717" y="4801099"/>
              <a:ext cx="117035" cy="101962"/>
            </a:xfrm>
            <a:custGeom>
              <a:avLst/>
              <a:gdLst>
                <a:gd name="T0" fmla="*/ 8 w 51"/>
                <a:gd name="T1" fmla="*/ 49 h 49"/>
                <a:gd name="T2" fmla="*/ 47 w 51"/>
                <a:gd name="T3" fmla="*/ 19 h 49"/>
                <a:gd name="T4" fmla="*/ 45 w 51"/>
                <a:gd name="T5" fmla="*/ 0 h 49"/>
                <a:gd name="T6" fmla="*/ 0 w 51"/>
                <a:gd name="T7" fmla="*/ 40 h 49"/>
                <a:gd name="T8" fmla="*/ 8 w 51"/>
                <a:gd name="T9" fmla="*/ 49 h 49"/>
                <a:gd name="T10" fmla="*/ 0 60000 65536"/>
                <a:gd name="T11" fmla="*/ 0 60000 65536"/>
                <a:gd name="T12" fmla="*/ 0 60000 65536"/>
                <a:gd name="T13" fmla="*/ 0 60000 65536"/>
                <a:gd name="T14" fmla="*/ 0 60000 65536"/>
                <a:gd name="T15" fmla="*/ 0 w 51"/>
                <a:gd name="T16" fmla="*/ 0 h 49"/>
                <a:gd name="T17" fmla="*/ 51 w 51"/>
                <a:gd name="T18" fmla="*/ 49 h 49"/>
              </a:gdLst>
              <a:ahLst/>
              <a:cxnLst>
                <a:cxn ang="T10">
                  <a:pos x="T0" y="T1"/>
                </a:cxn>
                <a:cxn ang="T11">
                  <a:pos x="T2" y="T3"/>
                </a:cxn>
                <a:cxn ang="T12">
                  <a:pos x="T4" y="T5"/>
                </a:cxn>
                <a:cxn ang="T13">
                  <a:pos x="T6" y="T7"/>
                </a:cxn>
                <a:cxn ang="T14">
                  <a:pos x="T8" y="T9"/>
                </a:cxn>
              </a:cxnLst>
              <a:rect l="T15" t="T16" r="T17" b="T18"/>
              <a:pathLst>
                <a:path w="51" h="49">
                  <a:moveTo>
                    <a:pt x="8" y="49"/>
                  </a:moveTo>
                  <a:cubicBezTo>
                    <a:pt x="8" y="49"/>
                    <a:pt x="39" y="37"/>
                    <a:pt x="47" y="19"/>
                  </a:cubicBezTo>
                  <a:cubicBezTo>
                    <a:pt x="51" y="9"/>
                    <a:pt x="48" y="3"/>
                    <a:pt x="45" y="0"/>
                  </a:cubicBezTo>
                  <a:cubicBezTo>
                    <a:pt x="0" y="40"/>
                    <a:pt x="0" y="40"/>
                    <a:pt x="0" y="40"/>
                  </a:cubicBezTo>
                  <a:lnTo>
                    <a:pt x="8" y="49"/>
                  </a:lnTo>
                  <a:close/>
                </a:path>
              </a:pathLst>
            </a:custGeom>
            <a:solidFill>
              <a:srgbClr val="ED7D31">
                <a:lumMod val="60000"/>
                <a:lumOff val="40000"/>
              </a:srgb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sp>
          <p:nvSpPr>
            <p:cNvPr id="88" name="Freeform 55">
              <a:extLst>
                <a:ext uri="{FF2B5EF4-FFF2-40B4-BE49-F238E27FC236}">
                  <a16:creationId xmlns:a16="http://schemas.microsoft.com/office/drawing/2014/main" id="{D3BA75AB-E116-433D-AF68-22A716DF686F}"/>
                </a:ext>
              </a:extLst>
            </p:cNvPr>
            <p:cNvSpPr>
              <a:spLocks noChangeArrowheads="1"/>
            </p:cNvSpPr>
            <p:nvPr/>
          </p:nvSpPr>
          <p:spPr bwMode="auto">
            <a:xfrm>
              <a:off x="6409252" y="6091140"/>
              <a:ext cx="994794" cy="574089"/>
            </a:xfrm>
            <a:custGeom>
              <a:avLst/>
              <a:gdLst>
                <a:gd name="T0" fmla="*/ 1016 w 1016"/>
                <a:gd name="T1" fmla="*/ 645 h 645"/>
                <a:gd name="T2" fmla="*/ 879 w 1016"/>
                <a:gd name="T3" fmla="*/ 0 h 645"/>
                <a:gd name="T4" fmla="*/ 59 w 1016"/>
                <a:gd name="T5" fmla="*/ 411 h 645"/>
                <a:gd name="T6" fmla="*/ 0 w 1016"/>
                <a:gd name="T7" fmla="*/ 645 h 645"/>
                <a:gd name="T8" fmla="*/ 1016 w 1016"/>
                <a:gd name="T9" fmla="*/ 645 h 645"/>
                <a:gd name="T10" fmla="*/ 0 60000 65536"/>
                <a:gd name="T11" fmla="*/ 0 60000 65536"/>
                <a:gd name="T12" fmla="*/ 0 60000 65536"/>
                <a:gd name="T13" fmla="*/ 0 60000 65536"/>
                <a:gd name="T14" fmla="*/ 0 60000 65536"/>
                <a:gd name="T15" fmla="*/ 0 w 1016"/>
                <a:gd name="T16" fmla="*/ 0 h 645"/>
                <a:gd name="T17" fmla="*/ 1016 w 1016"/>
                <a:gd name="T18" fmla="*/ 645 h 645"/>
              </a:gdLst>
              <a:ahLst/>
              <a:cxnLst>
                <a:cxn ang="T10">
                  <a:pos x="T0" y="T1"/>
                </a:cxn>
                <a:cxn ang="T11">
                  <a:pos x="T2" y="T3"/>
                </a:cxn>
                <a:cxn ang="T12">
                  <a:pos x="T4" y="T5"/>
                </a:cxn>
                <a:cxn ang="T13">
                  <a:pos x="T6" y="T7"/>
                </a:cxn>
                <a:cxn ang="T14">
                  <a:pos x="T8" y="T9"/>
                </a:cxn>
              </a:cxnLst>
              <a:rect l="T15" t="T16" r="T17" b="T18"/>
              <a:pathLst>
                <a:path w="1016" h="645">
                  <a:moveTo>
                    <a:pt x="1016" y="645"/>
                  </a:moveTo>
                  <a:lnTo>
                    <a:pt x="879" y="0"/>
                  </a:lnTo>
                  <a:lnTo>
                    <a:pt x="59" y="411"/>
                  </a:lnTo>
                  <a:lnTo>
                    <a:pt x="0" y="645"/>
                  </a:lnTo>
                  <a:lnTo>
                    <a:pt x="1016" y="645"/>
                  </a:lnTo>
                  <a:close/>
                </a:path>
              </a:pathLst>
            </a:custGeom>
            <a:solidFill>
              <a:sysClr val="windowText" lastClr="000000">
                <a:lumMod val="65000"/>
                <a:lumOff val="35000"/>
              </a:sysClr>
            </a:solidFill>
            <a:ln>
              <a:noFill/>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panose="020B0604020202020204"/>
                <a:ea typeface="黑体" panose="02010609060101010101" pitchFamily="49" charset="-122"/>
                <a:cs typeface="+mn-cs"/>
                <a:sym typeface="宋体" pitchFamily="2" charset="-122"/>
              </a:endParaRPr>
            </a:p>
          </p:txBody>
        </p:sp>
      </p:grpSp>
      <p:sp>
        <p:nvSpPr>
          <p:cNvPr id="90" name="Content Placeholder 5">
            <a:extLst>
              <a:ext uri="{FF2B5EF4-FFF2-40B4-BE49-F238E27FC236}">
                <a16:creationId xmlns:a16="http://schemas.microsoft.com/office/drawing/2014/main" id="{E9A57CC2-9024-4B89-8663-81E9AF6404C1}"/>
              </a:ext>
            </a:extLst>
          </p:cNvPr>
          <p:cNvSpPr txBox="1">
            <a:spLocks/>
          </p:cNvSpPr>
          <p:nvPr/>
        </p:nvSpPr>
        <p:spPr>
          <a:xfrm>
            <a:off x="1149597" y="1578584"/>
            <a:ext cx="7986264" cy="4900615"/>
          </a:xfrm>
          <a:prstGeom prst="rect">
            <a:avLst/>
          </a:prstGeom>
        </p:spPr>
        <p:txBody>
          <a:bodyPr vert="horz" lIns="91440" tIns="45720" rIns="91440" bIns="45720" rtlCol="0">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rgbClr val="53565A"/>
                </a:solidFill>
                <a:latin typeface="Arial"/>
                <a:ea typeface="+mn-ea"/>
                <a:cs typeface="Arial"/>
              </a:defRPr>
            </a:lvl2pPr>
            <a:lvl3pPr marL="1143000" indent="-228600" algn="l" defTabSz="457200" rtl="0" eaLnBrk="1" latinLnBrk="0" hangingPunct="1">
              <a:spcBef>
                <a:spcPct val="20000"/>
              </a:spcBef>
              <a:buSzPct val="90000"/>
              <a:buFont typeface="Lucida Grande"/>
              <a:buChar char="-"/>
              <a:defRPr sz="1600" kern="1200">
                <a:solidFill>
                  <a:srgbClr val="53565A"/>
                </a:solidFill>
                <a:latin typeface="Arial"/>
                <a:ea typeface="+mn-ea"/>
                <a:cs typeface="Arial"/>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Century Gothic" panose="020B0502020202020204" pitchFamily="34" charset="0"/>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endParaRPr kumimoji="0" lang="en-GB" sz="2000" b="0" i="1" u="none" strike="noStrike" kern="1200" cap="none" spc="0" normalizeH="0" baseline="0" noProof="0" dirty="0">
              <a:ln>
                <a:noFill/>
              </a:ln>
              <a:solidFill>
                <a:srgbClr val="53565A"/>
              </a:solidFill>
              <a:effectLst/>
              <a:uLnTx/>
              <a:uFillTx/>
              <a:latin typeface="Corbel" panose="020B0503020204020204" pitchFamily="34" charset="0"/>
              <a:ea typeface="+mn-ea"/>
              <a:cs typeface="Arial"/>
            </a:endParaRPr>
          </a:p>
          <a:p>
            <a:pPr marL="342900" marR="0" lvl="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Scopus is </a:t>
            </a:r>
            <a:r>
              <a:rPr kumimoji="0" lang="en-US" sz="2000" b="1" i="0" u="none" strike="noStrike" kern="1200" cap="none" spc="0" normalizeH="0" baseline="0" noProof="0" dirty="0">
                <a:ln>
                  <a:noFill/>
                </a:ln>
                <a:solidFill>
                  <a:schemeClr val="accent2"/>
                </a:solidFill>
                <a:effectLst/>
                <a:uLnTx/>
                <a:uFillTx/>
                <a:latin typeface="Corbel" panose="020B0503020204020204" pitchFamily="34" charset="0"/>
                <a:ea typeface="+mn-ea"/>
                <a:cs typeface="Arial"/>
              </a:rPr>
              <a:t>designed specifically </a:t>
            </a: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to support search and result handling for scholarly literature</a:t>
            </a:r>
          </a:p>
          <a:p>
            <a:pPr marL="342900" marR="0" lvl="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Scopus has only </a:t>
            </a:r>
            <a:r>
              <a:rPr kumimoji="0" lang="en-US" sz="2000" b="1" i="0" u="none" strike="noStrike" kern="1200" cap="none" spc="0" normalizeH="0" baseline="0" noProof="0" dirty="0">
                <a:ln>
                  <a:noFill/>
                </a:ln>
                <a:solidFill>
                  <a:schemeClr val="accent2"/>
                </a:solidFill>
                <a:effectLst/>
                <a:uLnTx/>
                <a:uFillTx/>
                <a:latin typeface="Corbel" panose="020B0503020204020204" pitchFamily="34" charset="0"/>
                <a:ea typeface="+mn-ea"/>
                <a:cs typeface="Arial"/>
              </a:rPr>
              <a:t>peer-reviewed</a:t>
            </a: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 literature from bona-fide sources</a:t>
            </a:r>
          </a:p>
          <a:p>
            <a:pPr marL="342900" marR="0" lvl="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It has </a:t>
            </a:r>
            <a:r>
              <a:rPr kumimoji="0" lang="en-US" sz="2000" b="1" i="0" u="none" strike="noStrike" kern="1200" cap="none" spc="0" normalizeH="0" baseline="0" noProof="0" dirty="0">
                <a:ln>
                  <a:noFill/>
                </a:ln>
                <a:solidFill>
                  <a:schemeClr val="accent2"/>
                </a:solidFill>
                <a:effectLst/>
                <a:uLnTx/>
                <a:uFillTx/>
                <a:latin typeface="Corbel" panose="020B0503020204020204" pitchFamily="34" charset="0"/>
                <a:ea typeface="+mn-ea"/>
                <a:cs typeface="Arial"/>
              </a:rPr>
              <a:t>the broadest coverage </a:t>
            </a: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of any database, and we know exactly what is in it</a:t>
            </a:r>
          </a:p>
          <a:p>
            <a:pPr marL="342900" marR="0" lvl="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2000" b="1" i="0" u="none" strike="noStrike" kern="1200" cap="none" spc="0" normalizeH="0" baseline="0" noProof="0" dirty="0">
                <a:ln>
                  <a:noFill/>
                </a:ln>
                <a:solidFill>
                  <a:schemeClr val="accent2"/>
                </a:solidFill>
                <a:effectLst/>
                <a:uLnTx/>
                <a:uFillTx/>
                <a:latin typeface="Corbel" panose="020B0503020204020204" pitchFamily="34" charset="0"/>
                <a:ea typeface="+mn-ea"/>
                <a:cs typeface="Arial"/>
              </a:rPr>
              <a:t>Consistency and transparency </a:t>
            </a: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 No mystery: every results can be explained by the search you did and what is in the content</a:t>
            </a:r>
            <a:endParaRPr kumimoji="0" lang="en-GB"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endParaRPr>
          </a:p>
          <a:p>
            <a:pPr marL="342900" marR="0" lvl="0" indent="-342900" algn="l" defTabSz="457200" rtl="0" eaLnBrk="1" fontAlgn="auto" latinLnBrk="0" hangingPunct="1">
              <a:lnSpc>
                <a:spcPct val="100000"/>
              </a:lnSpc>
              <a:spcBef>
                <a:spcPct val="20000"/>
              </a:spcBef>
              <a:spcAft>
                <a:spcPts val="0"/>
              </a:spcAft>
              <a:buClr>
                <a:srgbClr val="FF8200"/>
              </a:buClr>
              <a:buSzPct val="100000"/>
              <a:buFont typeface="+mj-lt"/>
              <a:buAutoNum type="arabicPeriod"/>
              <a:tabLst/>
              <a:defRPr/>
            </a:pP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It uses </a:t>
            </a:r>
            <a:r>
              <a:rPr kumimoji="0" lang="en-US" sz="2000" b="1" i="0" u="none" strike="noStrike" kern="1200" cap="none" spc="0" normalizeH="0" baseline="0" noProof="0" dirty="0">
                <a:ln>
                  <a:noFill/>
                </a:ln>
                <a:solidFill>
                  <a:schemeClr val="accent2"/>
                </a:solidFill>
                <a:effectLst/>
                <a:uLnTx/>
                <a:uFillTx/>
                <a:latin typeface="Corbel" panose="020B0503020204020204" pitchFamily="34" charset="0"/>
                <a:ea typeface="+mn-ea"/>
                <a:cs typeface="Arial"/>
              </a:rPr>
              <a:t>technology</a:t>
            </a:r>
            <a:r>
              <a:rPr kumimoji="0" lang="en-US" sz="20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rPr>
              <a:t> in a broader level : you can get more information by using related documents and recommendations</a:t>
            </a:r>
            <a:endParaRPr kumimoji="0" lang="en-GB" sz="14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endParaRPr>
          </a:p>
          <a:p>
            <a:pPr marL="342900" marR="0" lvl="0" indent="-342900" algn="l" defTabSz="457200" rtl="0" eaLnBrk="1" fontAlgn="auto" latinLnBrk="0" hangingPunct="1">
              <a:lnSpc>
                <a:spcPct val="100000"/>
              </a:lnSpc>
              <a:spcBef>
                <a:spcPct val="20000"/>
              </a:spcBef>
              <a:spcAft>
                <a:spcPts val="0"/>
              </a:spcAft>
              <a:buClr>
                <a:srgbClr val="FF8200"/>
              </a:buClr>
              <a:buSzPct val="150000"/>
              <a:buFont typeface="Wingdings" panose="05000000000000000000" pitchFamily="2" charset="2"/>
              <a:buChar char="§"/>
              <a:tabLst/>
              <a:defRPr/>
            </a:pPr>
            <a:endParaRPr kumimoji="0" lang="en-GB" sz="24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endParaRPr>
          </a:p>
          <a:p>
            <a:pPr marL="342900" marR="0" lvl="0" indent="-342900" algn="l" defTabSz="457200" rtl="0" eaLnBrk="1" fontAlgn="auto" latinLnBrk="0" hangingPunct="1">
              <a:lnSpc>
                <a:spcPct val="100000"/>
              </a:lnSpc>
              <a:spcBef>
                <a:spcPct val="20000"/>
              </a:spcBef>
              <a:spcAft>
                <a:spcPts val="0"/>
              </a:spcAft>
              <a:buClr>
                <a:srgbClr val="FF8200"/>
              </a:buClr>
              <a:buSzPct val="150000"/>
              <a:buFont typeface="Wingdings" panose="05000000000000000000" pitchFamily="2" charset="2"/>
              <a:buChar char="§"/>
              <a:tabLst/>
              <a:defRPr/>
            </a:pPr>
            <a:endParaRPr kumimoji="0" lang="en-GB" sz="2400" b="0" i="0" u="none" strike="noStrike" kern="1200" cap="none" spc="0" normalizeH="0" baseline="0" noProof="0" dirty="0">
              <a:ln>
                <a:noFill/>
              </a:ln>
              <a:solidFill>
                <a:srgbClr val="53565A"/>
              </a:solidFill>
              <a:effectLst/>
              <a:uLnTx/>
              <a:uFillTx/>
              <a:latin typeface="Corbel" panose="020B0503020204020204" pitchFamily="34" charset="0"/>
              <a:ea typeface="+mn-ea"/>
              <a:cs typeface="Arial"/>
            </a:endParaRPr>
          </a:p>
        </p:txBody>
      </p:sp>
    </p:spTree>
    <p:extLst>
      <p:ext uri="{BB962C8B-B14F-4D97-AF65-F5344CB8AC3E}">
        <p14:creationId xmlns:p14="http://schemas.microsoft.com/office/powerpoint/2010/main" val="289754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ppt_x"/>
                                          </p:val>
                                        </p:tav>
                                        <p:tav tm="100000">
                                          <p:val>
                                            <p:strVal val="#ppt_x"/>
                                          </p:val>
                                        </p:tav>
                                      </p:tavLst>
                                    </p:anim>
                                    <p:anim calcmode="lin" valueType="num">
                                      <p:cBhvr additive="base">
                                        <p:cTn id="13"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E2AF-1E57-45DD-8445-4CF76A78E0AB}"/>
              </a:ext>
            </a:extLst>
          </p:cNvPr>
          <p:cNvSpPr>
            <a:spLocks noGrp="1"/>
          </p:cNvSpPr>
          <p:nvPr>
            <p:ph type="title"/>
          </p:nvPr>
        </p:nvSpPr>
        <p:spPr>
          <a:xfrm>
            <a:off x="-119270" y="1847603"/>
            <a:ext cx="6125191" cy="617012"/>
          </a:xfrm>
        </p:spPr>
        <p:txBody>
          <a:bodyPr/>
          <a:lstStyle/>
          <a:p>
            <a:pPr algn="r"/>
            <a:r>
              <a:rPr lang="en-GB" dirty="0"/>
              <a:t>HOW CAN SCOPUS HELP YOU ACHIEVE BETTER RESULTS?</a:t>
            </a:r>
          </a:p>
        </p:txBody>
      </p:sp>
      <p:sp>
        <p:nvSpPr>
          <p:cNvPr id="4" name="Date Placeholder 3">
            <a:extLst>
              <a:ext uri="{FF2B5EF4-FFF2-40B4-BE49-F238E27FC236}">
                <a16:creationId xmlns:a16="http://schemas.microsoft.com/office/drawing/2014/main" id="{1AC7B322-3E5E-4745-8D29-7F3CDABFC6B8}"/>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87CA9A-6EB4-4184-B41E-2F4D08419897}" type="datetime1">
              <a:rPr kumimoji="0" lang="de-DE" sz="1067" b="0" i="0" u="none" strike="noStrike" kern="1200" cap="none" spc="0" normalizeH="0" baseline="0" noProof="0" smtClean="0">
                <a:ln>
                  <a:noFill/>
                </a:ln>
                <a:solidFill>
                  <a:srgbClr val="53565A">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24.09.2019</a:t>
            </a:fld>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8C95DFC-C4F3-4DDB-83D5-5A73BE918439}"/>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67" b="0" i="0" u="none" strike="noStrike" kern="1200" cap="none" spc="0" normalizeH="0" baseline="0" noProof="0" dirty="0">
              <a:ln>
                <a:noFill/>
              </a:ln>
              <a:solidFill>
                <a:srgbClr val="53565A">
                  <a:tint val="75000"/>
                </a:srgbClr>
              </a:solidFill>
              <a:effectLst/>
              <a:uLnTx/>
              <a:uFillTx/>
              <a:latin typeface="Arial" panose="020B0604020202020204"/>
              <a:ea typeface="+mn-ea"/>
              <a:cs typeface="+mn-cs"/>
            </a:endParaRPr>
          </a:p>
        </p:txBody>
      </p:sp>
      <p:pic>
        <p:nvPicPr>
          <p:cNvPr id="1026" name="Picture 2" descr="dusunen figur ile ilgili gÃ¶rsel sonucu">
            <a:extLst>
              <a:ext uri="{FF2B5EF4-FFF2-40B4-BE49-F238E27FC236}">
                <a16:creationId xmlns:a16="http://schemas.microsoft.com/office/drawing/2014/main" id="{E0FF05C3-2F6E-4091-A723-E44FD5661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99075"/>
            <a:ext cx="4848000" cy="517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07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351D-1BAC-4A9A-B04A-F990F5D126D1}"/>
              </a:ext>
            </a:extLst>
          </p:cNvPr>
          <p:cNvSpPr>
            <a:spLocks noGrp="1"/>
          </p:cNvSpPr>
          <p:nvPr>
            <p:ph type="title"/>
          </p:nvPr>
        </p:nvSpPr>
        <p:spPr/>
        <p:txBody>
          <a:bodyPr/>
          <a:lstStyle/>
          <a:p>
            <a:r>
              <a:rPr lang="en-GB" dirty="0"/>
              <a:t>Brief Refreshment on Scopus</a:t>
            </a:r>
          </a:p>
        </p:txBody>
      </p:sp>
      <p:sp>
        <p:nvSpPr>
          <p:cNvPr id="4" name="Date Placeholder 3">
            <a:extLst>
              <a:ext uri="{FF2B5EF4-FFF2-40B4-BE49-F238E27FC236}">
                <a16:creationId xmlns:a16="http://schemas.microsoft.com/office/drawing/2014/main" id="{037CA9A1-1C3F-4377-8C8A-F11F378A50B0}"/>
              </a:ext>
            </a:extLst>
          </p:cNvPr>
          <p:cNvSpPr>
            <a:spLocks noGrp="1"/>
          </p:cNvSpPr>
          <p:nvPr>
            <p:ph type="dt" sz="half" idx="14"/>
          </p:nvPr>
        </p:nvSpPr>
        <p:spPr>
          <a:xfrm>
            <a:off x="1591799" y="6070769"/>
            <a:ext cx="4114800" cy="217085"/>
          </a:xfrm>
        </p:spPr>
        <p:txBody>
          <a:bodyPr/>
          <a:lstStyle/>
          <a:p>
            <a:fld id="{6B9344A3-5249-4800-81A7-40ACDFCE4A5C}" type="datetime1">
              <a:rPr lang="de-DE" smtClean="0"/>
              <a:t>24.09.2019</a:t>
            </a:fld>
            <a:endParaRPr lang="de-DE" dirty="0"/>
          </a:p>
        </p:txBody>
      </p:sp>
      <p:grpSp>
        <p:nvGrpSpPr>
          <p:cNvPr id="373" name="Group 344">
            <a:extLst>
              <a:ext uri="{FF2B5EF4-FFF2-40B4-BE49-F238E27FC236}">
                <a16:creationId xmlns:a16="http://schemas.microsoft.com/office/drawing/2014/main" id="{8A72BAEE-B06A-47BC-B49B-F5F82404287F}"/>
              </a:ext>
            </a:extLst>
          </p:cNvPr>
          <p:cNvGrpSpPr>
            <a:grpSpLocks/>
          </p:cNvGrpSpPr>
          <p:nvPr/>
        </p:nvGrpSpPr>
        <p:grpSpPr bwMode="auto">
          <a:xfrm>
            <a:off x="2695035" y="1414888"/>
            <a:ext cx="6956861" cy="4242989"/>
            <a:chOff x="717" y="940"/>
            <a:chExt cx="4326" cy="2371"/>
          </a:xfrm>
          <a:solidFill>
            <a:srgbClr val="A7A8AA">
              <a:lumMod val="40000"/>
              <a:lumOff val="60000"/>
            </a:srgbClr>
          </a:solidFill>
        </p:grpSpPr>
        <p:sp>
          <p:nvSpPr>
            <p:cNvPr id="374" name="Freeform 16">
              <a:extLst>
                <a:ext uri="{FF2B5EF4-FFF2-40B4-BE49-F238E27FC236}">
                  <a16:creationId xmlns:a16="http://schemas.microsoft.com/office/drawing/2014/main" id="{E56A015E-D23D-4B8E-BD2B-D1D9B8480A57}"/>
                </a:ext>
              </a:extLst>
            </p:cNvPr>
            <p:cNvSpPr>
              <a:spLocks/>
            </p:cNvSpPr>
            <p:nvPr/>
          </p:nvSpPr>
          <p:spPr bwMode="auto">
            <a:xfrm>
              <a:off x="1306" y="1496"/>
              <a:ext cx="224" cy="162"/>
            </a:xfrm>
            <a:custGeom>
              <a:avLst/>
              <a:gdLst/>
              <a:ahLst/>
              <a:cxnLst>
                <a:cxn ang="0">
                  <a:pos x="0" y="89"/>
                </a:cxn>
                <a:cxn ang="0">
                  <a:pos x="16" y="97"/>
                </a:cxn>
                <a:cxn ang="0">
                  <a:pos x="9" y="114"/>
                </a:cxn>
                <a:cxn ang="0">
                  <a:pos x="25" y="121"/>
                </a:cxn>
                <a:cxn ang="0">
                  <a:pos x="65" y="121"/>
                </a:cxn>
                <a:cxn ang="0">
                  <a:pos x="81" y="139"/>
                </a:cxn>
                <a:cxn ang="0">
                  <a:pos x="65" y="146"/>
                </a:cxn>
                <a:cxn ang="0">
                  <a:pos x="25" y="146"/>
                </a:cxn>
                <a:cxn ang="0">
                  <a:pos x="34" y="170"/>
                </a:cxn>
                <a:cxn ang="0">
                  <a:pos x="49" y="177"/>
                </a:cxn>
                <a:cxn ang="0">
                  <a:pos x="65" y="177"/>
                </a:cxn>
                <a:cxn ang="0">
                  <a:pos x="74" y="202"/>
                </a:cxn>
                <a:cxn ang="0">
                  <a:pos x="114" y="195"/>
                </a:cxn>
                <a:cxn ang="0">
                  <a:pos x="155" y="177"/>
                </a:cxn>
                <a:cxn ang="0">
                  <a:pos x="162" y="170"/>
                </a:cxn>
                <a:cxn ang="0">
                  <a:pos x="196" y="195"/>
                </a:cxn>
                <a:cxn ang="0">
                  <a:pos x="211" y="186"/>
                </a:cxn>
                <a:cxn ang="0">
                  <a:pos x="220" y="177"/>
                </a:cxn>
                <a:cxn ang="0">
                  <a:pos x="220" y="162"/>
                </a:cxn>
                <a:cxn ang="0">
                  <a:pos x="227" y="162"/>
                </a:cxn>
                <a:cxn ang="0">
                  <a:pos x="236" y="146"/>
                </a:cxn>
                <a:cxn ang="0">
                  <a:pos x="196" y="121"/>
                </a:cxn>
                <a:cxn ang="0">
                  <a:pos x="180" y="114"/>
                </a:cxn>
                <a:cxn ang="0">
                  <a:pos x="180" y="89"/>
                </a:cxn>
                <a:cxn ang="0">
                  <a:pos x="171" y="49"/>
                </a:cxn>
                <a:cxn ang="0">
                  <a:pos x="186" y="8"/>
                </a:cxn>
                <a:cxn ang="0">
                  <a:pos x="180" y="0"/>
                </a:cxn>
                <a:cxn ang="0">
                  <a:pos x="155" y="0"/>
                </a:cxn>
                <a:cxn ang="0">
                  <a:pos x="139" y="40"/>
                </a:cxn>
                <a:cxn ang="0">
                  <a:pos x="121" y="33"/>
                </a:cxn>
                <a:cxn ang="0">
                  <a:pos x="106" y="33"/>
                </a:cxn>
                <a:cxn ang="0">
                  <a:pos x="89" y="25"/>
                </a:cxn>
                <a:cxn ang="0">
                  <a:pos x="74" y="40"/>
                </a:cxn>
                <a:cxn ang="0">
                  <a:pos x="65" y="15"/>
                </a:cxn>
                <a:cxn ang="0">
                  <a:pos x="49" y="15"/>
                </a:cxn>
                <a:cxn ang="0">
                  <a:pos x="9" y="49"/>
                </a:cxn>
                <a:cxn ang="0">
                  <a:pos x="9" y="56"/>
                </a:cxn>
                <a:cxn ang="0">
                  <a:pos x="0" y="74"/>
                </a:cxn>
                <a:cxn ang="0">
                  <a:pos x="0" y="89"/>
                </a:cxn>
              </a:cxnLst>
              <a:rect l="0" t="0" r="r" b="b"/>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75" name="Freeform 17">
              <a:extLst>
                <a:ext uri="{FF2B5EF4-FFF2-40B4-BE49-F238E27FC236}">
                  <a16:creationId xmlns:a16="http://schemas.microsoft.com/office/drawing/2014/main" id="{26C118AE-BD95-4234-AEC8-1CC9FF2B4205}"/>
                </a:ext>
              </a:extLst>
            </p:cNvPr>
            <p:cNvSpPr>
              <a:spLocks/>
            </p:cNvSpPr>
            <p:nvPr/>
          </p:nvSpPr>
          <p:spPr bwMode="auto">
            <a:xfrm>
              <a:off x="1658" y="1488"/>
              <a:ext cx="347" cy="331"/>
            </a:xfrm>
            <a:custGeom>
              <a:avLst/>
              <a:gdLst/>
              <a:ahLst/>
              <a:cxnLst>
                <a:cxn ang="0">
                  <a:pos x="34" y="148"/>
                </a:cxn>
                <a:cxn ang="0">
                  <a:pos x="99" y="163"/>
                </a:cxn>
                <a:cxn ang="0">
                  <a:pos x="131" y="171"/>
                </a:cxn>
                <a:cxn ang="0">
                  <a:pos x="146" y="148"/>
                </a:cxn>
                <a:cxn ang="0">
                  <a:pos x="179" y="186"/>
                </a:cxn>
                <a:cxn ang="0">
                  <a:pos x="187" y="195"/>
                </a:cxn>
                <a:cxn ang="0">
                  <a:pos x="211" y="226"/>
                </a:cxn>
                <a:cxn ang="0">
                  <a:pos x="196" y="292"/>
                </a:cxn>
                <a:cxn ang="0">
                  <a:pos x="196" y="317"/>
                </a:cxn>
                <a:cxn ang="0">
                  <a:pos x="155" y="325"/>
                </a:cxn>
                <a:cxn ang="0">
                  <a:pos x="146" y="350"/>
                </a:cxn>
                <a:cxn ang="0">
                  <a:pos x="179" y="341"/>
                </a:cxn>
                <a:cxn ang="0">
                  <a:pos x="227" y="365"/>
                </a:cxn>
                <a:cxn ang="0">
                  <a:pos x="261" y="397"/>
                </a:cxn>
                <a:cxn ang="0">
                  <a:pos x="301" y="413"/>
                </a:cxn>
                <a:cxn ang="0">
                  <a:pos x="268" y="373"/>
                </a:cxn>
                <a:cxn ang="0">
                  <a:pos x="310" y="390"/>
                </a:cxn>
                <a:cxn ang="0">
                  <a:pos x="326" y="365"/>
                </a:cxn>
                <a:cxn ang="0">
                  <a:pos x="317" y="341"/>
                </a:cxn>
                <a:cxn ang="0">
                  <a:pos x="285" y="300"/>
                </a:cxn>
                <a:cxn ang="0">
                  <a:pos x="310" y="300"/>
                </a:cxn>
                <a:cxn ang="0">
                  <a:pos x="333" y="325"/>
                </a:cxn>
                <a:cxn ang="0">
                  <a:pos x="350" y="308"/>
                </a:cxn>
                <a:cxn ang="0">
                  <a:pos x="317" y="226"/>
                </a:cxn>
                <a:cxn ang="0">
                  <a:pos x="276" y="211"/>
                </a:cxn>
                <a:cxn ang="0">
                  <a:pos x="293" y="186"/>
                </a:cxn>
                <a:cxn ang="0">
                  <a:pos x="285" y="163"/>
                </a:cxn>
                <a:cxn ang="0">
                  <a:pos x="251" y="130"/>
                </a:cxn>
                <a:cxn ang="0">
                  <a:pos x="220" y="98"/>
                </a:cxn>
                <a:cxn ang="0">
                  <a:pos x="196" y="58"/>
                </a:cxn>
                <a:cxn ang="0">
                  <a:pos x="155" y="49"/>
                </a:cxn>
                <a:cxn ang="0">
                  <a:pos x="122" y="58"/>
                </a:cxn>
                <a:cxn ang="0">
                  <a:pos x="114" y="49"/>
                </a:cxn>
                <a:cxn ang="0">
                  <a:pos x="106" y="9"/>
                </a:cxn>
                <a:cxn ang="0">
                  <a:pos x="90" y="0"/>
                </a:cxn>
                <a:cxn ang="0">
                  <a:pos x="49" y="74"/>
                </a:cxn>
                <a:cxn ang="0">
                  <a:pos x="40" y="83"/>
                </a:cxn>
                <a:cxn ang="0">
                  <a:pos x="59" y="17"/>
                </a:cxn>
                <a:cxn ang="0">
                  <a:pos x="34" y="0"/>
                </a:cxn>
                <a:cxn ang="0">
                  <a:pos x="0" y="65"/>
                </a:cxn>
              </a:cxnLst>
              <a:rect l="0" t="0" r="r" b="b"/>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76" name="Freeform 18">
              <a:extLst>
                <a:ext uri="{FF2B5EF4-FFF2-40B4-BE49-F238E27FC236}">
                  <a16:creationId xmlns:a16="http://schemas.microsoft.com/office/drawing/2014/main" id="{F2B61159-6BF2-451D-8D42-DB228803AEF6}"/>
                </a:ext>
              </a:extLst>
            </p:cNvPr>
            <p:cNvSpPr>
              <a:spLocks/>
            </p:cNvSpPr>
            <p:nvPr/>
          </p:nvSpPr>
          <p:spPr bwMode="auto">
            <a:xfrm>
              <a:off x="1239" y="2045"/>
              <a:ext cx="696" cy="316"/>
            </a:xfrm>
            <a:custGeom>
              <a:avLst/>
              <a:gdLst/>
              <a:ahLst/>
              <a:cxnLst>
                <a:cxn ang="0">
                  <a:pos x="380" y="0"/>
                </a:cxn>
                <a:cxn ang="0">
                  <a:pos x="420" y="32"/>
                </a:cxn>
                <a:cxn ang="0">
                  <a:pos x="429" y="48"/>
                </a:cxn>
                <a:cxn ang="0">
                  <a:pos x="461" y="56"/>
                </a:cxn>
                <a:cxn ang="0">
                  <a:pos x="504" y="56"/>
                </a:cxn>
                <a:cxn ang="0">
                  <a:pos x="519" y="72"/>
                </a:cxn>
                <a:cxn ang="0">
                  <a:pos x="479" y="88"/>
                </a:cxn>
                <a:cxn ang="0">
                  <a:pos x="470" y="145"/>
                </a:cxn>
                <a:cxn ang="0">
                  <a:pos x="485" y="103"/>
                </a:cxn>
                <a:cxn ang="0">
                  <a:pos x="504" y="72"/>
                </a:cxn>
                <a:cxn ang="0">
                  <a:pos x="519" y="113"/>
                </a:cxn>
                <a:cxn ang="0">
                  <a:pos x="544" y="122"/>
                </a:cxn>
                <a:cxn ang="0">
                  <a:pos x="551" y="145"/>
                </a:cxn>
                <a:cxn ang="0">
                  <a:pos x="616" y="113"/>
                </a:cxn>
                <a:cxn ang="0">
                  <a:pos x="672" y="88"/>
                </a:cxn>
                <a:cxn ang="0">
                  <a:pos x="713" y="48"/>
                </a:cxn>
                <a:cxn ang="0">
                  <a:pos x="730" y="72"/>
                </a:cxn>
                <a:cxn ang="0">
                  <a:pos x="730" y="97"/>
                </a:cxn>
                <a:cxn ang="0">
                  <a:pos x="690" y="145"/>
                </a:cxn>
                <a:cxn ang="0">
                  <a:pos x="672" y="145"/>
                </a:cxn>
                <a:cxn ang="0">
                  <a:pos x="641" y="194"/>
                </a:cxn>
                <a:cxn ang="0">
                  <a:pos x="624" y="218"/>
                </a:cxn>
                <a:cxn ang="0">
                  <a:pos x="616" y="178"/>
                </a:cxn>
                <a:cxn ang="0">
                  <a:pos x="624" y="242"/>
                </a:cxn>
                <a:cxn ang="0">
                  <a:pos x="559" y="299"/>
                </a:cxn>
                <a:cxn ang="0">
                  <a:pos x="567" y="396"/>
                </a:cxn>
                <a:cxn ang="0">
                  <a:pos x="535" y="371"/>
                </a:cxn>
                <a:cxn ang="0">
                  <a:pos x="504" y="331"/>
                </a:cxn>
                <a:cxn ang="0">
                  <a:pos x="445" y="331"/>
                </a:cxn>
                <a:cxn ang="0">
                  <a:pos x="420" y="331"/>
                </a:cxn>
                <a:cxn ang="0">
                  <a:pos x="348" y="364"/>
                </a:cxn>
                <a:cxn ang="0">
                  <a:pos x="292" y="331"/>
                </a:cxn>
                <a:cxn ang="0">
                  <a:pos x="268" y="339"/>
                </a:cxn>
                <a:cxn ang="0">
                  <a:pos x="234" y="299"/>
                </a:cxn>
                <a:cxn ang="0">
                  <a:pos x="97" y="290"/>
                </a:cxn>
                <a:cxn ang="0">
                  <a:pos x="81" y="267"/>
                </a:cxn>
                <a:cxn ang="0">
                  <a:pos x="32" y="234"/>
                </a:cxn>
                <a:cxn ang="0">
                  <a:pos x="24" y="210"/>
                </a:cxn>
                <a:cxn ang="0">
                  <a:pos x="24" y="202"/>
                </a:cxn>
                <a:cxn ang="0">
                  <a:pos x="0" y="169"/>
                </a:cxn>
                <a:cxn ang="0">
                  <a:pos x="7" y="63"/>
                </a:cxn>
                <a:cxn ang="0">
                  <a:pos x="16" y="40"/>
                </a:cxn>
              </a:cxnLst>
              <a:rect l="0" t="0" r="r" b="b"/>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dirty="0">
                <a:solidFill>
                  <a:prstClr val="black"/>
                </a:solidFill>
                <a:latin typeface="Corbel" panose="020B0503020204020204" pitchFamily="34" charset="0"/>
              </a:endParaRPr>
            </a:p>
          </p:txBody>
        </p:sp>
        <p:sp>
          <p:nvSpPr>
            <p:cNvPr id="377" name="Freeform 19">
              <a:extLst>
                <a:ext uri="{FF2B5EF4-FFF2-40B4-BE49-F238E27FC236}">
                  <a16:creationId xmlns:a16="http://schemas.microsoft.com/office/drawing/2014/main" id="{4703EF80-70E9-4FDC-B789-351C04382C1F}"/>
                </a:ext>
              </a:extLst>
            </p:cNvPr>
            <p:cNvSpPr>
              <a:spLocks/>
            </p:cNvSpPr>
            <p:nvPr/>
          </p:nvSpPr>
          <p:spPr bwMode="auto">
            <a:xfrm>
              <a:off x="717" y="1573"/>
              <a:ext cx="453" cy="394"/>
            </a:xfrm>
            <a:custGeom>
              <a:avLst/>
              <a:gdLst/>
              <a:ahLst/>
              <a:cxnLst>
                <a:cxn ang="0">
                  <a:pos x="479" y="453"/>
                </a:cxn>
                <a:cxn ang="0">
                  <a:pos x="432" y="388"/>
                </a:cxn>
                <a:cxn ang="0">
                  <a:pos x="414" y="365"/>
                </a:cxn>
                <a:cxn ang="0">
                  <a:pos x="389" y="381"/>
                </a:cxn>
                <a:cxn ang="0">
                  <a:pos x="366" y="348"/>
                </a:cxn>
                <a:cxn ang="0">
                  <a:pos x="341" y="348"/>
                </a:cxn>
                <a:cxn ang="0">
                  <a:pos x="317" y="49"/>
                </a:cxn>
                <a:cxn ang="0">
                  <a:pos x="276" y="49"/>
                </a:cxn>
                <a:cxn ang="0">
                  <a:pos x="236" y="33"/>
                </a:cxn>
                <a:cxn ang="0">
                  <a:pos x="196" y="17"/>
                </a:cxn>
                <a:cxn ang="0">
                  <a:pos x="162" y="8"/>
                </a:cxn>
                <a:cxn ang="0">
                  <a:pos x="131" y="17"/>
                </a:cxn>
                <a:cxn ang="0">
                  <a:pos x="90" y="42"/>
                </a:cxn>
                <a:cxn ang="0">
                  <a:pos x="65" y="57"/>
                </a:cxn>
                <a:cxn ang="0">
                  <a:pos x="25" y="98"/>
                </a:cxn>
                <a:cxn ang="0">
                  <a:pos x="50" y="139"/>
                </a:cxn>
                <a:cxn ang="0">
                  <a:pos x="74" y="179"/>
                </a:cxn>
                <a:cxn ang="0">
                  <a:pos x="50" y="186"/>
                </a:cxn>
                <a:cxn ang="0">
                  <a:pos x="40" y="170"/>
                </a:cxn>
                <a:cxn ang="0">
                  <a:pos x="0" y="202"/>
                </a:cxn>
                <a:cxn ang="0">
                  <a:pos x="18" y="219"/>
                </a:cxn>
                <a:cxn ang="0">
                  <a:pos x="34" y="235"/>
                </a:cxn>
                <a:cxn ang="0">
                  <a:pos x="65" y="235"/>
                </a:cxn>
                <a:cxn ang="0">
                  <a:pos x="82" y="235"/>
                </a:cxn>
                <a:cxn ang="0">
                  <a:pos x="82" y="267"/>
                </a:cxn>
                <a:cxn ang="0">
                  <a:pos x="59" y="276"/>
                </a:cxn>
                <a:cxn ang="0">
                  <a:pos x="40" y="276"/>
                </a:cxn>
                <a:cxn ang="0">
                  <a:pos x="50" y="365"/>
                </a:cxn>
                <a:cxn ang="0">
                  <a:pos x="74" y="356"/>
                </a:cxn>
                <a:cxn ang="0">
                  <a:pos x="74" y="381"/>
                </a:cxn>
                <a:cxn ang="0">
                  <a:pos x="106" y="388"/>
                </a:cxn>
                <a:cxn ang="0">
                  <a:pos x="114" y="388"/>
                </a:cxn>
                <a:cxn ang="0">
                  <a:pos x="131" y="406"/>
                </a:cxn>
                <a:cxn ang="0">
                  <a:pos x="90" y="453"/>
                </a:cxn>
                <a:cxn ang="0">
                  <a:pos x="59" y="471"/>
                </a:cxn>
                <a:cxn ang="0">
                  <a:pos x="40" y="493"/>
                </a:cxn>
                <a:cxn ang="0">
                  <a:pos x="114" y="453"/>
                </a:cxn>
                <a:cxn ang="0">
                  <a:pos x="139" y="429"/>
                </a:cxn>
                <a:cxn ang="0">
                  <a:pos x="187" y="388"/>
                </a:cxn>
                <a:cxn ang="0">
                  <a:pos x="179" y="372"/>
                </a:cxn>
                <a:cxn ang="0">
                  <a:pos x="196" y="341"/>
                </a:cxn>
                <a:cxn ang="0">
                  <a:pos x="227" y="325"/>
                </a:cxn>
                <a:cxn ang="0">
                  <a:pos x="211" y="341"/>
                </a:cxn>
                <a:cxn ang="0">
                  <a:pos x="211" y="372"/>
                </a:cxn>
                <a:cxn ang="0">
                  <a:pos x="211" y="381"/>
                </a:cxn>
                <a:cxn ang="0">
                  <a:pos x="243" y="365"/>
                </a:cxn>
                <a:cxn ang="0">
                  <a:pos x="243" y="332"/>
                </a:cxn>
                <a:cxn ang="0">
                  <a:pos x="301" y="356"/>
                </a:cxn>
                <a:cxn ang="0">
                  <a:pos x="349" y="365"/>
                </a:cxn>
                <a:cxn ang="0">
                  <a:pos x="358" y="372"/>
                </a:cxn>
                <a:cxn ang="0">
                  <a:pos x="423" y="453"/>
                </a:cxn>
                <a:cxn ang="0">
                  <a:pos x="407" y="406"/>
                </a:cxn>
                <a:cxn ang="0">
                  <a:pos x="414" y="388"/>
                </a:cxn>
                <a:cxn ang="0">
                  <a:pos x="432" y="421"/>
                </a:cxn>
                <a:cxn ang="0">
                  <a:pos x="432" y="429"/>
                </a:cxn>
                <a:cxn ang="0">
                  <a:pos x="432" y="453"/>
                </a:cxn>
                <a:cxn ang="0">
                  <a:pos x="438" y="462"/>
                </a:cxn>
                <a:cxn ang="0">
                  <a:pos x="455" y="471"/>
                </a:cxn>
                <a:cxn ang="0">
                  <a:pos x="455" y="453"/>
                </a:cxn>
                <a:cxn ang="0">
                  <a:pos x="463" y="478"/>
                </a:cxn>
                <a:cxn ang="0">
                  <a:pos x="479" y="478"/>
                </a:cxn>
              </a:cxnLst>
              <a:rect l="0" t="0" r="r" b="b"/>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78" name="Freeform 20">
              <a:extLst>
                <a:ext uri="{FF2B5EF4-FFF2-40B4-BE49-F238E27FC236}">
                  <a16:creationId xmlns:a16="http://schemas.microsoft.com/office/drawing/2014/main" id="{5E6497B6-1AB8-41FB-9810-6825C8457926}"/>
                </a:ext>
              </a:extLst>
            </p:cNvPr>
            <p:cNvSpPr>
              <a:spLocks/>
            </p:cNvSpPr>
            <p:nvPr/>
          </p:nvSpPr>
          <p:spPr bwMode="auto">
            <a:xfrm>
              <a:off x="1039" y="1476"/>
              <a:ext cx="1034" cy="686"/>
            </a:xfrm>
            <a:custGeom>
              <a:avLst/>
              <a:gdLst/>
              <a:ahLst/>
              <a:cxnLst>
                <a:cxn ang="0">
                  <a:pos x="756" y="851"/>
                </a:cxn>
                <a:cxn ang="0">
                  <a:pos x="763" y="827"/>
                </a:cxn>
                <a:cxn ang="0">
                  <a:pos x="771" y="786"/>
                </a:cxn>
                <a:cxn ang="0">
                  <a:pos x="706" y="746"/>
                </a:cxn>
                <a:cxn ang="0">
                  <a:pos x="632" y="746"/>
                </a:cxn>
                <a:cxn ang="0">
                  <a:pos x="585" y="722"/>
                </a:cxn>
                <a:cxn ang="0">
                  <a:pos x="171" y="680"/>
                </a:cxn>
                <a:cxn ang="0">
                  <a:pos x="138" y="615"/>
                </a:cxn>
                <a:cxn ang="0">
                  <a:pos x="91" y="510"/>
                </a:cxn>
                <a:cxn ang="0">
                  <a:pos x="48" y="503"/>
                </a:cxn>
                <a:cxn ang="0">
                  <a:pos x="0" y="470"/>
                </a:cxn>
                <a:cxn ang="0">
                  <a:pos x="66" y="202"/>
                </a:cxn>
                <a:cxn ang="0">
                  <a:pos x="147" y="164"/>
                </a:cxn>
                <a:cxn ang="0">
                  <a:pos x="187" y="171"/>
                </a:cxn>
                <a:cxn ang="0">
                  <a:pos x="212" y="195"/>
                </a:cxn>
                <a:cxn ang="0">
                  <a:pos x="268" y="195"/>
                </a:cxn>
                <a:cxn ang="0">
                  <a:pos x="341" y="220"/>
                </a:cxn>
                <a:cxn ang="0">
                  <a:pos x="358" y="261"/>
                </a:cxn>
                <a:cxn ang="0">
                  <a:pos x="415" y="236"/>
                </a:cxn>
                <a:cxn ang="0">
                  <a:pos x="504" y="252"/>
                </a:cxn>
                <a:cxn ang="0">
                  <a:pos x="552" y="227"/>
                </a:cxn>
                <a:cxn ang="0">
                  <a:pos x="569" y="202"/>
                </a:cxn>
                <a:cxn ang="0">
                  <a:pos x="577" y="261"/>
                </a:cxn>
                <a:cxn ang="0">
                  <a:pos x="601" y="195"/>
                </a:cxn>
                <a:cxn ang="0">
                  <a:pos x="592" y="105"/>
                </a:cxn>
                <a:cxn ang="0">
                  <a:pos x="617" y="0"/>
                </a:cxn>
                <a:cxn ang="0">
                  <a:pos x="617" y="65"/>
                </a:cxn>
                <a:cxn ang="0">
                  <a:pos x="632" y="171"/>
                </a:cxn>
                <a:cxn ang="0">
                  <a:pos x="666" y="202"/>
                </a:cxn>
                <a:cxn ang="0">
                  <a:pos x="697" y="267"/>
                </a:cxn>
                <a:cxn ang="0">
                  <a:pos x="731" y="179"/>
                </a:cxn>
                <a:cxn ang="0">
                  <a:pos x="763" y="227"/>
                </a:cxn>
                <a:cxn ang="0">
                  <a:pos x="763" y="276"/>
                </a:cxn>
                <a:cxn ang="0">
                  <a:pos x="697" y="292"/>
                </a:cxn>
                <a:cxn ang="0">
                  <a:pos x="673" y="373"/>
                </a:cxn>
                <a:cxn ang="0">
                  <a:pos x="626" y="413"/>
                </a:cxn>
                <a:cxn ang="0">
                  <a:pos x="592" y="478"/>
                </a:cxn>
                <a:cxn ang="0">
                  <a:pos x="626" y="560"/>
                </a:cxn>
                <a:cxn ang="0">
                  <a:pos x="716" y="593"/>
                </a:cxn>
                <a:cxn ang="0">
                  <a:pos x="788" y="680"/>
                </a:cxn>
                <a:cxn ang="0">
                  <a:pos x="819" y="575"/>
                </a:cxn>
                <a:cxn ang="0">
                  <a:pos x="812" y="503"/>
                </a:cxn>
                <a:cxn ang="0">
                  <a:pos x="803" y="429"/>
                </a:cxn>
                <a:cxn ang="0">
                  <a:pos x="859" y="413"/>
                </a:cxn>
                <a:cxn ang="0">
                  <a:pos x="918" y="454"/>
                </a:cxn>
                <a:cxn ang="0">
                  <a:pos x="967" y="487"/>
                </a:cxn>
                <a:cxn ang="0">
                  <a:pos x="1015" y="575"/>
                </a:cxn>
                <a:cxn ang="0">
                  <a:pos x="1055" y="600"/>
                </a:cxn>
                <a:cxn ang="0">
                  <a:pos x="1070" y="633"/>
                </a:cxn>
                <a:cxn ang="0">
                  <a:pos x="1095" y="665"/>
                </a:cxn>
                <a:cxn ang="0">
                  <a:pos x="1015" y="705"/>
                </a:cxn>
                <a:cxn ang="0">
                  <a:pos x="933" y="722"/>
                </a:cxn>
                <a:cxn ang="0">
                  <a:pos x="925" y="737"/>
                </a:cxn>
                <a:cxn ang="0">
                  <a:pos x="983" y="737"/>
                </a:cxn>
                <a:cxn ang="0">
                  <a:pos x="974" y="746"/>
                </a:cxn>
                <a:cxn ang="0">
                  <a:pos x="1015" y="786"/>
                </a:cxn>
                <a:cxn ang="0">
                  <a:pos x="1039" y="777"/>
                </a:cxn>
                <a:cxn ang="0">
                  <a:pos x="967" y="827"/>
                </a:cxn>
                <a:cxn ang="0">
                  <a:pos x="974" y="786"/>
                </a:cxn>
                <a:cxn ang="0">
                  <a:pos x="933" y="762"/>
                </a:cxn>
                <a:cxn ang="0">
                  <a:pos x="902" y="795"/>
                </a:cxn>
                <a:cxn ang="0">
                  <a:pos x="819" y="817"/>
                </a:cxn>
              </a:cxnLst>
              <a:rect l="0" t="0" r="r" b="b"/>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79" name="Freeform 21">
              <a:extLst>
                <a:ext uri="{FF2B5EF4-FFF2-40B4-BE49-F238E27FC236}">
                  <a16:creationId xmlns:a16="http://schemas.microsoft.com/office/drawing/2014/main" id="{5A0A0AD5-7780-4EEB-B435-48D0FFA23ACF}"/>
                </a:ext>
              </a:extLst>
            </p:cNvPr>
            <p:cNvSpPr>
              <a:spLocks/>
            </p:cNvSpPr>
            <p:nvPr/>
          </p:nvSpPr>
          <p:spPr bwMode="auto">
            <a:xfrm>
              <a:off x="3634" y="1981"/>
              <a:ext cx="736" cy="433"/>
            </a:xfrm>
            <a:custGeom>
              <a:avLst/>
              <a:gdLst/>
              <a:ahLst/>
              <a:cxnLst>
                <a:cxn ang="0">
                  <a:pos x="194" y="113"/>
                </a:cxn>
                <a:cxn ang="0">
                  <a:pos x="219" y="162"/>
                </a:cxn>
                <a:cxn ang="0">
                  <a:pos x="340" y="203"/>
                </a:cxn>
                <a:cxn ang="0">
                  <a:pos x="430" y="209"/>
                </a:cxn>
                <a:cxn ang="0">
                  <a:pos x="480" y="178"/>
                </a:cxn>
                <a:cxn ang="0">
                  <a:pos x="535" y="153"/>
                </a:cxn>
                <a:cxn ang="0">
                  <a:pos x="575" y="121"/>
                </a:cxn>
                <a:cxn ang="0">
                  <a:pos x="535" y="121"/>
                </a:cxn>
                <a:cxn ang="0">
                  <a:pos x="560" y="81"/>
                </a:cxn>
                <a:cxn ang="0">
                  <a:pos x="600" y="32"/>
                </a:cxn>
                <a:cxn ang="0">
                  <a:pos x="600" y="7"/>
                </a:cxn>
                <a:cxn ang="0">
                  <a:pos x="672" y="23"/>
                </a:cxn>
                <a:cxn ang="0">
                  <a:pos x="731" y="97"/>
                </a:cxn>
                <a:cxn ang="0">
                  <a:pos x="779" y="104"/>
                </a:cxn>
                <a:cxn ang="0">
                  <a:pos x="747" y="162"/>
                </a:cxn>
                <a:cxn ang="0">
                  <a:pos x="731" y="209"/>
                </a:cxn>
                <a:cxn ang="0">
                  <a:pos x="697" y="218"/>
                </a:cxn>
                <a:cxn ang="0">
                  <a:pos x="650" y="250"/>
                </a:cxn>
                <a:cxn ang="0">
                  <a:pos x="609" y="275"/>
                </a:cxn>
                <a:cxn ang="0">
                  <a:pos x="617" y="243"/>
                </a:cxn>
                <a:cxn ang="0">
                  <a:pos x="575" y="266"/>
                </a:cxn>
                <a:cxn ang="0">
                  <a:pos x="585" y="299"/>
                </a:cxn>
                <a:cxn ang="0">
                  <a:pos x="625" y="308"/>
                </a:cxn>
                <a:cxn ang="0">
                  <a:pos x="585" y="331"/>
                </a:cxn>
                <a:cxn ang="0">
                  <a:pos x="617" y="380"/>
                </a:cxn>
                <a:cxn ang="0">
                  <a:pos x="592" y="405"/>
                </a:cxn>
                <a:cxn ang="0">
                  <a:pos x="592" y="452"/>
                </a:cxn>
                <a:cxn ang="0">
                  <a:pos x="575" y="485"/>
                </a:cxn>
                <a:cxn ang="0">
                  <a:pos x="544" y="510"/>
                </a:cxn>
                <a:cxn ang="0">
                  <a:pos x="511" y="510"/>
                </a:cxn>
                <a:cxn ang="0">
                  <a:pos x="470" y="533"/>
                </a:cxn>
                <a:cxn ang="0">
                  <a:pos x="446" y="526"/>
                </a:cxn>
                <a:cxn ang="0">
                  <a:pos x="423" y="510"/>
                </a:cxn>
                <a:cxn ang="0">
                  <a:pos x="364" y="510"/>
                </a:cxn>
                <a:cxn ang="0">
                  <a:pos x="358" y="533"/>
                </a:cxn>
                <a:cxn ang="0">
                  <a:pos x="340" y="526"/>
                </a:cxn>
                <a:cxn ang="0">
                  <a:pos x="324" y="502"/>
                </a:cxn>
                <a:cxn ang="0">
                  <a:pos x="317" y="452"/>
                </a:cxn>
                <a:cxn ang="0">
                  <a:pos x="284" y="420"/>
                </a:cxn>
                <a:cxn ang="0">
                  <a:pos x="202" y="436"/>
                </a:cxn>
                <a:cxn ang="0">
                  <a:pos x="178" y="436"/>
                </a:cxn>
                <a:cxn ang="0">
                  <a:pos x="129" y="420"/>
                </a:cxn>
                <a:cxn ang="0">
                  <a:pos x="88" y="405"/>
                </a:cxn>
                <a:cxn ang="0">
                  <a:pos x="73" y="371"/>
                </a:cxn>
                <a:cxn ang="0">
                  <a:pos x="82" y="323"/>
                </a:cxn>
                <a:cxn ang="0">
                  <a:pos x="32" y="315"/>
                </a:cxn>
                <a:cxn ang="0">
                  <a:pos x="16" y="299"/>
                </a:cxn>
                <a:cxn ang="0">
                  <a:pos x="0" y="250"/>
                </a:cxn>
                <a:cxn ang="0">
                  <a:pos x="40" y="234"/>
                </a:cxn>
                <a:cxn ang="0">
                  <a:pos x="88" y="203"/>
                </a:cxn>
                <a:cxn ang="0">
                  <a:pos x="106" y="162"/>
                </a:cxn>
                <a:cxn ang="0">
                  <a:pos x="147" y="129"/>
                </a:cxn>
              </a:cxnLst>
              <a:rect l="0" t="0" r="r" b="b"/>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0" name="Freeform 22">
              <a:extLst>
                <a:ext uri="{FF2B5EF4-FFF2-40B4-BE49-F238E27FC236}">
                  <a16:creationId xmlns:a16="http://schemas.microsoft.com/office/drawing/2014/main" id="{14FB2244-DEA5-4FF9-A89E-EDFE70A8FFB8}"/>
                </a:ext>
              </a:extLst>
            </p:cNvPr>
            <p:cNvSpPr>
              <a:spLocks/>
            </p:cNvSpPr>
            <p:nvPr/>
          </p:nvSpPr>
          <p:spPr bwMode="auto">
            <a:xfrm>
              <a:off x="3481" y="2219"/>
              <a:ext cx="199" cy="163"/>
            </a:xfrm>
            <a:custGeom>
              <a:avLst/>
              <a:gdLst/>
              <a:ahLst/>
              <a:cxnLst>
                <a:cxn ang="0">
                  <a:pos x="8" y="178"/>
                </a:cxn>
                <a:cxn ang="0">
                  <a:pos x="8" y="162"/>
                </a:cxn>
                <a:cxn ang="0">
                  <a:pos x="23" y="153"/>
                </a:cxn>
                <a:cxn ang="0">
                  <a:pos x="16" y="137"/>
                </a:cxn>
                <a:cxn ang="0">
                  <a:pos x="8" y="129"/>
                </a:cxn>
                <a:cxn ang="0">
                  <a:pos x="0" y="113"/>
                </a:cxn>
                <a:cxn ang="0">
                  <a:pos x="16" y="121"/>
                </a:cxn>
                <a:cxn ang="0">
                  <a:pos x="65" y="113"/>
                </a:cxn>
                <a:cxn ang="0">
                  <a:pos x="65" y="97"/>
                </a:cxn>
                <a:cxn ang="0">
                  <a:pos x="73" y="90"/>
                </a:cxn>
                <a:cxn ang="0">
                  <a:pos x="107" y="81"/>
                </a:cxn>
                <a:cxn ang="0">
                  <a:pos x="107" y="66"/>
                </a:cxn>
                <a:cxn ang="0">
                  <a:pos x="113" y="56"/>
                </a:cxn>
                <a:cxn ang="0">
                  <a:pos x="113" y="49"/>
                </a:cxn>
                <a:cxn ang="0">
                  <a:pos x="122" y="49"/>
                </a:cxn>
                <a:cxn ang="0">
                  <a:pos x="129" y="32"/>
                </a:cxn>
                <a:cxn ang="0">
                  <a:pos x="129" y="16"/>
                </a:cxn>
                <a:cxn ang="0">
                  <a:pos x="147" y="9"/>
                </a:cxn>
                <a:cxn ang="0">
                  <a:pos x="162" y="0"/>
                </a:cxn>
                <a:cxn ang="0">
                  <a:pos x="170" y="0"/>
                </a:cxn>
                <a:cxn ang="0">
                  <a:pos x="187" y="9"/>
                </a:cxn>
                <a:cxn ang="0">
                  <a:pos x="194" y="16"/>
                </a:cxn>
                <a:cxn ang="0">
                  <a:pos x="210" y="24"/>
                </a:cxn>
                <a:cxn ang="0">
                  <a:pos x="202" y="32"/>
                </a:cxn>
                <a:cxn ang="0">
                  <a:pos x="187" y="41"/>
                </a:cxn>
                <a:cxn ang="0">
                  <a:pos x="170" y="32"/>
                </a:cxn>
                <a:cxn ang="0">
                  <a:pos x="162" y="41"/>
                </a:cxn>
                <a:cxn ang="0">
                  <a:pos x="170" y="49"/>
                </a:cxn>
                <a:cxn ang="0">
                  <a:pos x="162" y="66"/>
                </a:cxn>
                <a:cxn ang="0">
                  <a:pos x="178" y="72"/>
                </a:cxn>
                <a:cxn ang="0">
                  <a:pos x="178" y="81"/>
                </a:cxn>
                <a:cxn ang="0">
                  <a:pos x="170" y="81"/>
                </a:cxn>
                <a:cxn ang="0">
                  <a:pos x="178" y="90"/>
                </a:cxn>
                <a:cxn ang="0">
                  <a:pos x="138" y="137"/>
                </a:cxn>
                <a:cxn ang="0">
                  <a:pos x="122" y="146"/>
                </a:cxn>
                <a:cxn ang="0">
                  <a:pos x="113" y="137"/>
                </a:cxn>
                <a:cxn ang="0">
                  <a:pos x="107" y="146"/>
                </a:cxn>
                <a:cxn ang="0">
                  <a:pos x="107" y="162"/>
                </a:cxn>
                <a:cxn ang="0">
                  <a:pos x="113" y="162"/>
                </a:cxn>
                <a:cxn ang="0">
                  <a:pos x="113" y="169"/>
                </a:cxn>
                <a:cxn ang="0">
                  <a:pos x="122" y="169"/>
                </a:cxn>
                <a:cxn ang="0">
                  <a:pos x="122" y="186"/>
                </a:cxn>
                <a:cxn ang="0">
                  <a:pos x="122" y="194"/>
                </a:cxn>
                <a:cxn ang="0">
                  <a:pos x="97" y="194"/>
                </a:cxn>
                <a:cxn ang="0">
                  <a:pos x="88" y="203"/>
                </a:cxn>
                <a:cxn ang="0">
                  <a:pos x="82" y="194"/>
                </a:cxn>
                <a:cxn ang="0">
                  <a:pos x="73" y="178"/>
                </a:cxn>
                <a:cxn ang="0">
                  <a:pos x="48" y="178"/>
                </a:cxn>
                <a:cxn ang="0">
                  <a:pos x="32" y="178"/>
                </a:cxn>
                <a:cxn ang="0">
                  <a:pos x="8" y="178"/>
                </a:cxn>
              </a:cxnLst>
              <a:rect l="0" t="0" r="r" b="b"/>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1" name="Freeform 23">
              <a:extLst>
                <a:ext uri="{FF2B5EF4-FFF2-40B4-BE49-F238E27FC236}">
                  <a16:creationId xmlns:a16="http://schemas.microsoft.com/office/drawing/2014/main" id="{49E08A01-4C72-4A63-9720-2313068560B0}"/>
                </a:ext>
              </a:extLst>
            </p:cNvPr>
            <p:cNvSpPr>
              <a:spLocks/>
            </p:cNvSpPr>
            <p:nvPr/>
          </p:nvSpPr>
          <p:spPr bwMode="auto">
            <a:xfrm>
              <a:off x="3473" y="2200"/>
              <a:ext cx="176" cy="116"/>
            </a:xfrm>
            <a:custGeom>
              <a:avLst/>
              <a:gdLst/>
              <a:ahLst/>
              <a:cxnLst>
                <a:cxn ang="0">
                  <a:pos x="179" y="24"/>
                </a:cxn>
                <a:cxn ang="0">
                  <a:pos x="171" y="24"/>
                </a:cxn>
                <a:cxn ang="0">
                  <a:pos x="156" y="33"/>
                </a:cxn>
                <a:cxn ang="0">
                  <a:pos x="138" y="40"/>
                </a:cxn>
                <a:cxn ang="0">
                  <a:pos x="138" y="56"/>
                </a:cxn>
                <a:cxn ang="0">
                  <a:pos x="131" y="73"/>
                </a:cxn>
                <a:cxn ang="0">
                  <a:pos x="122" y="73"/>
                </a:cxn>
                <a:cxn ang="0">
                  <a:pos x="122" y="80"/>
                </a:cxn>
                <a:cxn ang="0">
                  <a:pos x="116" y="90"/>
                </a:cxn>
                <a:cxn ang="0">
                  <a:pos x="116" y="105"/>
                </a:cxn>
                <a:cxn ang="0">
                  <a:pos x="82" y="114"/>
                </a:cxn>
                <a:cxn ang="0">
                  <a:pos x="74" y="121"/>
                </a:cxn>
                <a:cxn ang="0">
                  <a:pos x="74" y="137"/>
                </a:cxn>
                <a:cxn ang="0">
                  <a:pos x="25" y="145"/>
                </a:cxn>
                <a:cxn ang="0">
                  <a:pos x="9" y="137"/>
                </a:cxn>
                <a:cxn ang="0">
                  <a:pos x="17" y="121"/>
                </a:cxn>
                <a:cxn ang="0">
                  <a:pos x="17" y="114"/>
                </a:cxn>
                <a:cxn ang="0">
                  <a:pos x="0" y="105"/>
                </a:cxn>
                <a:cxn ang="0">
                  <a:pos x="0" y="73"/>
                </a:cxn>
                <a:cxn ang="0">
                  <a:pos x="9" y="56"/>
                </a:cxn>
                <a:cxn ang="0">
                  <a:pos x="9" y="48"/>
                </a:cxn>
                <a:cxn ang="0">
                  <a:pos x="32" y="48"/>
                </a:cxn>
                <a:cxn ang="0">
                  <a:pos x="32" y="40"/>
                </a:cxn>
                <a:cxn ang="0">
                  <a:pos x="50" y="40"/>
                </a:cxn>
                <a:cxn ang="0">
                  <a:pos x="57" y="24"/>
                </a:cxn>
                <a:cxn ang="0">
                  <a:pos x="66" y="24"/>
                </a:cxn>
                <a:cxn ang="0">
                  <a:pos x="66" y="16"/>
                </a:cxn>
                <a:cxn ang="0">
                  <a:pos x="97" y="24"/>
                </a:cxn>
                <a:cxn ang="0">
                  <a:pos x="116" y="24"/>
                </a:cxn>
                <a:cxn ang="0">
                  <a:pos x="116" y="16"/>
                </a:cxn>
                <a:cxn ang="0">
                  <a:pos x="122" y="16"/>
                </a:cxn>
                <a:cxn ang="0">
                  <a:pos x="131" y="0"/>
                </a:cxn>
                <a:cxn ang="0">
                  <a:pos x="138" y="8"/>
                </a:cxn>
                <a:cxn ang="0">
                  <a:pos x="147" y="33"/>
                </a:cxn>
                <a:cxn ang="0">
                  <a:pos x="162" y="16"/>
                </a:cxn>
                <a:cxn ang="0">
                  <a:pos x="187" y="24"/>
                </a:cxn>
                <a:cxn ang="0">
                  <a:pos x="179" y="24"/>
                </a:cxn>
              </a:cxnLst>
              <a:rect l="0" t="0" r="r" b="b"/>
              <a:pathLst>
                <a:path w="188" h="146">
                  <a:moveTo>
                    <a:pt x="179" y="24"/>
                  </a:moveTo>
                  <a:lnTo>
                    <a:pt x="171" y="24"/>
                  </a:lnTo>
                  <a:lnTo>
                    <a:pt x="156" y="33"/>
                  </a:lnTo>
                  <a:lnTo>
                    <a:pt x="138" y="40"/>
                  </a:lnTo>
                  <a:lnTo>
                    <a:pt x="138" y="56"/>
                  </a:lnTo>
                  <a:lnTo>
                    <a:pt x="131" y="73"/>
                  </a:lnTo>
                  <a:lnTo>
                    <a:pt x="122" y="73"/>
                  </a:lnTo>
                  <a:lnTo>
                    <a:pt x="122" y="80"/>
                  </a:lnTo>
                  <a:lnTo>
                    <a:pt x="116" y="90"/>
                  </a:lnTo>
                  <a:lnTo>
                    <a:pt x="116" y="105"/>
                  </a:lnTo>
                  <a:lnTo>
                    <a:pt x="82" y="114"/>
                  </a:lnTo>
                  <a:lnTo>
                    <a:pt x="74" y="121"/>
                  </a:lnTo>
                  <a:lnTo>
                    <a:pt x="74" y="137"/>
                  </a:lnTo>
                  <a:lnTo>
                    <a:pt x="25" y="145"/>
                  </a:lnTo>
                  <a:lnTo>
                    <a:pt x="9" y="137"/>
                  </a:lnTo>
                  <a:lnTo>
                    <a:pt x="17" y="121"/>
                  </a:lnTo>
                  <a:lnTo>
                    <a:pt x="17" y="114"/>
                  </a:lnTo>
                  <a:lnTo>
                    <a:pt x="0" y="105"/>
                  </a:lnTo>
                  <a:lnTo>
                    <a:pt x="0" y="73"/>
                  </a:lnTo>
                  <a:lnTo>
                    <a:pt x="9" y="56"/>
                  </a:lnTo>
                  <a:lnTo>
                    <a:pt x="9" y="48"/>
                  </a:lnTo>
                  <a:lnTo>
                    <a:pt x="32" y="48"/>
                  </a:lnTo>
                  <a:lnTo>
                    <a:pt x="32" y="40"/>
                  </a:lnTo>
                  <a:lnTo>
                    <a:pt x="50" y="40"/>
                  </a:lnTo>
                  <a:lnTo>
                    <a:pt x="57" y="24"/>
                  </a:lnTo>
                  <a:lnTo>
                    <a:pt x="66" y="24"/>
                  </a:lnTo>
                  <a:lnTo>
                    <a:pt x="66" y="16"/>
                  </a:lnTo>
                  <a:lnTo>
                    <a:pt x="97" y="24"/>
                  </a:lnTo>
                  <a:lnTo>
                    <a:pt x="116" y="24"/>
                  </a:lnTo>
                  <a:lnTo>
                    <a:pt x="116" y="16"/>
                  </a:lnTo>
                  <a:lnTo>
                    <a:pt x="122" y="16"/>
                  </a:lnTo>
                  <a:lnTo>
                    <a:pt x="131" y="0"/>
                  </a:lnTo>
                  <a:lnTo>
                    <a:pt x="138" y="8"/>
                  </a:lnTo>
                  <a:lnTo>
                    <a:pt x="147" y="33"/>
                  </a:lnTo>
                  <a:lnTo>
                    <a:pt x="162" y="16"/>
                  </a:lnTo>
                  <a:lnTo>
                    <a:pt x="187" y="24"/>
                  </a:lnTo>
                  <a:lnTo>
                    <a:pt x="179" y="2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2" name="Freeform 24">
              <a:extLst>
                <a:ext uri="{FF2B5EF4-FFF2-40B4-BE49-F238E27FC236}">
                  <a16:creationId xmlns:a16="http://schemas.microsoft.com/office/drawing/2014/main" id="{81FD6CF8-D38F-4605-9D4C-40B397A44F6F}"/>
                </a:ext>
              </a:extLst>
            </p:cNvPr>
            <p:cNvSpPr>
              <a:spLocks/>
            </p:cNvSpPr>
            <p:nvPr/>
          </p:nvSpPr>
          <p:spPr bwMode="auto">
            <a:xfrm>
              <a:off x="3275" y="2180"/>
              <a:ext cx="228" cy="182"/>
            </a:xfrm>
            <a:custGeom>
              <a:avLst/>
              <a:gdLst/>
              <a:ahLst/>
              <a:cxnLst>
                <a:cxn ang="0">
                  <a:pos x="227" y="227"/>
                </a:cxn>
                <a:cxn ang="0">
                  <a:pos x="170" y="218"/>
                </a:cxn>
                <a:cxn ang="0">
                  <a:pos x="162" y="202"/>
                </a:cxn>
                <a:cxn ang="0">
                  <a:pos x="137" y="211"/>
                </a:cxn>
                <a:cxn ang="0">
                  <a:pos x="121" y="211"/>
                </a:cxn>
                <a:cxn ang="0">
                  <a:pos x="96" y="186"/>
                </a:cxn>
                <a:cxn ang="0">
                  <a:pos x="80" y="162"/>
                </a:cxn>
                <a:cxn ang="0">
                  <a:pos x="65" y="155"/>
                </a:cxn>
                <a:cxn ang="0">
                  <a:pos x="56" y="155"/>
                </a:cxn>
                <a:cxn ang="0">
                  <a:pos x="48" y="146"/>
                </a:cxn>
                <a:cxn ang="0">
                  <a:pos x="40" y="121"/>
                </a:cxn>
                <a:cxn ang="0">
                  <a:pos x="24" y="115"/>
                </a:cxn>
                <a:cxn ang="0">
                  <a:pos x="15" y="98"/>
                </a:cxn>
                <a:cxn ang="0">
                  <a:pos x="24" y="81"/>
                </a:cxn>
                <a:cxn ang="0">
                  <a:pos x="24" y="65"/>
                </a:cxn>
                <a:cxn ang="0">
                  <a:pos x="15" y="65"/>
                </a:cxn>
                <a:cxn ang="0">
                  <a:pos x="8" y="49"/>
                </a:cxn>
                <a:cxn ang="0">
                  <a:pos x="0" y="9"/>
                </a:cxn>
                <a:cxn ang="0">
                  <a:pos x="8" y="0"/>
                </a:cxn>
                <a:cxn ang="0">
                  <a:pos x="15" y="16"/>
                </a:cxn>
                <a:cxn ang="0">
                  <a:pos x="24" y="16"/>
                </a:cxn>
                <a:cxn ang="0">
                  <a:pos x="31" y="16"/>
                </a:cxn>
                <a:cxn ang="0">
                  <a:pos x="48" y="9"/>
                </a:cxn>
                <a:cxn ang="0">
                  <a:pos x="56" y="9"/>
                </a:cxn>
                <a:cxn ang="0">
                  <a:pos x="48" y="16"/>
                </a:cxn>
                <a:cxn ang="0">
                  <a:pos x="65" y="25"/>
                </a:cxn>
                <a:cxn ang="0">
                  <a:pos x="65" y="41"/>
                </a:cxn>
                <a:cxn ang="0">
                  <a:pos x="96" y="58"/>
                </a:cxn>
                <a:cxn ang="0">
                  <a:pos x="130" y="58"/>
                </a:cxn>
                <a:cxn ang="0">
                  <a:pos x="130" y="41"/>
                </a:cxn>
                <a:cxn ang="0">
                  <a:pos x="145" y="33"/>
                </a:cxn>
                <a:cxn ang="0">
                  <a:pos x="170" y="33"/>
                </a:cxn>
                <a:cxn ang="0">
                  <a:pos x="219" y="58"/>
                </a:cxn>
                <a:cxn ang="0">
                  <a:pos x="219" y="65"/>
                </a:cxn>
                <a:cxn ang="0">
                  <a:pos x="219" y="73"/>
                </a:cxn>
                <a:cxn ang="0">
                  <a:pos x="219" y="81"/>
                </a:cxn>
                <a:cxn ang="0">
                  <a:pos x="210" y="98"/>
                </a:cxn>
                <a:cxn ang="0">
                  <a:pos x="210" y="130"/>
                </a:cxn>
                <a:cxn ang="0">
                  <a:pos x="227" y="139"/>
                </a:cxn>
                <a:cxn ang="0">
                  <a:pos x="227" y="146"/>
                </a:cxn>
                <a:cxn ang="0">
                  <a:pos x="219" y="162"/>
                </a:cxn>
                <a:cxn ang="0">
                  <a:pos x="227" y="178"/>
                </a:cxn>
                <a:cxn ang="0">
                  <a:pos x="235" y="186"/>
                </a:cxn>
                <a:cxn ang="0">
                  <a:pos x="242" y="202"/>
                </a:cxn>
                <a:cxn ang="0">
                  <a:pos x="227" y="211"/>
                </a:cxn>
                <a:cxn ang="0">
                  <a:pos x="227" y="227"/>
                </a:cxn>
              </a:cxnLst>
              <a:rect l="0" t="0" r="r" b="b"/>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3" name="Freeform 25">
              <a:extLst>
                <a:ext uri="{FF2B5EF4-FFF2-40B4-BE49-F238E27FC236}">
                  <a16:creationId xmlns:a16="http://schemas.microsoft.com/office/drawing/2014/main" id="{59C750DE-748A-4BFF-85E5-D5AD5EC4FE80}"/>
                </a:ext>
              </a:extLst>
            </p:cNvPr>
            <p:cNvSpPr>
              <a:spLocks/>
            </p:cNvSpPr>
            <p:nvPr/>
          </p:nvSpPr>
          <p:spPr bwMode="auto">
            <a:xfrm>
              <a:off x="3582" y="2136"/>
              <a:ext cx="130" cy="52"/>
            </a:xfrm>
            <a:custGeom>
              <a:avLst/>
              <a:gdLst/>
              <a:ahLst/>
              <a:cxnLst>
                <a:cxn ang="0">
                  <a:pos x="137" y="15"/>
                </a:cxn>
                <a:cxn ang="0">
                  <a:pos x="137" y="24"/>
                </a:cxn>
                <a:cxn ang="0">
                  <a:pos x="112" y="40"/>
                </a:cxn>
                <a:cxn ang="0">
                  <a:pos x="95" y="40"/>
                </a:cxn>
                <a:cxn ang="0">
                  <a:pos x="87" y="49"/>
                </a:cxn>
                <a:cxn ang="0">
                  <a:pos x="71" y="49"/>
                </a:cxn>
                <a:cxn ang="0">
                  <a:pos x="55" y="56"/>
                </a:cxn>
                <a:cxn ang="0">
                  <a:pos x="55" y="65"/>
                </a:cxn>
                <a:cxn ang="0">
                  <a:pos x="31" y="65"/>
                </a:cxn>
                <a:cxn ang="0">
                  <a:pos x="22" y="65"/>
                </a:cxn>
                <a:cxn ang="0">
                  <a:pos x="0" y="65"/>
                </a:cxn>
                <a:cxn ang="0">
                  <a:pos x="0" y="56"/>
                </a:cxn>
                <a:cxn ang="0">
                  <a:pos x="15" y="56"/>
                </a:cxn>
                <a:cxn ang="0">
                  <a:pos x="15" y="49"/>
                </a:cxn>
                <a:cxn ang="0">
                  <a:pos x="31" y="49"/>
                </a:cxn>
                <a:cxn ang="0">
                  <a:pos x="46" y="40"/>
                </a:cxn>
                <a:cxn ang="0">
                  <a:pos x="31" y="32"/>
                </a:cxn>
                <a:cxn ang="0">
                  <a:pos x="22" y="32"/>
                </a:cxn>
                <a:cxn ang="0">
                  <a:pos x="6" y="32"/>
                </a:cxn>
                <a:cxn ang="0">
                  <a:pos x="22" y="15"/>
                </a:cxn>
                <a:cxn ang="0">
                  <a:pos x="15" y="15"/>
                </a:cxn>
                <a:cxn ang="0">
                  <a:pos x="22" y="9"/>
                </a:cxn>
                <a:cxn ang="0">
                  <a:pos x="46" y="15"/>
                </a:cxn>
                <a:cxn ang="0">
                  <a:pos x="46" y="9"/>
                </a:cxn>
                <a:cxn ang="0">
                  <a:pos x="55" y="0"/>
                </a:cxn>
                <a:cxn ang="0">
                  <a:pos x="71" y="9"/>
                </a:cxn>
                <a:cxn ang="0">
                  <a:pos x="120" y="9"/>
                </a:cxn>
                <a:cxn ang="0">
                  <a:pos x="137" y="15"/>
                </a:cxn>
              </a:cxnLst>
              <a:rect l="0" t="0" r="r" b="b"/>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4" name="Freeform 26">
              <a:extLst>
                <a:ext uri="{FF2B5EF4-FFF2-40B4-BE49-F238E27FC236}">
                  <a16:creationId xmlns:a16="http://schemas.microsoft.com/office/drawing/2014/main" id="{4AE612E7-8ACF-4957-8CDC-60504367486C}"/>
                </a:ext>
              </a:extLst>
            </p:cNvPr>
            <p:cNvSpPr>
              <a:spLocks/>
            </p:cNvSpPr>
            <p:nvPr/>
          </p:nvSpPr>
          <p:spPr bwMode="auto">
            <a:xfrm>
              <a:off x="3373" y="2143"/>
              <a:ext cx="178" cy="96"/>
            </a:xfrm>
            <a:custGeom>
              <a:avLst/>
              <a:gdLst/>
              <a:ahLst/>
              <a:cxnLst>
                <a:cxn ang="0">
                  <a:pos x="179" y="96"/>
                </a:cxn>
                <a:cxn ang="0">
                  <a:pos x="171" y="88"/>
                </a:cxn>
                <a:cxn ang="0">
                  <a:pos x="171" y="96"/>
                </a:cxn>
                <a:cxn ang="0">
                  <a:pos x="162" y="96"/>
                </a:cxn>
                <a:cxn ang="0">
                  <a:pos x="155" y="112"/>
                </a:cxn>
                <a:cxn ang="0">
                  <a:pos x="137" y="112"/>
                </a:cxn>
                <a:cxn ang="0">
                  <a:pos x="137" y="120"/>
                </a:cxn>
                <a:cxn ang="0">
                  <a:pos x="114" y="120"/>
                </a:cxn>
                <a:cxn ang="0">
                  <a:pos x="114" y="112"/>
                </a:cxn>
                <a:cxn ang="0">
                  <a:pos x="114" y="105"/>
                </a:cxn>
                <a:cxn ang="0">
                  <a:pos x="65" y="80"/>
                </a:cxn>
                <a:cxn ang="0">
                  <a:pos x="40" y="80"/>
                </a:cxn>
                <a:cxn ang="0">
                  <a:pos x="25" y="88"/>
                </a:cxn>
                <a:cxn ang="0">
                  <a:pos x="25" y="63"/>
                </a:cxn>
                <a:cxn ang="0">
                  <a:pos x="16" y="63"/>
                </a:cxn>
                <a:cxn ang="0">
                  <a:pos x="16" y="47"/>
                </a:cxn>
                <a:cxn ang="0">
                  <a:pos x="9" y="47"/>
                </a:cxn>
                <a:cxn ang="0">
                  <a:pos x="9" y="40"/>
                </a:cxn>
                <a:cxn ang="0">
                  <a:pos x="25" y="40"/>
                </a:cxn>
                <a:cxn ang="0">
                  <a:pos x="32" y="31"/>
                </a:cxn>
                <a:cxn ang="0">
                  <a:pos x="16" y="15"/>
                </a:cxn>
                <a:cxn ang="0">
                  <a:pos x="9" y="15"/>
                </a:cxn>
                <a:cxn ang="0">
                  <a:pos x="9" y="31"/>
                </a:cxn>
                <a:cxn ang="0">
                  <a:pos x="0" y="15"/>
                </a:cxn>
                <a:cxn ang="0">
                  <a:pos x="25" y="6"/>
                </a:cxn>
                <a:cxn ang="0">
                  <a:pos x="40" y="23"/>
                </a:cxn>
                <a:cxn ang="0">
                  <a:pos x="49" y="23"/>
                </a:cxn>
                <a:cxn ang="0">
                  <a:pos x="57" y="23"/>
                </a:cxn>
                <a:cxn ang="0">
                  <a:pos x="57" y="15"/>
                </a:cxn>
                <a:cxn ang="0">
                  <a:pos x="74" y="6"/>
                </a:cxn>
                <a:cxn ang="0">
                  <a:pos x="81" y="6"/>
                </a:cxn>
                <a:cxn ang="0">
                  <a:pos x="74" y="0"/>
                </a:cxn>
                <a:cxn ang="0">
                  <a:pos x="81" y="0"/>
                </a:cxn>
                <a:cxn ang="0">
                  <a:pos x="97" y="6"/>
                </a:cxn>
                <a:cxn ang="0">
                  <a:pos x="97" y="23"/>
                </a:cxn>
                <a:cxn ang="0">
                  <a:pos x="122" y="23"/>
                </a:cxn>
                <a:cxn ang="0">
                  <a:pos x="130" y="47"/>
                </a:cxn>
                <a:cxn ang="0">
                  <a:pos x="171" y="72"/>
                </a:cxn>
                <a:cxn ang="0">
                  <a:pos x="187" y="80"/>
                </a:cxn>
                <a:cxn ang="0">
                  <a:pos x="179" y="96"/>
                </a:cxn>
              </a:cxnLst>
              <a:rect l="0" t="0" r="r" b="b"/>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5" name="Freeform 27">
              <a:extLst>
                <a:ext uri="{FF2B5EF4-FFF2-40B4-BE49-F238E27FC236}">
                  <a16:creationId xmlns:a16="http://schemas.microsoft.com/office/drawing/2014/main" id="{BC3301CF-6F7D-4E55-AA89-C68D79069A17}"/>
                </a:ext>
              </a:extLst>
            </p:cNvPr>
            <p:cNvSpPr>
              <a:spLocks/>
            </p:cNvSpPr>
            <p:nvPr/>
          </p:nvSpPr>
          <p:spPr bwMode="auto">
            <a:xfrm>
              <a:off x="3420" y="2103"/>
              <a:ext cx="207" cy="117"/>
            </a:xfrm>
            <a:custGeom>
              <a:avLst/>
              <a:gdLst/>
              <a:ahLst/>
              <a:cxnLst>
                <a:cxn ang="0">
                  <a:pos x="130" y="146"/>
                </a:cxn>
                <a:cxn ang="0">
                  <a:pos x="147" y="146"/>
                </a:cxn>
                <a:cxn ang="0">
                  <a:pos x="153" y="130"/>
                </a:cxn>
                <a:cxn ang="0">
                  <a:pos x="153" y="113"/>
                </a:cxn>
                <a:cxn ang="0">
                  <a:pos x="147" y="106"/>
                </a:cxn>
                <a:cxn ang="0">
                  <a:pos x="162" y="106"/>
                </a:cxn>
                <a:cxn ang="0">
                  <a:pos x="172" y="90"/>
                </a:cxn>
                <a:cxn ang="0">
                  <a:pos x="172" y="81"/>
                </a:cxn>
                <a:cxn ang="0">
                  <a:pos x="187" y="81"/>
                </a:cxn>
                <a:cxn ang="0">
                  <a:pos x="187" y="90"/>
                </a:cxn>
                <a:cxn ang="0">
                  <a:pos x="203" y="90"/>
                </a:cxn>
                <a:cxn ang="0">
                  <a:pos x="218" y="81"/>
                </a:cxn>
                <a:cxn ang="0">
                  <a:pos x="203" y="73"/>
                </a:cxn>
                <a:cxn ang="0">
                  <a:pos x="194" y="73"/>
                </a:cxn>
                <a:cxn ang="0">
                  <a:pos x="178" y="73"/>
                </a:cxn>
                <a:cxn ang="0">
                  <a:pos x="194" y="56"/>
                </a:cxn>
                <a:cxn ang="0">
                  <a:pos x="187" y="56"/>
                </a:cxn>
                <a:cxn ang="0">
                  <a:pos x="162" y="81"/>
                </a:cxn>
                <a:cxn ang="0">
                  <a:pos x="153" y="73"/>
                </a:cxn>
                <a:cxn ang="0">
                  <a:pos x="138" y="73"/>
                </a:cxn>
                <a:cxn ang="0">
                  <a:pos x="138" y="65"/>
                </a:cxn>
                <a:cxn ang="0">
                  <a:pos x="130" y="65"/>
                </a:cxn>
                <a:cxn ang="0">
                  <a:pos x="130" y="50"/>
                </a:cxn>
                <a:cxn ang="0">
                  <a:pos x="113" y="31"/>
                </a:cxn>
                <a:cxn ang="0">
                  <a:pos x="73" y="31"/>
                </a:cxn>
                <a:cxn ang="0">
                  <a:pos x="48" y="9"/>
                </a:cxn>
                <a:cxn ang="0">
                  <a:pos x="32" y="0"/>
                </a:cxn>
                <a:cxn ang="0">
                  <a:pos x="0" y="9"/>
                </a:cxn>
                <a:cxn ang="0">
                  <a:pos x="0" y="73"/>
                </a:cxn>
                <a:cxn ang="0">
                  <a:pos x="8" y="73"/>
                </a:cxn>
                <a:cxn ang="0">
                  <a:pos x="8" y="65"/>
                </a:cxn>
                <a:cxn ang="0">
                  <a:pos x="25" y="56"/>
                </a:cxn>
                <a:cxn ang="0">
                  <a:pos x="32" y="56"/>
                </a:cxn>
                <a:cxn ang="0">
                  <a:pos x="25" y="50"/>
                </a:cxn>
                <a:cxn ang="0">
                  <a:pos x="32" y="50"/>
                </a:cxn>
                <a:cxn ang="0">
                  <a:pos x="48" y="56"/>
                </a:cxn>
                <a:cxn ang="0">
                  <a:pos x="48" y="73"/>
                </a:cxn>
                <a:cxn ang="0">
                  <a:pos x="73" y="73"/>
                </a:cxn>
                <a:cxn ang="0">
                  <a:pos x="81" y="97"/>
                </a:cxn>
                <a:cxn ang="0">
                  <a:pos x="122" y="122"/>
                </a:cxn>
                <a:cxn ang="0">
                  <a:pos x="138" y="130"/>
                </a:cxn>
                <a:cxn ang="0">
                  <a:pos x="130" y="146"/>
                </a:cxn>
              </a:cxnLst>
              <a:rect l="0" t="0" r="r" b="b"/>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6" name="Freeform 28">
              <a:extLst>
                <a:ext uri="{FF2B5EF4-FFF2-40B4-BE49-F238E27FC236}">
                  <a16:creationId xmlns:a16="http://schemas.microsoft.com/office/drawing/2014/main" id="{2485AD1E-2BCC-42C3-ABFF-66688BE75C89}"/>
                </a:ext>
              </a:extLst>
            </p:cNvPr>
            <p:cNvSpPr>
              <a:spLocks/>
            </p:cNvSpPr>
            <p:nvPr/>
          </p:nvSpPr>
          <p:spPr bwMode="auto">
            <a:xfrm>
              <a:off x="3304" y="1949"/>
              <a:ext cx="498" cy="219"/>
            </a:xfrm>
            <a:custGeom>
              <a:avLst/>
              <a:gdLst/>
              <a:ahLst/>
              <a:cxnLst>
                <a:cxn ang="0">
                  <a:pos x="504" y="144"/>
                </a:cxn>
                <a:cxn ang="0">
                  <a:pos x="487" y="169"/>
                </a:cxn>
                <a:cxn ang="0">
                  <a:pos x="456" y="202"/>
                </a:cxn>
                <a:cxn ang="0">
                  <a:pos x="432" y="209"/>
                </a:cxn>
                <a:cxn ang="0">
                  <a:pos x="432" y="249"/>
                </a:cxn>
                <a:cxn ang="0">
                  <a:pos x="366" y="243"/>
                </a:cxn>
                <a:cxn ang="0">
                  <a:pos x="341" y="243"/>
                </a:cxn>
                <a:cxn ang="0">
                  <a:pos x="317" y="243"/>
                </a:cxn>
                <a:cxn ang="0">
                  <a:pos x="285" y="274"/>
                </a:cxn>
                <a:cxn ang="0">
                  <a:pos x="261" y="266"/>
                </a:cxn>
                <a:cxn ang="0">
                  <a:pos x="253" y="258"/>
                </a:cxn>
                <a:cxn ang="0">
                  <a:pos x="236" y="224"/>
                </a:cxn>
                <a:cxn ang="0">
                  <a:pos x="171" y="202"/>
                </a:cxn>
                <a:cxn ang="0">
                  <a:pos x="123" y="202"/>
                </a:cxn>
                <a:cxn ang="0">
                  <a:pos x="114" y="266"/>
                </a:cxn>
                <a:cxn ang="0">
                  <a:pos x="74" y="258"/>
                </a:cxn>
                <a:cxn ang="0">
                  <a:pos x="65" y="243"/>
                </a:cxn>
                <a:cxn ang="0">
                  <a:pos x="49" y="218"/>
                </a:cxn>
                <a:cxn ang="0">
                  <a:pos x="59" y="209"/>
                </a:cxn>
                <a:cxn ang="0">
                  <a:pos x="99" y="202"/>
                </a:cxn>
                <a:cxn ang="0">
                  <a:pos x="74" y="169"/>
                </a:cxn>
                <a:cxn ang="0">
                  <a:pos x="34" y="177"/>
                </a:cxn>
                <a:cxn ang="0">
                  <a:pos x="34" y="169"/>
                </a:cxn>
                <a:cxn ang="0">
                  <a:pos x="9" y="153"/>
                </a:cxn>
                <a:cxn ang="0">
                  <a:pos x="9" y="96"/>
                </a:cxn>
                <a:cxn ang="0">
                  <a:pos x="34" y="112"/>
                </a:cxn>
                <a:cxn ang="0">
                  <a:pos x="49" y="72"/>
                </a:cxn>
                <a:cxn ang="0">
                  <a:pos x="74" y="72"/>
                </a:cxn>
                <a:cxn ang="0">
                  <a:pos x="114" y="96"/>
                </a:cxn>
                <a:cxn ang="0">
                  <a:pos x="148" y="87"/>
                </a:cxn>
                <a:cxn ang="0">
                  <a:pos x="188" y="96"/>
                </a:cxn>
                <a:cxn ang="0">
                  <a:pos x="171" y="72"/>
                </a:cxn>
                <a:cxn ang="0">
                  <a:pos x="179" y="56"/>
                </a:cxn>
                <a:cxn ang="0">
                  <a:pos x="188" y="22"/>
                </a:cxn>
                <a:cxn ang="0">
                  <a:pos x="276" y="7"/>
                </a:cxn>
                <a:cxn ang="0">
                  <a:pos x="285" y="0"/>
                </a:cxn>
                <a:cxn ang="0">
                  <a:pos x="317" y="16"/>
                </a:cxn>
                <a:cxn ang="0">
                  <a:pos x="326" y="22"/>
                </a:cxn>
                <a:cxn ang="0">
                  <a:pos x="341" y="40"/>
                </a:cxn>
                <a:cxn ang="0">
                  <a:pos x="375" y="22"/>
                </a:cxn>
                <a:cxn ang="0">
                  <a:pos x="398" y="40"/>
                </a:cxn>
                <a:cxn ang="0">
                  <a:pos x="438" y="81"/>
                </a:cxn>
                <a:cxn ang="0">
                  <a:pos x="472" y="87"/>
                </a:cxn>
                <a:cxn ang="0">
                  <a:pos x="512" y="121"/>
                </a:cxn>
                <a:cxn ang="0">
                  <a:pos x="528" y="129"/>
                </a:cxn>
              </a:cxnLst>
              <a:rect l="0" t="0" r="r" b="b"/>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7" name="Freeform 29">
              <a:extLst>
                <a:ext uri="{FF2B5EF4-FFF2-40B4-BE49-F238E27FC236}">
                  <a16:creationId xmlns:a16="http://schemas.microsoft.com/office/drawing/2014/main" id="{930E2984-D686-4B40-B435-A4A55747BD7A}"/>
                </a:ext>
              </a:extLst>
            </p:cNvPr>
            <p:cNvSpPr>
              <a:spLocks/>
            </p:cNvSpPr>
            <p:nvPr/>
          </p:nvSpPr>
          <p:spPr bwMode="auto">
            <a:xfrm>
              <a:off x="3035" y="2284"/>
              <a:ext cx="140" cy="117"/>
            </a:xfrm>
            <a:custGeom>
              <a:avLst/>
              <a:gdLst/>
              <a:ahLst/>
              <a:cxnLst>
                <a:cxn ang="0">
                  <a:pos x="147" y="130"/>
                </a:cxn>
                <a:cxn ang="0">
                  <a:pos x="122" y="146"/>
                </a:cxn>
                <a:cxn ang="0">
                  <a:pos x="115" y="137"/>
                </a:cxn>
                <a:cxn ang="0">
                  <a:pos x="10" y="137"/>
                </a:cxn>
                <a:cxn ang="0">
                  <a:pos x="10" y="48"/>
                </a:cxn>
                <a:cxn ang="0">
                  <a:pos x="0" y="32"/>
                </a:cxn>
                <a:cxn ang="0">
                  <a:pos x="10" y="0"/>
                </a:cxn>
                <a:cxn ang="0">
                  <a:pos x="10" y="9"/>
                </a:cxn>
                <a:cxn ang="0">
                  <a:pos x="34" y="9"/>
                </a:cxn>
                <a:cxn ang="0">
                  <a:pos x="57" y="16"/>
                </a:cxn>
                <a:cxn ang="0">
                  <a:pos x="91" y="9"/>
                </a:cxn>
                <a:cxn ang="0">
                  <a:pos x="97" y="9"/>
                </a:cxn>
                <a:cxn ang="0">
                  <a:pos x="97" y="16"/>
                </a:cxn>
                <a:cxn ang="0">
                  <a:pos x="107" y="9"/>
                </a:cxn>
                <a:cxn ang="0">
                  <a:pos x="107" y="16"/>
                </a:cxn>
                <a:cxn ang="0">
                  <a:pos x="122" y="9"/>
                </a:cxn>
                <a:cxn ang="0">
                  <a:pos x="131" y="40"/>
                </a:cxn>
                <a:cxn ang="0">
                  <a:pos x="122" y="65"/>
                </a:cxn>
                <a:cxn ang="0">
                  <a:pos x="115" y="48"/>
                </a:cxn>
                <a:cxn ang="0">
                  <a:pos x="107" y="25"/>
                </a:cxn>
                <a:cxn ang="0">
                  <a:pos x="107" y="32"/>
                </a:cxn>
                <a:cxn ang="0">
                  <a:pos x="107" y="40"/>
                </a:cxn>
                <a:cxn ang="0">
                  <a:pos x="147" y="130"/>
                </a:cxn>
              </a:cxnLst>
              <a:rect l="0" t="0" r="r" b="b"/>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8" name="Freeform 30">
              <a:extLst>
                <a:ext uri="{FF2B5EF4-FFF2-40B4-BE49-F238E27FC236}">
                  <a16:creationId xmlns:a16="http://schemas.microsoft.com/office/drawing/2014/main" id="{FDA7B563-8075-4E82-A453-A79FDDFA2CA3}"/>
                </a:ext>
              </a:extLst>
            </p:cNvPr>
            <p:cNvSpPr>
              <a:spLocks/>
            </p:cNvSpPr>
            <p:nvPr/>
          </p:nvSpPr>
          <p:spPr bwMode="auto">
            <a:xfrm>
              <a:off x="2855" y="2272"/>
              <a:ext cx="191" cy="154"/>
            </a:xfrm>
            <a:custGeom>
              <a:avLst/>
              <a:gdLst/>
              <a:ahLst/>
              <a:cxnLst>
                <a:cxn ang="0">
                  <a:pos x="31" y="137"/>
                </a:cxn>
                <a:cxn ang="0">
                  <a:pos x="22" y="120"/>
                </a:cxn>
                <a:cxn ang="0">
                  <a:pos x="15" y="120"/>
                </a:cxn>
                <a:cxn ang="0">
                  <a:pos x="0" y="96"/>
                </a:cxn>
                <a:cxn ang="0">
                  <a:pos x="6" y="87"/>
                </a:cxn>
                <a:cxn ang="0">
                  <a:pos x="6" y="71"/>
                </a:cxn>
                <a:cxn ang="0">
                  <a:pos x="6" y="55"/>
                </a:cxn>
                <a:cxn ang="0">
                  <a:pos x="0" y="47"/>
                </a:cxn>
                <a:cxn ang="0">
                  <a:pos x="0" y="40"/>
                </a:cxn>
                <a:cxn ang="0">
                  <a:pos x="6" y="31"/>
                </a:cxn>
                <a:cxn ang="0">
                  <a:pos x="6" y="24"/>
                </a:cxn>
                <a:cxn ang="0">
                  <a:pos x="22" y="6"/>
                </a:cxn>
                <a:cxn ang="0">
                  <a:pos x="22" y="0"/>
                </a:cxn>
                <a:cxn ang="0">
                  <a:pos x="40" y="0"/>
                </a:cxn>
                <a:cxn ang="0">
                  <a:pos x="63" y="6"/>
                </a:cxn>
                <a:cxn ang="0">
                  <a:pos x="80" y="6"/>
                </a:cxn>
                <a:cxn ang="0">
                  <a:pos x="80" y="24"/>
                </a:cxn>
                <a:cxn ang="0">
                  <a:pos x="128" y="40"/>
                </a:cxn>
                <a:cxn ang="0">
                  <a:pos x="137" y="31"/>
                </a:cxn>
                <a:cxn ang="0">
                  <a:pos x="137" y="15"/>
                </a:cxn>
                <a:cxn ang="0">
                  <a:pos x="161" y="0"/>
                </a:cxn>
                <a:cxn ang="0">
                  <a:pos x="177" y="6"/>
                </a:cxn>
                <a:cxn ang="0">
                  <a:pos x="177" y="15"/>
                </a:cxn>
                <a:cxn ang="0">
                  <a:pos x="202" y="15"/>
                </a:cxn>
                <a:cxn ang="0">
                  <a:pos x="192" y="47"/>
                </a:cxn>
                <a:cxn ang="0">
                  <a:pos x="202" y="63"/>
                </a:cxn>
                <a:cxn ang="0">
                  <a:pos x="202" y="152"/>
                </a:cxn>
                <a:cxn ang="0">
                  <a:pos x="202" y="177"/>
                </a:cxn>
                <a:cxn ang="0">
                  <a:pos x="192" y="186"/>
                </a:cxn>
                <a:cxn ang="0">
                  <a:pos x="184" y="192"/>
                </a:cxn>
                <a:cxn ang="0">
                  <a:pos x="87" y="137"/>
                </a:cxn>
                <a:cxn ang="0">
                  <a:pos x="72" y="145"/>
                </a:cxn>
                <a:cxn ang="0">
                  <a:pos x="63" y="137"/>
                </a:cxn>
                <a:cxn ang="0">
                  <a:pos x="31" y="137"/>
                </a:cxn>
              </a:cxnLst>
              <a:rect l="0" t="0" r="r" b="b"/>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89" name="Freeform 31">
              <a:extLst>
                <a:ext uri="{FF2B5EF4-FFF2-40B4-BE49-F238E27FC236}">
                  <a16:creationId xmlns:a16="http://schemas.microsoft.com/office/drawing/2014/main" id="{04DA6735-9DC3-4ECC-8811-AD32673FFA06}"/>
                </a:ext>
              </a:extLst>
            </p:cNvPr>
            <p:cNvSpPr>
              <a:spLocks/>
            </p:cNvSpPr>
            <p:nvPr/>
          </p:nvSpPr>
          <p:spPr bwMode="auto">
            <a:xfrm>
              <a:off x="2639" y="2219"/>
              <a:ext cx="246" cy="207"/>
            </a:xfrm>
            <a:custGeom>
              <a:avLst/>
              <a:gdLst/>
              <a:ahLst/>
              <a:cxnLst>
                <a:cxn ang="0">
                  <a:pos x="82" y="32"/>
                </a:cxn>
                <a:cxn ang="0">
                  <a:pos x="90" y="32"/>
                </a:cxn>
                <a:cxn ang="0">
                  <a:pos x="98" y="72"/>
                </a:cxn>
                <a:cxn ang="0">
                  <a:pos x="65" y="81"/>
                </a:cxn>
                <a:cxn ang="0">
                  <a:pos x="65" y="90"/>
                </a:cxn>
                <a:cxn ang="0">
                  <a:pos x="42" y="106"/>
                </a:cxn>
                <a:cxn ang="0">
                  <a:pos x="8" y="121"/>
                </a:cxn>
                <a:cxn ang="0">
                  <a:pos x="0" y="129"/>
                </a:cxn>
                <a:cxn ang="0">
                  <a:pos x="0" y="146"/>
                </a:cxn>
                <a:cxn ang="0">
                  <a:pos x="48" y="178"/>
                </a:cxn>
                <a:cxn ang="0">
                  <a:pos x="122" y="234"/>
                </a:cxn>
                <a:cxn ang="0">
                  <a:pos x="130" y="243"/>
                </a:cxn>
                <a:cxn ang="0">
                  <a:pos x="145" y="252"/>
                </a:cxn>
                <a:cxn ang="0">
                  <a:pos x="154" y="258"/>
                </a:cxn>
                <a:cxn ang="0">
                  <a:pos x="163" y="258"/>
                </a:cxn>
                <a:cxn ang="0">
                  <a:pos x="179" y="258"/>
                </a:cxn>
                <a:cxn ang="0">
                  <a:pos x="260" y="203"/>
                </a:cxn>
                <a:cxn ang="0">
                  <a:pos x="251" y="186"/>
                </a:cxn>
                <a:cxn ang="0">
                  <a:pos x="244" y="186"/>
                </a:cxn>
                <a:cxn ang="0">
                  <a:pos x="229" y="162"/>
                </a:cxn>
                <a:cxn ang="0">
                  <a:pos x="235" y="153"/>
                </a:cxn>
                <a:cxn ang="0">
                  <a:pos x="235" y="137"/>
                </a:cxn>
                <a:cxn ang="0">
                  <a:pos x="235" y="121"/>
                </a:cxn>
                <a:cxn ang="0">
                  <a:pos x="229" y="113"/>
                </a:cxn>
                <a:cxn ang="0">
                  <a:pos x="229" y="106"/>
                </a:cxn>
                <a:cxn ang="0">
                  <a:pos x="229" y="81"/>
                </a:cxn>
                <a:cxn ang="0">
                  <a:pos x="210" y="72"/>
                </a:cxn>
                <a:cxn ang="0">
                  <a:pos x="204" y="56"/>
                </a:cxn>
                <a:cxn ang="0">
                  <a:pos x="219" y="41"/>
                </a:cxn>
                <a:cxn ang="0">
                  <a:pos x="210" y="9"/>
                </a:cxn>
                <a:cxn ang="0">
                  <a:pos x="219" y="0"/>
                </a:cxn>
                <a:cxn ang="0">
                  <a:pos x="210" y="9"/>
                </a:cxn>
                <a:cxn ang="0">
                  <a:pos x="187" y="0"/>
                </a:cxn>
                <a:cxn ang="0">
                  <a:pos x="179" y="9"/>
                </a:cxn>
                <a:cxn ang="0">
                  <a:pos x="163" y="0"/>
                </a:cxn>
                <a:cxn ang="0">
                  <a:pos x="145" y="9"/>
                </a:cxn>
                <a:cxn ang="0">
                  <a:pos x="122" y="9"/>
                </a:cxn>
                <a:cxn ang="0">
                  <a:pos x="82" y="32"/>
                </a:cxn>
              </a:cxnLst>
              <a:rect l="0" t="0" r="r" b="b"/>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0" name="Freeform 32">
              <a:extLst>
                <a:ext uri="{FF2B5EF4-FFF2-40B4-BE49-F238E27FC236}">
                  <a16:creationId xmlns:a16="http://schemas.microsoft.com/office/drawing/2014/main" id="{F3688DA9-2039-4FA6-BCF7-CD20EA820098}"/>
                </a:ext>
              </a:extLst>
            </p:cNvPr>
            <p:cNvSpPr>
              <a:spLocks/>
            </p:cNvSpPr>
            <p:nvPr/>
          </p:nvSpPr>
          <p:spPr bwMode="auto">
            <a:xfrm>
              <a:off x="2594" y="2361"/>
              <a:ext cx="199" cy="162"/>
            </a:xfrm>
            <a:custGeom>
              <a:avLst/>
              <a:gdLst/>
              <a:ahLst/>
              <a:cxnLst>
                <a:cxn ang="0">
                  <a:pos x="96" y="0"/>
                </a:cxn>
                <a:cxn ang="0">
                  <a:pos x="170" y="56"/>
                </a:cxn>
                <a:cxn ang="0">
                  <a:pos x="178" y="65"/>
                </a:cxn>
                <a:cxn ang="0">
                  <a:pos x="193" y="74"/>
                </a:cxn>
                <a:cxn ang="0">
                  <a:pos x="202" y="80"/>
                </a:cxn>
                <a:cxn ang="0">
                  <a:pos x="211" y="80"/>
                </a:cxn>
                <a:cxn ang="0">
                  <a:pos x="211" y="121"/>
                </a:cxn>
                <a:cxn ang="0">
                  <a:pos x="202" y="130"/>
                </a:cxn>
                <a:cxn ang="0">
                  <a:pos x="162" y="137"/>
                </a:cxn>
                <a:cxn ang="0">
                  <a:pos x="146" y="137"/>
                </a:cxn>
                <a:cxn ang="0">
                  <a:pos x="130" y="155"/>
                </a:cxn>
                <a:cxn ang="0">
                  <a:pos x="113" y="162"/>
                </a:cxn>
                <a:cxn ang="0">
                  <a:pos x="96" y="187"/>
                </a:cxn>
                <a:cxn ang="0">
                  <a:pos x="90" y="195"/>
                </a:cxn>
                <a:cxn ang="0">
                  <a:pos x="81" y="202"/>
                </a:cxn>
                <a:cxn ang="0">
                  <a:pos x="72" y="195"/>
                </a:cxn>
                <a:cxn ang="0">
                  <a:pos x="65" y="202"/>
                </a:cxn>
                <a:cxn ang="0">
                  <a:pos x="56" y="202"/>
                </a:cxn>
                <a:cxn ang="0">
                  <a:pos x="41" y="170"/>
                </a:cxn>
                <a:cxn ang="0">
                  <a:pos x="23" y="177"/>
                </a:cxn>
                <a:cxn ang="0">
                  <a:pos x="7" y="177"/>
                </a:cxn>
                <a:cxn ang="0">
                  <a:pos x="16" y="170"/>
                </a:cxn>
                <a:cxn ang="0">
                  <a:pos x="0" y="137"/>
                </a:cxn>
                <a:cxn ang="0">
                  <a:pos x="16" y="130"/>
                </a:cxn>
                <a:cxn ang="0">
                  <a:pos x="23" y="137"/>
                </a:cxn>
                <a:cxn ang="0">
                  <a:pos x="31" y="130"/>
                </a:cxn>
                <a:cxn ang="0">
                  <a:pos x="90" y="130"/>
                </a:cxn>
                <a:cxn ang="0">
                  <a:pos x="72" y="0"/>
                </a:cxn>
                <a:cxn ang="0">
                  <a:pos x="96" y="0"/>
                </a:cxn>
              </a:cxnLst>
              <a:rect l="0" t="0" r="r" b="b"/>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1" name="Freeform 33">
              <a:extLst>
                <a:ext uri="{FF2B5EF4-FFF2-40B4-BE49-F238E27FC236}">
                  <a16:creationId xmlns:a16="http://schemas.microsoft.com/office/drawing/2014/main" id="{F4D3D716-8F4B-4E63-870D-4356C7C69AAF}"/>
                </a:ext>
              </a:extLst>
            </p:cNvPr>
            <p:cNvSpPr>
              <a:spLocks/>
            </p:cNvSpPr>
            <p:nvPr/>
          </p:nvSpPr>
          <p:spPr bwMode="auto">
            <a:xfrm>
              <a:off x="2639" y="2516"/>
              <a:ext cx="78" cy="66"/>
            </a:xfrm>
            <a:custGeom>
              <a:avLst/>
              <a:gdLst/>
              <a:ahLst/>
              <a:cxnLst>
                <a:cxn ang="0">
                  <a:pos x="73" y="72"/>
                </a:cxn>
                <a:cxn ang="0">
                  <a:pos x="73" y="47"/>
                </a:cxn>
                <a:cxn ang="0">
                  <a:pos x="82" y="32"/>
                </a:cxn>
                <a:cxn ang="0">
                  <a:pos x="73" y="16"/>
                </a:cxn>
                <a:cxn ang="0">
                  <a:pos x="65" y="7"/>
                </a:cxn>
                <a:cxn ang="0">
                  <a:pos x="48" y="7"/>
                </a:cxn>
                <a:cxn ang="0">
                  <a:pos x="42" y="0"/>
                </a:cxn>
                <a:cxn ang="0">
                  <a:pos x="33" y="7"/>
                </a:cxn>
                <a:cxn ang="0">
                  <a:pos x="24" y="0"/>
                </a:cxn>
                <a:cxn ang="0">
                  <a:pos x="17" y="7"/>
                </a:cxn>
                <a:cxn ang="0">
                  <a:pos x="8" y="7"/>
                </a:cxn>
                <a:cxn ang="0">
                  <a:pos x="8" y="16"/>
                </a:cxn>
                <a:cxn ang="0">
                  <a:pos x="8" y="23"/>
                </a:cxn>
                <a:cxn ang="0">
                  <a:pos x="8" y="32"/>
                </a:cxn>
                <a:cxn ang="0">
                  <a:pos x="8" y="41"/>
                </a:cxn>
                <a:cxn ang="0">
                  <a:pos x="0" y="41"/>
                </a:cxn>
                <a:cxn ang="0">
                  <a:pos x="0" y="56"/>
                </a:cxn>
                <a:cxn ang="0">
                  <a:pos x="17" y="65"/>
                </a:cxn>
                <a:cxn ang="0">
                  <a:pos x="17" y="81"/>
                </a:cxn>
                <a:cxn ang="0">
                  <a:pos x="33" y="72"/>
                </a:cxn>
                <a:cxn ang="0">
                  <a:pos x="57" y="72"/>
                </a:cxn>
                <a:cxn ang="0">
                  <a:pos x="73" y="72"/>
                </a:cxn>
              </a:cxnLst>
              <a:rect l="0" t="0" r="r" b="b"/>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2" name="Freeform 34">
              <a:extLst>
                <a:ext uri="{FF2B5EF4-FFF2-40B4-BE49-F238E27FC236}">
                  <a16:creationId xmlns:a16="http://schemas.microsoft.com/office/drawing/2014/main" id="{29894D0E-8090-4E6C-95D7-74C96C732952}"/>
                </a:ext>
              </a:extLst>
            </p:cNvPr>
            <p:cNvSpPr>
              <a:spLocks/>
            </p:cNvSpPr>
            <p:nvPr/>
          </p:nvSpPr>
          <p:spPr bwMode="auto">
            <a:xfrm>
              <a:off x="2707" y="2510"/>
              <a:ext cx="48" cy="65"/>
            </a:xfrm>
            <a:custGeom>
              <a:avLst/>
              <a:gdLst/>
              <a:ahLst/>
              <a:cxnLst>
                <a:cxn ang="0">
                  <a:pos x="0" y="24"/>
                </a:cxn>
                <a:cxn ang="0">
                  <a:pos x="0" y="8"/>
                </a:cxn>
                <a:cxn ang="0">
                  <a:pos x="0" y="0"/>
                </a:cxn>
                <a:cxn ang="0">
                  <a:pos x="32" y="0"/>
                </a:cxn>
                <a:cxn ang="0">
                  <a:pos x="41" y="31"/>
                </a:cxn>
                <a:cxn ang="0">
                  <a:pos x="49" y="55"/>
                </a:cxn>
                <a:cxn ang="0">
                  <a:pos x="49" y="64"/>
                </a:cxn>
                <a:cxn ang="0">
                  <a:pos x="9" y="80"/>
                </a:cxn>
                <a:cxn ang="0">
                  <a:pos x="0" y="80"/>
                </a:cxn>
                <a:cxn ang="0">
                  <a:pos x="0" y="55"/>
                </a:cxn>
                <a:cxn ang="0">
                  <a:pos x="9" y="40"/>
                </a:cxn>
                <a:cxn ang="0">
                  <a:pos x="0" y="24"/>
                </a:cxn>
              </a:cxnLst>
              <a:rect l="0" t="0" r="r" b="b"/>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3" name="Freeform 35">
              <a:extLst>
                <a:ext uri="{FF2B5EF4-FFF2-40B4-BE49-F238E27FC236}">
                  <a16:creationId xmlns:a16="http://schemas.microsoft.com/office/drawing/2014/main" id="{4CD7A51B-1FE4-43D6-83C3-7791E7F0958F}"/>
                </a:ext>
              </a:extLst>
            </p:cNvPr>
            <p:cNvSpPr>
              <a:spLocks/>
            </p:cNvSpPr>
            <p:nvPr/>
          </p:nvSpPr>
          <p:spPr bwMode="auto">
            <a:xfrm>
              <a:off x="2845" y="2601"/>
              <a:ext cx="70" cy="65"/>
            </a:xfrm>
            <a:custGeom>
              <a:avLst/>
              <a:gdLst/>
              <a:ahLst/>
              <a:cxnLst>
                <a:cxn ang="0">
                  <a:pos x="16" y="15"/>
                </a:cxn>
                <a:cxn ang="0">
                  <a:pos x="32" y="15"/>
                </a:cxn>
                <a:cxn ang="0">
                  <a:pos x="32" y="0"/>
                </a:cxn>
                <a:cxn ang="0">
                  <a:pos x="57" y="0"/>
                </a:cxn>
                <a:cxn ang="0">
                  <a:pos x="57" y="15"/>
                </a:cxn>
                <a:cxn ang="0">
                  <a:pos x="65" y="6"/>
                </a:cxn>
                <a:cxn ang="0">
                  <a:pos x="73" y="15"/>
                </a:cxn>
                <a:cxn ang="0">
                  <a:pos x="73" y="23"/>
                </a:cxn>
                <a:cxn ang="0">
                  <a:pos x="73" y="56"/>
                </a:cxn>
                <a:cxn ang="0">
                  <a:pos x="50" y="56"/>
                </a:cxn>
                <a:cxn ang="0">
                  <a:pos x="41" y="63"/>
                </a:cxn>
                <a:cxn ang="0">
                  <a:pos x="41" y="72"/>
                </a:cxn>
                <a:cxn ang="0">
                  <a:pos x="32" y="72"/>
                </a:cxn>
                <a:cxn ang="0">
                  <a:pos x="32" y="80"/>
                </a:cxn>
                <a:cxn ang="0">
                  <a:pos x="16" y="63"/>
                </a:cxn>
                <a:cxn ang="0">
                  <a:pos x="0" y="40"/>
                </a:cxn>
                <a:cxn ang="0">
                  <a:pos x="10" y="31"/>
                </a:cxn>
                <a:cxn ang="0">
                  <a:pos x="10" y="23"/>
                </a:cxn>
                <a:cxn ang="0">
                  <a:pos x="16" y="15"/>
                </a:cxn>
              </a:cxnLst>
              <a:rect l="0" t="0" r="r" b="b"/>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4" name="Freeform 36">
              <a:extLst>
                <a:ext uri="{FF2B5EF4-FFF2-40B4-BE49-F238E27FC236}">
                  <a16:creationId xmlns:a16="http://schemas.microsoft.com/office/drawing/2014/main" id="{512A344C-42FA-4E36-97C6-FE47431E6187}"/>
                </a:ext>
              </a:extLst>
            </p:cNvPr>
            <p:cNvSpPr>
              <a:spLocks/>
            </p:cNvSpPr>
            <p:nvPr/>
          </p:nvSpPr>
          <p:spPr bwMode="auto">
            <a:xfrm>
              <a:off x="2845" y="2490"/>
              <a:ext cx="93" cy="117"/>
            </a:xfrm>
            <a:custGeom>
              <a:avLst/>
              <a:gdLst/>
              <a:ahLst/>
              <a:cxnLst>
                <a:cxn ang="0">
                  <a:pos x="0" y="105"/>
                </a:cxn>
                <a:cxn ang="0">
                  <a:pos x="16" y="80"/>
                </a:cxn>
                <a:cxn ang="0">
                  <a:pos x="25" y="80"/>
                </a:cxn>
                <a:cxn ang="0">
                  <a:pos x="32" y="89"/>
                </a:cxn>
                <a:cxn ang="0">
                  <a:pos x="41" y="80"/>
                </a:cxn>
                <a:cxn ang="0">
                  <a:pos x="57" y="56"/>
                </a:cxn>
                <a:cxn ang="0">
                  <a:pos x="65" y="33"/>
                </a:cxn>
                <a:cxn ang="0">
                  <a:pos x="73" y="15"/>
                </a:cxn>
                <a:cxn ang="0">
                  <a:pos x="73" y="8"/>
                </a:cxn>
                <a:cxn ang="0">
                  <a:pos x="73" y="0"/>
                </a:cxn>
                <a:cxn ang="0">
                  <a:pos x="73" y="8"/>
                </a:cxn>
                <a:cxn ang="0">
                  <a:pos x="90" y="40"/>
                </a:cxn>
                <a:cxn ang="0">
                  <a:pos x="73" y="40"/>
                </a:cxn>
                <a:cxn ang="0">
                  <a:pos x="73" y="49"/>
                </a:cxn>
                <a:cxn ang="0">
                  <a:pos x="82" y="56"/>
                </a:cxn>
                <a:cxn ang="0">
                  <a:pos x="90" y="74"/>
                </a:cxn>
                <a:cxn ang="0">
                  <a:pos x="73" y="98"/>
                </a:cxn>
                <a:cxn ang="0">
                  <a:pos x="82" y="105"/>
                </a:cxn>
                <a:cxn ang="0">
                  <a:pos x="97" y="130"/>
                </a:cxn>
                <a:cxn ang="0">
                  <a:pos x="97" y="145"/>
                </a:cxn>
                <a:cxn ang="0">
                  <a:pos x="57" y="139"/>
                </a:cxn>
                <a:cxn ang="0">
                  <a:pos x="32" y="139"/>
                </a:cxn>
                <a:cxn ang="0">
                  <a:pos x="16" y="139"/>
                </a:cxn>
                <a:cxn ang="0">
                  <a:pos x="16" y="130"/>
                </a:cxn>
                <a:cxn ang="0">
                  <a:pos x="10" y="121"/>
                </a:cxn>
                <a:cxn ang="0">
                  <a:pos x="0" y="114"/>
                </a:cxn>
                <a:cxn ang="0">
                  <a:pos x="0" y="105"/>
                </a:cxn>
              </a:cxnLst>
              <a:rect l="0" t="0" r="r" b="b"/>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5" name="Freeform 37">
              <a:extLst>
                <a:ext uri="{FF2B5EF4-FFF2-40B4-BE49-F238E27FC236}">
                  <a16:creationId xmlns:a16="http://schemas.microsoft.com/office/drawing/2014/main" id="{8572E9AA-9059-4E7A-A70D-8CADE5B4B64A}"/>
                </a:ext>
              </a:extLst>
            </p:cNvPr>
            <p:cNvSpPr>
              <a:spLocks/>
            </p:cNvSpPr>
            <p:nvPr/>
          </p:nvSpPr>
          <p:spPr bwMode="auto">
            <a:xfrm>
              <a:off x="2775" y="2485"/>
              <a:ext cx="140" cy="97"/>
            </a:xfrm>
            <a:custGeom>
              <a:avLst/>
              <a:gdLst/>
              <a:ahLst/>
              <a:cxnLst>
                <a:cxn ang="0">
                  <a:pos x="74" y="112"/>
                </a:cxn>
                <a:cxn ang="0">
                  <a:pos x="90" y="87"/>
                </a:cxn>
                <a:cxn ang="0">
                  <a:pos x="99" y="87"/>
                </a:cxn>
                <a:cxn ang="0">
                  <a:pos x="106" y="96"/>
                </a:cxn>
                <a:cxn ang="0">
                  <a:pos x="115" y="87"/>
                </a:cxn>
                <a:cxn ang="0">
                  <a:pos x="131" y="63"/>
                </a:cxn>
                <a:cxn ang="0">
                  <a:pos x="139" y="40"/>
                </a:cxn>
                <a:cxn ang="0">
                  <a:pos x="147" y="22"/>
                </a:cxn>
                <a:cxn ang="0">
                  <a:pos x="147" y="15"/>
                </a:cxn>
                <a:cxn ang="0">
                  <a:pos x="147" y="7"/>
                </a:cxn>
                <a:cxn ang="0">
                  <a:pos x="139" y="0"/>
                </a:cxn>
                <a:cxn ang="0">
                  <a:pos x="131" y="0"/>
                </a:cxn>
                <a:cxn ang="0">
                  <a:pos x="124" y="7"/>
                </a:cxn>
                <a:cxn ang="0">
                  <a:pos x="99" y="7"/>
                </a:cxn>
                <a:cxn ang="0">
                  <a:pos x="84" y="15"/>
                </a:cxn>
                <a:cxn ang="0">
                  <a:pos x="65" y="7"/>
                </a:cxn>
                <a:cxn ang="0">
                  <a:pos x="59" y="7"/>
                </a:cxn>
                <a:cxn ang="0">
                  <a:pos x="34" y="0"/>
                </a:cxn>
                <a:cxn ang="0">
                  <a:pos x="25" y="0"/>
                </a:cxn>
                <a:cxn ang="0">
                  <a:pos x="9" y="15"/>
                </a:cxn>
                <a:cxn ang="0">
                  <a:pos x="9" y="22"/>
                </a:cxn>
                <a:cxn ang="0">
                  <a:pos x="9" y="40"/>
                </a:cxn>
                <a:cxn ang="0">
                  <a:pos x="0" y="72"/>
                </a:cxn>
                <a:cxn ang="0">
                  <a:pos x="0" y="96"/>
                </a:cxn>
                <a:cxn ang="0">
                  <a:pos x="25" y="96"/>
                </a:cxn>
                <a:cxn ang="0">
                  <a:pos x="25" y="105"/>
                </a:cxn>
                <a:cxn ang="0">
                  <a:pos x="34" y="121"/>
                </a:cxn>
                <a:cxn ang="0">
                  <a:pos x="42" y="121"/>
                </a:cxn>
                <a:cxn ang="0">
                  <a:pos x="74" y="121"/>
                </a:cxn>
                <a:cxn ang="0">
                  <a:pos x="74" y="112"/>
                </a:cxn>
              </a:cxnLst>
              <a:rect l="0" t="0" r="r" b="b"/>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6" name="Freeform 38">
              <a:extLst>
                <a:ext uri="{FF2B5EF4-FFF2-40B4-BE49-F238E27FC236}">
                  <a16:creationId xmlns:a16="http://schemas.microsoft.com/office/drawing/2014/main" id="{3907534E-0AA5-4546-A209-718AD241BC06}"/>
                </a:ext>
              </a:extLst>
            </p:cNvPr>
            <p:cNvSpPr>
              <a:spLocks/>
            </p:cNvSpPr>
            <p:nvPr/>
          </p:nvSpPr>
          <p:spPr bwMode="auto">
            <a:xfrm>
              <a:off x="2746" y="2381"/>
              <a:ext cx="192" cy="122"/>
            </a:xfrm>
            <a:custGeom>
              <a:avLst/>
              <a:gdLst/>
              <a:ahLst/>
              <a:cxnLst>
                <a:cxn ang="0">
                  <a:pos x="170" y="130"/>
                </a:cxn>
                <a:cxn ang="0">
                  <a:pos x="170" y="120"/>
                </a:cxn>
                <a:cxn ang="0">
                  <a:pos x="195" y="89"/>
                </a:cxn>
                <a:cxn ang="0">
                  <a:pos x="202" y="40"/>
                </a:cxn>
                <a:cxn ang="0">
                  <a:pos x="187" y="24"/>
                </a:cxn>
                <a:cxn ang="0">
                  <a:pos x="187" y="8"/>
                </a:cxn>
                <a:cxn ang="0">
                  <a:pos x="178" y="0"/>
                </a:cxn>
                <a:cxn ang="0">
                  <a:pos x="146" y="0"/>
                </a:cxn>
                <a:cxn ang="0">
                  <a:pos x="65" y="55"/>
                </a:cxn>
                <a:cxn ang="0">
                  <a:pos x="49" y="55"/>
                </a:cxn>
                <a:cxn ang="0">
                  <a:pos x="49" y="96"/>
                </a:cxn>
                <a:cxn ang="0">
                  <a:pos x="40" y="105"/>
                </a:cxn>
                <a:cxn ang="0">
                  <a:pos x="0" y="112"/>
                </a:cxn>
                <a:cxn ang="0">
                  <a:pos x="0" y="130"/>
                </a:cxn>
                <a:cxn ang="0">
                  <a:pos x="16" y="145"/>
                </a:cxn>
                <a:cxn ang="0">
                  <a:pos x="25" y="145"/>
                </a:cxn>
                <a:cxn ang="0">
                  <a:pos x="25" y="152"/>
                </a:cxn>
                <a:cxn ang="0">
                  <a:pos x="25" y="145"/>
                </a:cxn>
                <a:cxn ang="0">
                  <a:pos x="31" y="145"/>
                </a:cxn>
                <a:cxn ang="0">
                  <a:pos x="40" y="152"/>
                </a:cxn>
                <a:cxn ang="0">
                  <a:pos x="40" y="145"/>
                </a:cxn>
                <a:cxn ang="0">
                  <a:pos x="56" y="130"/>
                </a:cxn>
                <a:cxn ang="0">
                  <a:pos x="65" y="130"/>
                </a:cxn>
                <a:cxn ang="0">
                  <a:pos x="90" y="137"/>
                </a:cxn>
                <a:cxn ang="0">
                  <a:pos x="96" y="137"/>
                </a:cxn>
                <a:cxn ang="0">
                  <a:pos x="115" y="145"/>
                </a:cxn>
                <a:cxn ang="0">
                  <a:pos x="130" y="137"/>
                </a:cxn>
                <a:cxn ang="0">
                  <a:pos x="155" y="137"/>
                </a:cxn>
                <a:cxn ang="0">
                  <a:pos x="162" y="130"/>
                </a:cxn>
                <a:cxn ang="0">
                  <a:pos x="170" y="130"/>
                </a:cxn>
              </a:cxnLst>
              <a:rect l="0" t="0" r="r" b="b"/>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7" name="Freeform 39">
              <a:extLst>
                <a:ext uri="{FF2B5EF4-FFF2-40B4-BE49-F238E27FC236}">
                  <a16:creationId xmlns:a16="http://schemas.microsoft.com/office/drawing/2014/main" id="{B296F29D-FD2A-4943-8632-C91BB060A8D6}"/>
                </a:ext>
              </a:extLst>
            </p:cNvPr>
            <p:cNvSpPr>
              <a:spLocks/>
            </p:cNvSpPr>
            <p:nvPr/>
          </p:nvSpPr>
          <p:spPr bwMode="auto">
            <a:xfrm>
              <a:off x="3006" y="2388"/>
              <a:ext cx="201" cy="200"/>
            </a:xfrm>
            <a:custGeom>
              <a:avLst/>
              <a:gdLst/>
              <a:ahLst/>
              <a:cxnLst>
                <a:cxn ang="0">
                  <a:pos x="7" y="154"/>
                </a:cxn>
                <a:cxn ang="0">
                  <a:pos x="23" y="169"/>
                </a:cxn>
                <a:cxn ang="0">
                  <a:pos x="23" y="185"/>
                </a:cxn>
                <a:cxn ang="0">
                  <a:pos x="41" y="194"/>
                </a:cxn>
                <a:cxn ang="0">
                  <a:pos x="73" y="234"/>
                </a:cxn>
                <a:cxn ang="0">
                  <a:pos x="81" y="243"/>
                </a:cxn>
                <a:cxn ang="0">
                  <a:pos x="106" y="243"/>
                </a:cxn>
                <a:cxn ang="0">
                  <a:pos x="113" y="250"/>
                </a:cxn>
                <a:cxn ang="0">
                  <a:pos x="128" y="250"/>
                </a:cxn>
                <a:cxn ang="0">
                  <a:pos x="153" y="243"/>
                </a:cxn>
                <a:cxn ang="0">
                  <a:pos x="162" y="243"/>
                </a:cxn>
                <a:cxn ang="0">
                  <a:pos x="178" y="243"/>
                </a:cxn>
                <a:cxn ang="0">
                  <a:pos x="178" y="227"/>
                </a:cxn>
                <a:cxn ang="0">
                  <a:pos x="170" y="227"/>
                </a:cxn>
                <a:cxn ang="0">
                  <a:pos x="153" y="203"/>
                </a:cxn>
                <a:cxn ang="0">
                  <a:pos x="146" y="194"/>
                </a:cxn>
                <a:cxn ang="0">
                  <a:pos x="153" y="185"/>
                </a:cxn>
                <a:cxn ang="0">
                  <a:pos x="162" y="162"/>
                </a:cxn>
                <a:cxn ang="0">
                  <a:pos x="187" y="129"/>
                </a:cxn>
                <a:cxn ang="0">
                  <a:pos x="193" y="81"/>
                </a:cxn>
                <a:cxn ang="0">
                  <a:pos x="212" y="72"/>
                </a:cxn>
                <a:cxn ang="0">
                  <a:pos x="212" y="64"/>
                </a:cxn>
                <a:cxn ang="0">
                  <a:pos x="203" y="57"/>
                </a:cxn>
                <a:cxn ang="0">
                  <a:pos x="193" y="7"/>
                </a:cxn>
                <a:cxn ang="0">
                  <a:pos x="178" y="0"/>
                </a:cxn>
                <a:cxn ang="0">
                  <a:pos x="153" y="16"/>
                </a:cxn>
                <a:cxn ang="0">
                  <a:pos x="146" y="7"/>
                </a:cxn>
                <a:cxn ang="0">
                  <a:pos x="41" y="7"/>
                </a:cxn>
                <a:cxn ang="0">
                  <a:pos x="41" y="32"/>
                </a:cxn>
                <a:cxn ang="0">
                  <a:pos x="31" y="41"/>
                </a:cxn>
                <a:cxn ang="0">
                  <a:pos x="23" y="47"/>
                </a:cxn>
                <a:cxn ang="0">
                  <a:pos x="23" y="88"/>
                </a:cxn>
                <a:cxn ang="0">
                  <a:pos x="23" y="97"/>
                </a:cxn>
                <a:cxn ang="0">
                  <a:pos x="16" y="97"/>
                </a:cxn>
                <a:cxn ang="0">
                  <a:pos x="0" y="129"/>
                </a:cxn>
                <a:cxn ang="0">
                  <a:pos x="16" y="154"/>
                </a:cxn>
                <a:cxn ang="0">
                  <a:pos x="7" y="154"/>
                </a:cxn>
              </a:cxnLst>
              <a:rect l="0" t="0" r="r" b="b"/>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8" name="Freeform 40">
              <a:extLst>
                <a:ext uri="{FF2B5EF4-FFF2-40B4-BE49-F238E27FC236}">
                  <a16:creationId xmlns:a16="http://schemas.microsoft.com/office/drawing/2014/main" id="{2A935F6E-D549-4997-A717-F138307551DA}"/>
                </a:ext>
              </a:extLst>
            </p:cNvPr>
            <p:cNvSpPr>
              <a:spLocks/>
            </p:cNvSpPr>
            <p:nvPr/>
          </p:nvSpPr>
          <p:spPr bwMode="auto">
            <a:xfrm>
              <a:off x="2914" y="2510"/>
              <a:ext cx="162" cy="85"/>
            </a:xfrm>
            <a:custGeom>
              <a:avLst/>
              <a:gdLst/>
              <a:ahLst/>
              <a:cxnLst>
                <a:cxn ang="0">
                  <a:pos x="105" y="0"/>
                </a:cxn>
                <a:cxn ang="0">
                  <a:pos x="121" y="15"/>
                </a:cxn>
                <a:cxn ang="0">
                  <a:pos x="121" y="31"/>
                </a:cxn>
                <a:cxn ang="0">
                  <a:pos x="139" y="40"/>
                </a:cxn>
                <a:cxn ang="0">
                  <a:pos x="171" y="80"/>
                </a:cxn>
                <a:cxn ang="0">
                  <a:pos x="114" y="80"/>
                </a:cxn>
                <a:cxn ang="0">
                  <a:pos x="105" y="89"/>
                </a:cxn>
                <a:cxn ang="0">
                  <a:pos x="80" y="89"/>
                </a:cxn>
                <a:cxn ang="0">
                  <a:pos x="74" y="80"/>
                </a:cxn>
                <a:cxn ang="0">
                  <a:pos x="65" y="80"/>
                </a:cxn>
                <a:cxn ang="0">
                  <a:pos x="57" y="96"/>
                </a:cxn>
                <a:cxn ang="0">
                  <a:pos x="34" y="105"/>
                </a:cxn>
                <a:cxn ang="0">
                  <a:pos x="24" y="105"/>
                </a:cxn>
                <a:cxn ang="0">
                  <a:pos x="9" y="80"/>
                </a:cxn>
                <a:cxn ang="0">
                  <a:pos x="0" y="73"/>
                </a:cxn>
                <a:cxn ang="0">
                  <a:pos x="17" y="49"/>
                </a:cxn>
                <a:cxn ang="0">
                  <a:pos x="57" y="40"/>
                </a:cxn>
                <a:cxn ang="0">
                  <a:pos x="65" y="31"/>
                </a:cxn>
                <a:cxn ang="0">
                  <a:pos x="57" y="31"/>
                </a:cxn>
                <a:cxn ang="0">
                  <a:pos x="80" y="24"/>
                </a:cxn>
                <a:cxn ang="0">
                  <a:pos x="98" y="8"/>
                </a:cxn>
                <a:cxn ang="0">
                  <a:pos x="105" y="0"/>
                </a:cxn>
              </a:cxnLst>
              <a:rect l="0" t="0" r="r" b="b"/>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399" name="Freeform 41">
              <a:extLst>
                <a:ext uri="{FF2B5EF4-FFF2-40B4-BE49-F238E27FC236}">
                  <a16:creationId xmlns:a16="http://schemas.microsoft.com/office/drawing/2014/main" id="{0E064961-D9F6-469B-9FBA-0472C74E00DB}"/>
                </a:ext>
              </a:extLst>
            </p:cNvPr>
            <p:cNvSpPr>
              <a:spLocks/>
            </p:cNvSpPr>
            <p:nvPr/>
          </p:nvSpPr>
          <p:spPr bwMode="auto">
            <a:xfrm>
              <a:off x="3151" y="2581"/>
              <a:ext cx="101" cy="91"/>
            </a:xfrm>
            <a:custGeom>
              <a:avLst/>
              <a:gdLst/>
              <a:ahLst/>
              <a:cxnLst>
                <a:cxn ang="0">
                  <a:pos x="106" y="7"/>
                </a:cxn>
                <a:cxn ang="0">
                  <a:pos x="90" y="0"/>
                </a:cxn>
                <a:cxn ang="0">
                  <a:pos x="65" y="7"/>
                </a:cxn>
                <a:cxn ang="0">
                  <a:pos x="25" y="0"/>
                </a:cxn>
                <a:cxn ang="0">
                  <a:pos x="9" y="0"/>
                </a:cxn>
                <a:cxn ang="0">
                  <a:pos x="0" y="0"/>
                </a:cxn>
                <a:cxn ang="0">
                  <a:pos x="9" y="7"/>
                </a:cxn>
                <a:cxn ang="0">
                  <a:pos x="17" y="31"/>
                </a:cxn>
                <a:cxn ang="0">
                  <a:pos x="0" y="56"/>
                </a:cxn>
                <a:cxn ang="0">
                  <a:pos x="0" y="65"/>
                </a:cxn>
                <a:cxn ang="0">
                  <a:pos x="9" y="65"/>
                </a:cxn>
                <a:cxn ang="0">
                  <a:pos x="50" y="88"/>
                </a:cxn>
                <a:cxn ang="0">
                  <a:pos x="50" y="105"/>
                </a:cxn>
                <a:cxn ang="0">
                  <a:pos x="74" y="113"/>
                </a:cxn>
                <a:cxn ang="0">
                  <a:pos x="82" y="88"/>
                </a:cxn>
                <a:cxn ang="0">
                  <a:pos x="90" y="88"/>
                </a:cxn>
                <a:cxn ang="0">
                  <a:pos x="99" y="72"/>
                </a:cxn>
                <a:cxn ang="0">
                  <a:pos x="90" y="65"/>
                </a:cxn>
                <a:cxn ang="0">
                  <a:pos x="90" y="25"/>
                </a:cxn>
                <a:cxn ang="0">
                  <a:pos x="106" y="7"/>
                </a:cxn>
              </a:cxnLst>
              <a:rect l="0" t="0" r="r" b="b"/>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0" name="Freeform 42">
              <a:extLst>
                <a:ext uri="{FF2B5EF4-FFF2-40B4-BE49-F238E27FC236}">
                  <a16:creationId xmlns:a16="http://schemas.microsoft.com/office/drawing/2014/main" id="{958AECAB-8788-4EF2-9869-741C1B664C9D}"/>
                </a:ext>
              </a:extLst>
            </p:cNvPr>
            <p:cNvSpPr>
              <a:spLocks/>
            </p:cNvSpPr>
            <p:nvPr/>
          </p:nvSpPr>
          <p:spPr bwMode="auto">
            <a:xfrm>
              <a:off x="3098" y="2581"/>
              <a:ext cx="70" cy="58"/>
            </a:xfrm>
            <a:custGeom>
              <a:avLst/>
              <a:gdLst/>
              <a:ahLst/>
              <a:cxnLst>
                <a:cxn ang="0">
                  <a:pos x="56" y="0"/>
                </a:cxn>
                <a:cxn ang="0">
                  <a:pos x="65" y="7"/>
                </a:cxn>
                <a:cxn ang="0">
                  <a:pos x="73" y="31"/>
                </a:cxn>
                <a:cxn ang="0">
                  <a:pos x="56" y="56"/>
                </a:cxn>
                <a:cxn ang="0">
                  <a:pos x="56" y="65"/>
                </a:cxn>
                <a:cxn ang="0">
                  <a:pos x="31" y="65"/>
                </a:cxn>
                <a:cxn ang="0">
                  <a:pos x="16" y="65"/>
                </a:cxn>
                <a:cxn ang="0">
                  <a:pos x="0" y="72"/>
                </a:cxn>
                <a:cxn ang="0">
                  <a:pos x="9" y="48"/>
                </a:cxn>
                <a:cxn ang="0">
                  <a:pos x="16" y="40"/>
                </a:cxn>
                <a:cxn ang="0">
                  <a:pos x="25" y="25"/>
                </a:cxn>
                <a:cxn ang="0">
                  <a:pos x="16" y="25"/>
                </a:cxn>
                <a:cxn ang="0">
                  <a:pos x="16" y="7"/>
                </a:cxn>
                <a:cxn ang="0">
                  <a:pos x="31" y="7"/>
                </a:cxn>
                <a:cxn ang="0">
                  <a:pos x="56" y="0"/>
                </a:cxn>
              </a:cxnLst>
              <a:rect l="0" t="0" r="r" b="b"/>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1" name="Freeform 43">
              <a:extLst>
                <a:ext uri="{FF2B5EF4-FFF2-40B4-BE49-F238E27FC236}">
                  <a16:creationId xmlns:a16="http://schemas.microsoft.com/office/drawing/2014/main" id="{5AD14228-8F06-4E38-8CEB-BFE4E1906E73}"/>
                </a:ext>
              </a:extLst>
            </p:cNvPr>
            <p:cNvSpPr>
              <a:spLocks/>
            </p:cNvSpPr>
            <p:nvPr/>
          </p:nvSpPr>
          <p:spPr bwMode="auto">
            <a:xfrm>
              <a:off x="3098" y="2633"/>
              <a:ext cx="131" cy="110"/>
            </a:xfrm>
            <a:custGeom>
              <a:avLst/>
              <a:gdLst/>
              <a:ahLst/>
              <a:cxnLst>
                <a:cxn ang="0">
                  <a:pos x="49" y="113"/>
                </a:cxn>
                <a:cxn ang="0">
                  <a:pos x="25" y="97"/>
                </a:cxn>
                <a:cxn ang="0">
                  <a:pos x="16" y="97"/>
                </a:cxn>
                <a:cxn ang="0">
                  <a:pos x="0" y="72"/>
                </a:cxn>
                <a:cxn ang="0">
                  <a:pos x="0" y="48"/>
                </a:cxn>
                <a:cxn ang="0">
                  <a:pos x="16" y="32"/>
                </a:cxn>
                <a:cxn ang="0">
                  <a:pos x="16" y="23"/>
                </a:cxn>
                <a:cxn ang="0">
                  <a:pos x="16" y="16"/>
                </a:cxn>
                <a:cxn ang="0">
                  <a:pos x="16" y="0"/>
                </a:cxn>
                <a:cxn ang="0">
                  <a:pos x="31" y="0"/>
                </a:cxn>
                <a:cxn ang="0">
                  <a:pos x="56" y="0"/>
                </a:cxn>
                <a:cxn ang="0">
                  <a:pos x="65" y="0"/>
                </a:cxn>
                <a:cxn ang="0">
                  <a:pos x="106" y="23"/>
                </a:cxn>
                <a:cxn ang="0">
                  <a:pos x="106" y="40"/>
                </a:cxn>
                <a:cxn ang="0">
                  <a:pos x="130" y="48"/>
                </a:cxn>
                <a:cxn ang="0">
                  <a:pos x="121" y="63"/>
                </a:cxn>
                <a:cxn ang="0">
                  <a:pos x="130" y="80"/>
                </a:cxn>
                <a:cxn ang="0">
                  <a:pos x="130" y="103"/>
                </a:cxn>
                <a:cxn ang="0">
                  <a:pos x="130" y="113"/>
                </a:cxn>
                <a:cxn ang="0">
                  <a:pos x="138" y="122"/>
                </a:cxn>
                <a:cxn ang="0">
                  <a:pos x="121" y="137"/>
                </a:cxn>
                <a:cxn ang="0">
                  <a:pos x="90" y="137"/>
                </a:cxn>
                <a:cxn ang="0">
                  <a:pos x="73" y="137"/>
                </a:cxn>
                <a:cxn ang="0">
                  <a:pos x="65" y="113"/>
                </a:cxn>
                <a:cxn ang="0">
                  <a:pos x="56" y="113"/>
                </a:cxn>
                <a:cxn ang="0">
                  <a:pos x="49" y="113"/>
                </a:cxn>
              </a:cxnLst>
              <a:rect l="0" t="0" r="r" b="b"/>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2" name="Freeform 44">
              <a:extLst>
                <a:ext uri="{FF2B5EF4-FFF2-40B4-BE49-F238E27FC236}">
                  <a16:creationId xmlns:a16="http://schemas.microsoft.com/office/drawing/2014/main" id="{A90B46E4-A470-4DDC-BBF4-180C16D7A2B6}"/>
                </a:ext>
              </a:extLst>
            </p:cNvPr>
            <p:cNvSpPr>
              <a:spLocks/>
            </p:cNvSpPr>
            <p:nvPr/>
          </p:nvSpPr>
          <p:spPr bwMode="auto">
            <a:xfrm>
              <a:off x="2893" y="2574"/>
              <a:ext cx="229" cy="189"/>
            </a:xfrm>
            <a:custGeom>
              <a:avLst/>
              <a:gdLst/>
              <a:ahLst/>
              <a:cxnLst>
                <a:cxn ang="0">
                  <a:pos x="194" y="0"/>
                </a:cxn>
                <a:cxn ang="0">
                  <a:pos x="137" y="0"/>
                </a:cxn>
                <a:cxn ang="0">
                  <a:pos x="128" y="9"/>
                </a:cxn>
                <a:cxn ang="0">
                  <a:pos x="103" y="9"/>
                </a:cxn>
                <a:cxn ang="0">
                  <a:pos x="97" y="0"/>
                </a:cxn>
                <a:cxn ang="0">
                  <a:pos x="88" y="0"/>
                </a:cxn>
                <a:cxn ang="0">
                  <a:pos x="80" y="16"/>
                </a:cxn>
                <a:cxn ang="0">
                  <a:pos x="63" y="74"/>
                </a:cxn>
                <a:cxn ang="0">
                  <a:pos x="47" y="90"/>
                </a:cxn>
                <a:cxn ang="0">
                  <a:pos x="40" y="114"/>
                </a:cxn>
                <a:cxn ang="0">
                  <a:pos x="23" y="122"/>
                </a:cxn>
                <a:cxn ang="0">
                  <a:pos x="7" y="122"/>
                </a:cxn>
                <a:cxn ang="0">
                  <a:pos x="0" y="137"/>
                </a:cxn>
                <a:cxn ang="0">
                  <a:pos x="0" y="146"/>
                </a:cxn>
                <a:cxn ang="0">
                  <a:pos x="15" y="137"/>
                </a:cxn>
                <a:cxn ang="0">
                  <a:pos x="47" y="137"/>
                </a:cxn>
                <a:cxn ang="0">
                  <a:pos x="57" y="137"/>
                </a:cxn>
                <a:cxn ang="0">
                  <a:pos x="57" y="154"/>
                </a:cxn>
                <a:cxn ang="0">
                  <a:pos x="72" y="171"/>
                </a:cxn>
                <a:cxn ang="0">
                  <a:pos x="88" y="162"/>
                </a:cxn>
                <a:cxn ang="0">
                  <a:pos x="88" y="154"/>
                </a:cxn>
                <a:cxn ang="0">
                  <a:pos x="103" y="154"/>
                </a:cxn>
                <a:cxn ang="0">
                  <a:pos x="121" y="162"/>
                </a:cxn>
                <a:cxn ang="0">
                  <a:pos x="121" y="187"/>
                </a:cxn>
                <a:cxn ang="0">
                  <a:pos x="128" y="196"/>
                </a:cxn>
                <a:cxn ang="0">
                  <a:pos x="121" y="202"/>
                </a:cxn>
                <a:cxn ang="0">
                  <a:pos x="121" y="211"/>
                </a:cxn>
                <a:cxn ang="0">
                  <a:pos x="144" y="202"/>
                </a:cxn>
                <a:cxn ang="0">
                  <a:pos x="177" y="219"/>
                </a:cxn>
                <a:cxn ang="0">
                  <a:pos x="186" y="211"/>
                </a:cxn>
                <a:cxn ang="0">
                  <a:pos x="209" y="227"/>
                </a:cxn>
                <a:cxn ang="0">
                  <a:pos x="218" y="236"/>
                </a:cxn>
                <a:cxn ang="0">
                  <a:pos x="218" y="219"/>
                </a:cxn>
                <a:cxn ang="0">
                  <a:pos x="209" y="219"/>
                </a:cxn>
                <a:cxn ang="0">
                  <a:pos x="209" y="211"/>
                </a:cxn>
                <a:cxn ang="0">
                  <a:pos x="209" y="177"/>
                </a:cxn>
                <a:cxn ang="0">
                  <a:pos x="209" y="171"/>
                </a:cxn>
                <a:cxn ang="0">
                  <a:pos x="234" y="171"/>
                </a:cxn>
                <a:cxn ang="0">
                  <a:pos x="218" y="146"/>
                </a:cxn>
                <a:cxn ang="0">
                  <a:pos x="218" y="122"/>
                </a:cxn>
                <a:cxn ang="0">
                  <a:pos x="218" y="106"/>
                </a:cxn>
                <a:cxn ang="0">
                  <a:pos x="218" y="97"/>
                </a:cxn>
                <a:cxn ang="0">
                  <a:pos x="209" y="97"/>
                </a:cxn>
                <a:cxn ang="0">
                  <a:pos x="218" y="81"/>
                </a:cxn>
                <a:cxn ang="0">
                  <a:pos x="227" y="57"/>
                </a:cxn>
                <a:cxn ang="0">
                  <a:pos x="234" y="49"/>
                </a:cxn>
                <a:cxn ang="0">
                  <a:pos x="243" y="34"/>
                </a:cxn>
                <a:cxn ang="0">
                  <a:pos x="234" y="34"/>
                </a:cxn>
                <a:cxn ang="0">
                  <a:pos x="234" y="16"/>
                </a:cxn>
                <a:cxn ang="0">
                  <a:pos x="227" y="9"/>
                </a:cxn>
                <a:cxn ang="0">
                  <a:pos x="202" y="9"/>
                </a:cxn>
                <a:cxn ang="0">
                  <a:pos x="194" y="0"/>
                </a:cxn>
              </a:cxnLst>
              <a:rect l="0" t="0" r="r" b="b"/>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3" name="Freeform 45">
              <a:extLst>
                <a:ext uri="{FF2B5EF4-FFF2-40B4-BE49-F238E27FC236}">
                  <a16:creationId xmlns:a16="http://schemas.microsoft.com/office/drawing/2014/main" id="{105AB04F-CC5C-475D-A807-852239FE3781}"/>
                </a:ext>
              </a:extLst>
            </p:cNvPr>
            <p:cNvSpPr>
              <a:spLocks/>
            </p:cNvSpPr>
            <p:nvPr/>
          </p:nvSpPr>
          <p:spPr bwMode="auto">
            <a:xfrm>
              <a:off x="3006" y="2711"/>
              <a:ext cx="145" cy="97"/>
            </a:xfrm>
            <a:custGeom>
              <a:avLst/>
              <a:gdLst/>
              <a:ahLst/>
              <a:cxnLst>
                <a:cxn ang="0">
                  <a:pos x="23" y="31"/>
                </a:cxn>
                <a:cxn ang="0">
                  <a:pos x="56" y="48"/>
                </a:cxn>
                <a:cxn ang="0">
                  <a:pos x="65" y="40"/>
                </a:cxn>
                <a:cxn ang="0">
                  <a:pos x="88" y="56"/>
                </a:cxn>
                <a:cxn ang="0">
                  <a:pos x="97" y="65"/>
                </a:cxn>
                <a:cxn ang="0">
                  <a:pos x="97" y="48"/>
                </a:cxn>
                <a:cxn ang="0">
                  <a:pos x="88" y="48"/>
                </a:cxn>
                <a:cxn ang="0">
                  <a:pos x="88" y="40"/>
                </a:cxn>
                <a:cxn ang="0">
                  <a:pos x="88" y="6"/>
                </a:cxn>
                <a:cxn ang="0">
                  <a:pos x="88" y="0"/>
                </a:cxn>
                <a:cxn ang="0">
                  <a:pos x="113" y="0"/>
                </a:cxn>
                <a:cxn ang="0">
                  <a:pos x="122" y="0"/>
                </a:cxn>
                <a:cxn ang="0">
                  <a:pos x="146" y="16"/>
                </a:cxn>
                <a:cxn ang="0">
                  <a:pos x="153" y="31"/>
                </a:cxn>
                <a:cxn ang="0">
                  <a:pos x="146" y="40"/>
                </a:cxn>
                <a:cxn ang="0">
                  <a:pos x="146" y="48"/>
                </a:cxn>
                <a:cxn ang="0">
                  <a:pos x="138" y="65"/>
                </a:cxn>
                <a:cxn ang="0">
                  <a:pos x="146" y="72"/>
                </a:cxn>
                <a:cxn ang="0">
                  <a:pos x="106" y="88"/>
                </a:cxn>
                <a:cxn ang="0">
                  <a:pos x="106" y="97"/>
                </a:cxn>
                <a:cxn ang="0">
                  <a:pos x="88" y="97"/>
                </a:cxn>
                <a:cxn ang="0">
                  <a:pos x="88" y="105"/>
                </a:cxn>
                <a:cxn ang="0">
                  <a:pos x="65" y="121"/>
                </a:cxn>
                <a:cxn ang="0">
                  <a:pos x="41" y="121"/>
                </a:cxn>
                <a:cxn ang="0">
                  <a:pos x="23" y="112"/>
                </a:cxn>
                <a:cxn ang="0">
                  <a:pos x="16" y="121"/>
                </a:cxn>
                <a:cxn ang="0">
                  <a:pos x="0" y="105"/>
                </a:cxn>
                <a:cxn ang="0">
                  <a:pos x="0" y="65"/>
                </a:cxn>
                <a:cxn ang="0">
                  <a:pos x="31" y="56"/>
                </a:cxn>
                <a:cxn ang="0">
                  <a:pos x="23" y="31"/>
                </a:cxn>
              </a:cxnLst>
              <a:rect l="0" t="0" r="r" b="b"/>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4" name="Freeform 46">
              <a:extLst>
                <a:ext uri="{FF2B5EF4-FFF2-40B4-BE49-F238E27FC236}">
                  <a16:creationId xmlns:a16="http://schemas.microsoft.com/office/drawing/2014/main" id="{843422CD-0131-49EE-8020-2A5140DA1E18}"/>
                </a:ext>
              </a:extLst>
            </p:cNvPr>
            <p:cNvSpPr>
              <a:spLocks/>
            </p:cNvSpPr>
            <p:nvPr/>
          </p:nvSpPr>
          <p:spPr bwMode="auto">
            <a:xfrm>
              <a:off x="3136" y="2723"/>
              <a:ext cx="39" cy="78"/>
            </a:xfrm>
            <a:custGeom>
              <a:avLst/>
              <a:gdLst/>
              <a:ahLst/>
              <a:cxnLst>
                <a:cxn ang="0">
                  <a:pos x="8" y="56"/>
                </a:cxn>
                <a:cxn ang="0">
                  <a:pos x="0" y="49"/>
                </a:cxn>
                <a:cxn ang="0">
                  <a:pos x="8" y="32"/>
                </a:cxn>
                <a:cxn ang="0">
                  <a:pos x="8" y="24"/>
                </a:cxn>
                <a:cxn ang="0">
                  <a:pos x="15" y="15"/>
                </a:cxn>
                <a:cxn ang="0">
                  <a:pos x="8" y="0"/>
                </a:cxn>
                <a:cxn ang="0">
                  <a:pos x="15" y="0"/>
                </a:cxn>
                <a:cxn ang="0">
                  <a:pos x="24" y="0"/>
                </a:cxn>
                <a:cxn ang="0">
                  <a:pos x="32" y="24"/>
                </a:cxn>
                <a:cxn ang="0">
                  <a:pos x="24" y="32"/>
                </a:cxn>
                <a:cxn ang="0">
                  <a:pos x="32" y="49"/>
                </a:cxn>
                <a:cxn ang="0">
                  <a:pos x="40" y="64"/>
                </a:cxn>
                <a:cxn ang="0">
                  <a:pos x="40" y="81"/>
                </a:cxn>
                <a:cxn ang="0">
                  <a:pos x="32" y="96"/>
                </a:cxn>
                <a:cxn ang="0">
                  <a:pos x="24" y="81"/>
                </a:cxn>
                <a:cxn ang="0">
                  <a:pos x="24" y="64"/>
                </a:cxn>
                <a:cxn ang="0">
                  <a:pos x="15" y="64"/>
                </a:cxn>
                <a:cxn ang="0">
                  <a:pos x="8" y="56"/>
                </a:cxn>
              </a:cxnLst>
              <a:rect l="0" t="0" r="r" b="b"/>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5" name="Freeform 47">
              <a:extLst>
                <a:ext uri="{FF2B5EF4-FFF2-40B4-BE49-F238E27FC236}">
                  <a16:creationId xmlns:a16="http://schemas.microsoft.com/office/drawing/2014/main" id="{3E48D5F5-4ED3-4216-A1E2-D835A8FEC88E}"/>
                </a:ext>
              </a:extLst>
            </p:cNvPr>
            <p:cNvSpPr>
              <a:spLocks/>
            </p:cNvSpPr>
            <p:nvPr/>
          </p:nvSpPr>
          <p:spPr bwMode="auto">
            <a:xfrm>
              <a:off x="2899" y="2477"/>
              <a:ext cx="32" cy="21"/>
            </a:xfrm>
            <a:custGeom>
              <a:avLst/>
              <a:gdLst/>
              <a:ahLst/>
              <a:cxnLst>
                <a:cxn ang="0">
                  <a:pos x="0" y="10"/>
                </a:cxn>
                <a:cxn ang="0">
                  <a:pos x="16" y="25"/>
                </a:cxn>
                <a:cxn ang="0">
                  <a:pos x="25" y="17"/>
                </a:cxn>
                <a:cxn ang="0">
                  <a:pos x="33" y="17"/>
                </a:cxn>
                <a:cxn ang="0">
                  <a:pos x="16" y="10"/>
                </a:cxn>
                <a:cxn ang="0">
                  <a:pos x="8" y="0"/>
                </a:cxn>
                <a:cxn ang="0">
                  <a:pos x="0" y="10"/>
                </a:cxn>
              </a:cxnLst>
              <a:rect l="0" t="0" r="r" b="b"/>
              <a:pathLst>
                <a:path w="34" h="26">
                  <a:moveTo>
                    <a:pt x="0" y="10"/>
                  </a:moveTo>
                  <a:lnTo>
                    <a:pt x="16" y="25"/>
                  </a:lnTo>
                  <a:lnTo>
                    <a:pt x="25" y="17"/>
                  </a:lnTo>
                  <a:lnTo>
                    <a:pt x="33" y="17"/>
                  </a:lnTo>
                  <a:lnTo>
                    <a:pt x="16" y="10"/>
                  </a:lnTo>
                  <a:lnTo>
                    <a:pt x="8" y="0"/>
                  </a:lnTo>
                  <a:lnTo>
                    <a:pt x="0" y="1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6" name="Freeform 48">
              <a:extLst>
                <a:ext uri="{FF2B5EF4-FFF2-40B4-BE49-F238E27FC236}">
                  <a16:creationId xmlns:a16="http://schemas.microsoft.com/office/drawing/2014/main" id="{A38D10DF-E339-4FA0-B2CB-0399B34C5B0D}"/>
                </a:ext>
              </a:extLst>
            </p:cNvPr>
            <p:cNvSpPr>
              <a:spLocks/>
            </p:cNvSpPr>
            <p:nvPr/>
          </p:nvSpPr>
          <p:spPr bwMode="auto">
            <a:xfrm>
              <a:off x="2899" y="2477"/>
              <a:ext cx="32" cy="21"/>
            </a:xfrm>
            <a:custGeom>
              <a:avLst/>
              <a:gdLst/>
              <a:ahLst/>
              <a:cxnLst>
                <a:cxn ang="0">
                  <a:pos x="0" y="10"/>
                </a:cxn>
                <a:cxn ang="0">
                  <a:pos x="16" y="25"/>
                </a:cxn>
                <a:cxn ang="0">
                  <a:pos x="25" y="17"/>
                </a:cxn>
                <a:cxn ang="0">
                  <a:pos x="33" y="17"/>
                </a:cxn>
                <a:cxn ang="0">
                  <a:pos x="16" y="10"/>
                </a:cxn>
                <a:cxn ang="0">
                  <a:pos x="8" y="0"/>
                </a:cxn>
                <a:cxn ang="0">
                  <a:pos x="0" y="10"/>
                </a:cxn>
              </a:cxnLst>
              <a:rect l="0" t="0" r="r" b="b"/>
              <a:pathLst>
                <a:path w="34" h="26">
                  <a:moveTo>
                    <a:pt x="0" y="10"/>
                  </a:moveTo>
                  <a:lnTo>
                    <a:pt x="16" y="25"/>
                  </a:lnTo>
                  <a:lnTo>
                    <a:pt x="25" y="17"/>
                  </a:lnTo>
                  <a:lnTo>
                    <a:pt x="33" y="17"/>
                  </a:lnTo>
                  <a:lnTo>
                    <a:pt x="16" y="10"/>
                  </a:lnTo>
                  <a:lnTo>
                    <a:pt x="8" y="0"/>
                  </a:lnTo>
                  <a:lnTo>
                    <a:pt x="0" y="1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07" name="Line 49">
              <a:extLst>
                <a:ext uri="{FF2B5EF4-FFF2-40B4-BE49-F238E27FC236}">
                  <a16:creationId xmlns:a16="http://schemas.microsoft.com/office/drawing/2014/main" id="{2FFD6FBB-0C09-48D9-9323-731C3530B680}"/>
                </a:ext>
              </a:extLst>
            </p:cNvPr>
            <p:cNvSpPr>
              <a:spLocks noChangeShapeType="1"/>
            </p:cNvSpPr>
            <p:nvPr/>
          </p:nvSpPr>
          <p:spPr bwMode="auto">
            <a:xfrm>
              <a:off x="841" y="2406"/>
              <a:ext cx="7" cy="0"/>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408" name="Line 50">
              <a:extLst>
                <a:ext uri="{FF2B5EF4-FFF2-40B4-BE49-F238E27FC236}">
                  <a16:creationId xmlns:a16="http://schemas.microsoft.com/office/drawing/2014/main" id="{4C4A600E-3FA0-40B8-80A0-289DC5744C6E}"/>
                </a:ext>
              </a:extLst>
            </p:cNvPr>
            <p:cNvSpPr>
              <a:spLocks noChangeShapeType="1"/>
            </p:cNvSpPr>
            <p:nvPr/>
          </p:nvSpPr>
          <p:spPr bwMode="auto">
            <a:xfrm>
              <a:off x="3059" y="2200"/>
              <a:ext cx="0" cy="6"/>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409" name="Line 51">
              <a:extLst>
                <a:ext uri="{FF2B5EF4-FFF2-40B4-BE49-F238E27FC236}">
                  <a16:creationId xmlns:a16="http://schemas.microsoft.com/office/drawing/2014/main" id="{56555C57-0464-47BF-9169-C50CAABFDDF2}"/>
                </a:ext>
              </a:extLst>
            </p:cNvPr>
            <p:cNvSpPr>
              <a:spLocks noChangeShapeType="1"/>
            </p:cNvSpPr>
            <p:nvPr/>
          </p:nvSpPr>
          <p:spPr bwMode="auto">
            <a:xfrm flipV="1">
              <a:off x="1827" y="2238"/>
              <a:ext cx="8" cy="7"/>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410" name="Freeform 52">
              <a:extLst>
                <a:ext uri="{FF2B5EF4-FFF2-40B4-BE49-F238E27FC236}">
                  <a16:creationId xmlns:a16="http://schemas.microsoft.com/office/drawing/2014/main" id="{F73EF472-95F9-4A51-B2D3-435ABF7C10F5}"/>
                </a:ext>
              </a:extLst>
            </p:cNvPr>
            <p:cNvSpPr>
              <a:spLocks/>
            </p:cNvSpPr>
            <p:nvPr/>
          </p:nvSpPr>
          <p:spPr bwMode="auto">
            <a:xfrm>
              <a:off x="3075" y="2077"/>
              <a:ext cx="170" cy="91"/>
            </a:xfrm>
            <a:custGeom>
              <a:avLst/>
              <a:gdLst/>
              <a:ahLst/>
              <a:cxnLst>
                <a:cxn ang="0">
                  <a:pos x="114" y="41"/>
                </a:cxn>
                <a:cxn ang="0">
                  <a:pos x="105" y="41"/>
                </a:cxn>
                <a:cxn ang="0">
                  <a:pos x="89" y="32"/>
                </a:cxn>
                <a:cxn ang="0">
                  <a:pos x="130" y="8"/>
                </a:cxn>
                <a:cxn ang="0">
                  <a:pos x="145" y="0"/>
                </a:cxn>
                <a:cxn ang="0">
                  <a:pos x="154" y="8"/>
                </a:cxn>
                <a:cxn ang="0">
                  <a:pos x="130" y="16"/>
                </a:cxn>
                <a:cxn ang="0">
                  <a:pos x="139" y="23"/>
                </a:cxn>
                <a:cxn ang="0">
                  <a:pos x="120" y="41"/>
                </a:cxn>
                <a:cxn ang="0">
                  <a:pos x="114" y="41"/>
                </a:cxn>
                <a:cxn ang="0">
                  <a:pos x="120" y="41"/>
                </a:cxn>
                <a:cxn ang="0">
                  <a:pos x="179" y="88"/>
                </a:cxn>
                <a:cxn ang="0">
                  <a:pos x="179" y="97"/>
                </a:cxn>
                <a:cxn ang="0">
                  <a:pos x="179" y="105"/>
                </a:cxn>
                <a:cxn ang="0">
                  <a:pos x="154" y="113"/>
                </a:cxn>
                <a:cxn ang="0">
                  <a:pos x="120" y="113"/>
                </a:cxn>
                <a:cxn ang="0">
                  <a:pos x="97" y="97"/>
                </a:cxn>
                <a:cxn ang="0">
                  <a:pos x="73" y="97"/>
                </a:cxn>
                <a:cxn ang="0">
                  <a:pos x="49" y="113"/>
                </a:cxn>
                <a:cxn ang="0">
                  <a:pos x="33" y="113"/>
                </a:cxn>
                <a:cxn ang="0">
                  <a:pos x="15" y="113"/>
                </a:cxn>
                <a:cxn ang="0">
                  <a:pos x="8" y="97"/>
                </a:cxn>
                <a:cxn ang="0">
                  <a:pos x="0" y="88"/>
                </a:cxn>
                <a:cxn ang="0">
                  <a:pos x="8" y="73"/>
                </a:cxn>
                <a:cxn ang="0">
                  <a:pos x="15" y="73"/>
                </a:cxn>
                <a:cxn ang="0">
                  <a:pos x="15" y="63"/>
                </a:cxn>
                <a:cxn ang="0">
                  <a:pos x="15" y="57"/>
                </a:cxn>
                <a:cxn ang="0">
                  <a:pos x="24" y="48"/>
                </a:cxn>
                <a:cxn ang="0">
                  <a:pos x="24" y="41"/>
                </a:cxn>
                <a:cxn ang="0">
                  <a:pos x="24" y="32"/>
                </a:cxn>
                <a:cxn ang="0">
                  <a:pos x="33" y="32"/>
                </a:cxn>
                <a:cxn ang="0">
                  <a:pos x="40" y="16"/>
                </a:cxn>
                <a:cxn ang="0">
                  <a:pos x="55" y="16"/>
                </a:cxn>
                <a:cxn ang="0">
                  <a:pos x="55" y="23"/>
                </a:cxn>
                <a:cxn ang="0">
                  <a:pos x="80" y="32"/>
                </a:cxn>
                <a:cxn ang="0">
                  <a:pos x="65" y="41"/>
                </a:cxn>
                <a:cxn ang="0">
                  <a:pos x="73" y="48"/>
                </a:cxn>
                <a:cxn ang="0">
                  <a:pos x="73" y="57"/>
                </a:cxn>
                <a:cxn ang="0">
                  <a:pos x="80" y="57"/>
                </a:cxn>
                <a:cxn ang="0">
                  <a:pos x="105" y="41"/>
                </a:cxn>
                <a:cxn ang="0">
                  <a:pos x="114" y="41"/>
                </a:cxn>
              </a:cxnLst>
              <a:rect l="0" t="0" r="r" b="b"/>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1" name="Freeform 54">
              <a:extLst>
                <a:ext uri="{FF2B5EF4-FFF2-40B4-BE49-F238E27FC236}">
                  <a16:creationId xmlns:a16="http://schemas.microsoft.com/office/drawing/2014/main" id="{15CE6D01-21F1-4C14-9EC0-D3DC30C2000F}"/>
                </a:ext>
              </a:extLst>
            </p:cNvPr>
            <p:cNvSpPr>
              <a:spLocks/>
            </p:cNvSpPr>
            <p:nvPr/>
          </p:nvSpPr>
          <p:spPr bwMode="auto">
            <a:xfrm>
              <a:off x="3995" y="1941"/>
              <a:ext cx="77" cy="78"/>
            </a:xfrm>
            <a:custGeom>
              <a:avLst/>
              <a:gdLst/>
              <a:ahLst/>
              <a:cxnLst>
                <a:cxn ang="0">
                  <a:pos x="0" y="90"/>
                </a:cxn>
                <a:cxn ang="0">
                  <a:pos x="6" y="96"/>
                </a:cxn>
                <a:cxn ang="0">
                  <a:pos x="31" y="90"/>
                </a:cxn>
                <a:cxn ang="0">
                  <a:pos x="31" y="81"/>
                </a:cxn>
                <a:cxn ang="0">
                  <a:pos x="55" y="65"/>
                </a:cxn>
                <a:cxn ang="0">
                  <a:pos x="72" y="41"/>
                </a:cxn>
                <a:cxn ang="0">
                  <a:pos x="80" y="0"/>
                </a:cxn>
                <a:cxn ang="0">
                  <a:pos x="72" y="0"/>
                </a:cxn>
                <a:cxn ang="0">
                  <a:pos x="55" y="41"/>
                </a:cxn>
                <a:cxn ang="0">
                  <a:pos x="22" y="81"/>
                </a:cxn>
                <a:cxn ang="0">
                  <a:pos x="0" y="90"/>
                </a:cxn>
              </a:cxnLst>
              <a:rect l="0" t="0" r="r" b="b"/>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2" name="Freeform 55">
              <a:extLst>
                <a:ext uri="{FF2B5EF4-FFF2-40B4-BE49-F238E27FC236}">
                  <a16:creationId xmlns:a16="http://schemas.microsoft.com/office/drawing/2014/main" id="{C87EBD53-0DF8-4A30-924A-CA43B85136BF}"/>
                </a:ext>
              </a:extLst>
            </p:cNvPr>
            <p:cNvSpPr>
              <a:spLocks/>
            </p:cNvSpPr>
            <p:nvPr/>
          </p:nvSpPr>
          <p:spPr bwMode="auto">
            <a:xfrm>
              <a:off x="3995" y="1941"/>
              <a:ext cx="77" cy="78"/>
            </a:xfrm>
            <a:custGeom>
              <a:avLst/>
              <a:gdLst/>
              <a:ahLst/>
              <a:cxnLst>
                <a:cxn ang="0">
                  <a:pos x="0" y="90"/>
                </a:cxn>
                <a:cxn ang="0">
                  <a:pos x="6" y="96"/>
                </a:cxn>
                <a:cxn ang="0">
                  <a:pos x="31" y="90"/>
                </a:cxn>
                <a:cxn ang="0">
                  <a:pos x="31" y="81"/>
                </a:cxn>
                <a:cxn ang="0">
                  <a:pos x="55" y="65"/>
                </a:cxn>
                <a:cxn ang="0">
                  <a:pos x="72" y="41"/>
                </a:cxn>
                <a:cxn ang="0">
                  <a:pos x="80" y="0"/>
                </a:cxn>
                <a:cxn ang="0">
                  <a:pos x="72" y="0"/>
                </a:cxn>
                <a:cxn ang="0">
                  <a:pos x="55" y="41"/>
                </a:cxn>
                <a:cxn ang="0">
                  <a:pos x="22" y="81"/>
                </a:cxn>
                <a:cxn ang="0">
                  <a:pos x="0" y="90"/>
                </a:cxn>
              </a:cxnLst>
              <a:rect l="0" t="0" r="r" b="b"/>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3" name="Freeform 56">
              <a:extLst>
                <a:ext uri="{FF2B5EF4-FFF2-40B4-BE49-F238E27FC236}">
                  <a16:creationId xmlns:a16="http://schemas.microsoft.com/office/drawing/2014/main" id="{6E982D1D-81A1-41A8-B6F8-B5071A538273}"/>
                </a:ext>
              </a:extLst>
            </p:cNvPr>
            <p:cNvSpPr>
              <a:spLocks/>
            </p:cNvSpPr>
            <p:nvPr/>
          </p:nvSpPr>
          <p:spPr bwMode="auto">
            <a:xfrm>
              <a:off x="3106" y="1825"/>
              <a:ext cx="31" cy="40"/>
            </a:xfrm>
            <a:custGeom>
              <a:avLst/>
              <a:gdLst/>
              <a:ahLst/>
              <a:cxnLst>
                <a:cxn ang="0">
                  <a:pos x="0" y="16"/>
                </a:cxn>
                <a:cxn ang="0">
                  <a:pos x="7" y="25"/>
                </a:cxn>
                <a:cxn ang="0">
                  <a:pos x="16" y="49"/>
                </a:cxn>
                <a:cxn ang="0">
                  <a:pos x="22" y="40"/>
                </a:cxn>
                <a:cxn ang="0">
                  <a:pos x="32" y="40"/>
                </a:cxn>
                <a:cxn ang="0">
                  <a:pos x="32" y="25"/>
                </a:cxn>
                <a:cxn ang="0">
                  <a:pos x="16" y="0"/>
                </a:cxn>
                <a:cxn ang="0">
                  <a:pos x="7" y="0"/>
                </a:cxn>
                <a:cxn ang="0">
                  <a:pos x="0" y="16"/>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4" name="Freeform 57">
              <a:extLst>
                <a:ext uri="{FF2B5EF4-FFF2-40B4-BE49-F238E27FC236}">
                  <a16:creationId xmlns:a16="http://schemas.microsoft.com/office/drawing/2014/main" id="{AD6CA7D1-9012-4ADD-8FBF-49347EC4E98A}"/>
                </a:ext>
              </a:extLst>
            </p:cNvPr>
            <p:cNvSpPr>
              <a:spLocks/>
            </p:cNvSpPr>
            <p:nvPr/>
          </p:nvSpPr>
          <p:spPr bwMode="auto">
            <a:xfrm>
              <a:off x="3106" y="1825"/>
              <a:ext cx="31" cy="40"/>
            </a:xfrm>
            <a:custGeom>
              <a:avLst/>
              <a:gdLst/>
              <a:ahLst/>
              <a:cxnLst>
                <a:cxn ang="0">
                  <a:pos x="0" y="16"/>
                </a:cxn>
                <a:cxn ang="0">
                  <a:pos x="7" y="25"/>
                </a:cxn>
                <a:cxn ang="0">
                  <a:pos x="16" y="49"/>
                </a:cxn>
                <a:cxn ang="0">
                  <a:pos x="22" y="40"/>
                </a:cxn>
                <a:cxn ang="0">
                  <a:pos x="32" y="40"/>
                </a:cxn>
                <a:cxn ang="0">
                  <a:pos x="32" y="25"/>
                </a:cxn>
                <a:cxn ang="0">
                  <a:pos x="16" y="0"/>
                </a:cxn>
                <a:cxn ang="0">
                  <a:pos x="7" y="0"/>
                </a:cxn>
                <a:cxn ang="0">
                  <a:pos x="0" y="16"/>
                </a:cxn>
              </a:cxnLst>
              <a:rect l="0" t="0" r="r" b="b"/>
              <a:pathLst>
                <a:path w="33" h="50">
                  <a:moveTo>
                    <a:pt x="0" y="16"/>
                  </a:moveTo>
                  <a:lnTo>
                    <a:pt x="7" y="25"/>
                  </a:lnTo>
                  <a:lnTo>
                    <a:pt x="16" y="49"/>
                  </a:lnTo>
                  <a:lnTo>
                    <a:pt x="22" y="40"/>
                  </a:lnTo>
                  <a:lnTo>
                    <a:pt x="32" y="40"/>
                  </a:lnTo>
                  <a:lnTo>
                    <a:pt x="32" y="25"/>
                  </a:lnTo>
                  <a:lnTo>
                    <a:pt x="16" y="0"/>
                  </a:lnTo>
                  <a:lnTo>
                    <a:pt x="7" y="0"/>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5" name="Freeform 58">
              <a:extLst>
                <a:ext uri="{FF2B5EF4-FFF2-40B4-BE49-F238E27FC236}">
                  <a16:creationId xmlns:a16="http://schemas.microsoft.com/office/drawing/2014/main" id="{A9D9EA66-2565-4F69-88FE-FF86588D4514}"/>
                </a:ext>
              </a:extLst>
            </p:cNvPr>
            <p:cNvSpPr>
              <a:spLocks/>
            </p:cNvSpPr>
            <p:nvPr/>
          </p:nvSpPr>
          <p:spPr bwMode="auto">
            <a:xfrm>
              <a:off x="3159" y="1800"/>
              <a:ext cx="25" cy="39"/>
            </a:xfrm>
            <a:custGeom>
              <a:avLst/>
              <a:gdLst/>
              <a:ahLst/>
              <a:cxnLst>
                <a:cxn ang="0">
                  <a:pos x="0" y="32"/>
                </a:cxn>
                <a:cxn ang="0">
                  <a:pos x="16" y="41"/>
                </a:cxn>
                <a:cxn ang="0">
                  <a:pos x="16" y="48"/>
                </a:cxn>
                <a:cxn ang="0">
                  <a:pos x="25" y="48"/>
                </a:cxn>
                <a:cxn ang="0">
                  <a:pos x="16" y="23"/>
                </a:cxn>
                <a:cxn ang="0">
                  <a:pos x="16" y="7"/>
                </a:cxn>
                <a:cxn ang="0">
                  <a:pos x="8" y="7"/>
                </a:cxn>
                <a:cxn ang="0">
                  <a:pos x="0" y="0"/>
                </a:cxn>
                <a:cxn ang="0">
                  <a:pos x="8" y="7"/>
                </a:cxn>
                <a:cxn ang="0">
                  <a:pos x="8" y="17"/>
                </a:cxn>
                <a:cxn ang="0">
                  <a:pos x="0" y="17"/>
                </a:cxn>
                <a:cxn ang="0">
                  <a:pos x="0" y="32"/>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6" name="Freeform 59">
              <a:extLst>
                <a:ext uri="{FF2B5EF4-FFF2-40B4-BE49-F238E27FC236}">
                  <a16:creationId xmlns:a16="http://schemas.microsoft.com/office/drawing/2014/main" id="{AF43EB15-51D6-40EC-9C03-3060BE1B53B9}"/>
                </a:ext>
              </a:extLst>
            </p:cNvPr>
            <p:cNvSpPr>
              <a:spLocks/>
            </p:cNvSpPr>
            <p:nvPr/>
          </p:nvSpPr>
          <p:spPr bwMode="auto">
            <a:xfrm>
              <a:off x="3159" y="1800"/>
              <a:ext cx="25" cy="39"/>
            </a:xfrm>
            <a:custGeom>
              <a:avLst/>
              <a:gdLst/>
              <a:ahLst/>
              <a:cxnLst>
                <a:cxn ang="0">
                  <a:pos x="0" y="32"/>
                </a:cxn>
                <a:cxn ang="0">
                  <a:pos x="16" y="41"/>
                </a:cxn>
                <a:cxn ang="0">
                  <a:pos x="16" y="48"/>
                </a:cxn>
                <a:cxn ang="0">
                  <a:pos x="25" y="48"/>
                </a:cxn>
                <a:cxn ang="0">
                  <a:pos x="16" y="23"/>
                </a:cxn>
                <a:cxn ang="0">
                  <a:pos x="16" y="7"/>
                </a:cxn>
                <a:cxn ang="0">
                  <a:pos x="8" y="7"/>
                </a:cxn>
                <a:cxn ang="0">
                  <a:pos x="0" y="0"/>
                </a:cxn>
                <a:cxn ang="0">
                  <a:pos x="8" y="7"/>
                </a:cxn>
                <a:cxn ang="0">
                  <a:pos x="8" y="17"/>
                </a:cxn>
                <a:cxn ang="0">
                  <a:pos x="0" y="17"/>
                </a:cxn>
                <a:cxn ang="0">
                  <a:pos x="0" y="32"/>
                </a:cxn>
              </a:cxnLst>
              <a:rect l="0" t="0" r="r" b="b"/>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7" name="Freeform 60">
              <a:extLst>
                <a:ext uri="{FF2B5EF4-FFF2-40B4-BE49-F238E27FC236}">
                  <a16:creationId xmlns:a16="http://schemas.microsoft.com/office/drawing/2014/main" id="{B5D7BBBE-EF71-41F0-B88D-1EA492186399}"/>
                </a:ext>
              </a:extLst>
            </p:cNvPr>
            <p:cNvSpPr>
              <a:spLocks/>
            </p:cNvSpPr>
            <p:nvPr/>
          </p:nvSpPr>
          <p:spPr bwMode="auto">
            <a:xfrm>
              <a:off x="1682" y="2095"/>
              <a:ext cx="101" cy="67"/>
            </a:xfrm>
            <a:custGeom>
              <a:avLst/>
              <a:gdLst/>
              <a:ahLst/>
              <a:cxnLst>
                <a:cxn ang="0">
                  <a:pos x="49" y="0"/>
                </a:cxn>
                <a:cxn ang="0">
                  <a:pos x="49" y="9"/>
                </a:cxn>
                <a:cxn ang="0">
                  <a:pos x="9" y="9"/>
                </a:cxn>
                <a:cxn ang="0">
                  <a:pos x="0" y="34"/>
                </a:cxn>
                <a:cxn ang="0">
                  <a:pos x="9" y="25"/>
                </a:cxn>
                <a:cxn ang="0">
                  <a:pos x="0" y="59"/>
                </a:cxn>
                <a:cxn ang="0">
                  <a:pos x="0" y="74"/>
                </a:cxn>
                <a:cxn ang="0">
                  <a:pos x="0" y="82"/>
                </a:cxn>
                <a:cxn ang="0">
                  <a:pos x="9" y="82"/>
                </a:cxn>
                <a:cxn ang="0">
                  <a:pos x="15" y="74"/>
                </a:cxn>
                <a:cxn ang="0">
                  <a:pos x="15" y="40"/>
                </a:cxn>
                <a:cxn ang="0">
                  <a:pos x="24" y="25"/>
                </a:cxn>
                <a:cxn ang="0">
                  <a:pos x="34" y="18"/>
                </a:cxn>
                <a:cxn ang="0">
                  <a:pos x="34" y="9"/>
                </a:cxn>
                <a:cxn ang="0">
                  <a:pos x="56" y="18"/>
                </a:cxn>
                <a:cxn ang="0">
                  <a:pos x="56" y="34"/>
                </a:cxn>
                <a:cxn ang="0">
                  <a:pos x="49" y="50"/>
                </a:cxn>
                <a:cxn ang="0">
                  <a:pos x="65" y="40"/>
                </a:cxn>
                <a:cxn ang="0">
                  <a:pos x="65" y="59"/>
                </a:cxn>
                <a:cxn ang="0">
                  <a:pos x="81" y="50"/>
                </a:cxn>
                <a:cxn ang="0">
                  <a:pos x="81" y="18"/>
                </a:cxn>
                <a:cxn ang="0">
                  <a:pos x="97" y="34"/>
                </a:cxn>
                <a:cxn ang="0">
                  <a:pos x="106" y="25"/>
                </a:cxn>
                <a:cxn ang="0">
                  <a:pos x="89" y="9"/>
                </a:cxn>
                <a:cxn ang="0">
                  <a:pos x="49" y="0"/>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8" name="Freeform 61">
              <a:extLst>
                <a:ext uri="{FF2B5EF4-FFF2-40B4-BE49-F238E27FC236}">
                  <a16:creationId xmlns:a16="http://schemas.microsoft.com/office/drawing/2014/main" id="{499B4DEB-BA43-46BC-99EB-62442940C02E}"/>
                </a:ext>
              </a:extLst>
            </p:cNvPr>
            <p:cNvSpPr>
              <a:spLocks/>
            </p:cNvSpPr>
            <p:nvPr/>
          </p:nvSpPr>
          <p:spPr bwMode="auto">
            <a:xfrm>
              <a:off x="1682" y="2095"/>
              <a:ext cx="101" cy="67"/>
            </a:xfrm>
            <a:custGeom>
              <a:avLst/>
              <a:gdLst/>
              <a:ahLst/>
              <a:cxnLst>
                <a:cxn ang="0">
                  <a:pos x="49" y="0"/>
                </a:cxn>
                <a:cxn ang="0">
                  <a:pos x="49" y="9"/>
                </a:cxn>
                <a:cxn ang="0">
                  <a:pos x="9" y="9"/>
                </a:cxn>
                <a:cxn ang="0">
                  <a:pos x="0" y="34"/>
                </a:cxn>
                <a:cxn ang="0">
                  <a:pos x="9" y="25"/>
                </a:cxn>
                <a:cxn ang="0">
                  <a:pos x="0" y="59"/>
                </a:cxn>
                <a:cxn ang="0">
                  <a:pos x="0" y="74"/>
                </a:cxn>
                <a:cxn ang="0">
                  <a:pos x="0" y="82"/>
                </a:cxn>
                <a:cxn ang="0">
                  <a:pos x="9" y="82"/>
                </a:cxn>
                <a:cxn ang="0">
                  <a:pos x="15" y="74"/>
                </a:cxn>
                <a:cxn ang="0">
                  <a:pos x="15" y="40"/>
                </a:cxn>
                <a:cxn ang="0">
                  <a:pos x="24" y="25"/>
                </a:cxn>
                <a:cxn ang="0">
                  <a:pos x="34" y="18"/>
                </a:cxn>
                <a:cxn ang="0">
                  <a:pos x="34" y="9"/>
                </a:cxn>
                <a:cxn ang="0">
                  <a:pos x="56" y="18"/>
                </a:cxn>
                <a:cxn ang="0">
                  <a:pos x="56" y="34"/>
                </a:cxn>
                <a:cxn ang="0">
                  <a:pos x="49" y="50"/>
                </a:cxn>
                <a:cxn ang="0">
                  <a:pos x="65" y="40"/>
                </a:cxn>
                <a:cxn ang="0">
                  <a:pos x="65" y="59"/>
                </a:cxn>
                <a:cxn ang="0">
                  <a:pos x="81" y="50"/>
                </a:cxn>
                <a:cxn ang="0">
                  <a:pos x="81" y="18"/>
                </a:cxn>
                <a:cxn ang="0">
                  <a:pos x="97" y="34"/>
                </a:cxn>
                <a:cxn ang="0">
                  <a:pos x="106" y="25"/>
                </a:cxn>
                <a:cxn ang="0">
                  <a:pos x="89" y="9"/>
                </a:cxn>
                <a:cxn ang="0">
                  <a:pos x="49" y="0"/>
                </a:cxn>
              </a:cxnLst>
              <a:rect l="0" t="0" r="r" b="b"/>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19" name="Freeform 62">
              <a:extLst>
                <a:ext uri="{FF2B5EF4-FFF2-40B4-BE49-F238E27FC236}">
                  <a16:creationId xmlns:a16="http://schemas.microsoft.com/office/drawing/2014/main" id="{87421A74-788F-4E75-9712-6D569C22F189}"/>
                </a:ext>
              </a:extLst>
            </p:cNvPr>
            <p:cNvSpPr>
              <a:spLocks/>
            </p:cNvSpPr>
            <p:nvPr/>
          </p:nvSpPr>
          <p:spPr bwMode="auto">
            <a:xfrm>
              <a:off x="1629" y="2051"/>
              <a:ext cx="92" cy="40"/>
            </a:xfrm>
            <a:custGeom>
              <a:avLst/>
              <a:gdLst/>
              <a:ahLst/>
              <a:cxnLst>
                <a:cxn ang="0">
                  <a:pos x="96" y="48"/>
                </a:cxn>
                <a:cxn ang="0">
                  <a:pos x="90" y="48"/>
                </a:cxn>
                <a:cxn ang="0">
                  <a:pos x="65" y="48"/>
                </a:cxn>
                <a:cxn ang="0">
                  <a:pos x="56" y="40"/>
                </a:cxn>
                <a:cxn ang="0">
                  <a:pos x="47" y="48"/>
                </a:cxn>
                <a:cxn ang="0">
                  <a:pos x="47" y="40"/>
                </a:cxn>
                <a:cxn ang="0">
                  <a:pos x="24" y="48"/>
                </a:cxn>
                <a:cxn ang="0">
                  <a:pos x="15" y="40"/>
                </a:cxn>
                <a:cxn ang="0">
                  <a:pos x="0" y="48"/>
                </a:cxn>
                <a:cxn ang="0">
                  <a:pos x="31" y="24"/>
                </a:cxn>
                <a:cxn ang="0">
                  <a:pos x="56" y="0"/>
                </a:cxn>
                <a:cxn ang="0">
                  <a:pos x="71" y="8"/>
                </a:cxn>
                <a:cxn ang="0">
                  <a:pos x="80" y="24"/>
                </a:cxn>
                <a:cxn ang="0">
                  <a:pos x="90" y="24"/>
                </a:cxn>
                <a:cxn ang="0">
                  <a:pos x="96" y="48"/>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0" name="Freeform 63">
              <a:extLst>
                <a:ext uri="{FF2B5EF4-FFF2-40B4-BE49-F238E27FC236}">
                  <a16:creationId xmlns:a16="http://schemas.microsoft.com/office/drawing/2014/main" id="{AB6EBC48-CA80-43E6-813F-E69F76EA66CE}"/>
                </a:ext>
              </a:extLst>
            </p:cNvPr>
            <p:cNvSpPr>
              <a:spLocks/>
            </p:cNvSpPr>
            <p:nvPr/>
          </p:nvSpPr>
          <p:spPr bwMode="auto">
            <a:xfrm>
              <a:off x="1629" y="2051"/>
              <a:ext cx="92" cy="40"/>
            </a:xfrm>
            <a:custGeom>
              <a:avLst/>
              <a:gdLst/>
              <a:ahLst/>
              <a:cxnLst>
                <a:cxn ang="0">
                  <a:pos x="96" y="48"/>
                </a:cxn>
                <a:cxn ang="0">
                  <a:pos x="90" y="48"/>
                </a:cxn>
                <a:cxn ang="0">
                  <a:pos x="65" y="48"/>
                </a:cxn>
                <a:cxn ang="0">
                  <a:pos x="56" y="40"/>
                </a:cxn>
                <a:cxn ang="0">
                  <a:pos x="47" y="48"/>
                </a:cxn>
                <a:cxn ang="0">
                  <a:pos x="47" y="40"/>
                </a:cxn>
                <a:cxn ang="0">
                  <a:pos x="24" y="48"/>
                </a:cxn>
                <a:cxn ang="0">
                  <a:pos x="15" y="40"/>
                </a:cxn>
                <a:cxn ang="0">
                  <a:pos x="0" y="48"/>
                </a:cxn>
                <a:cxn ang="0">
                  <a:pos x="31" y="24"/>
                </a:cxn>
                <a:cxn ang="0">
                  <a:pos x="56" y="0"/>
                </a:cxn>
                <a:cxn ang="0">
                  <a:pos x="71" y="8"/>
                </a:cxn>
                <a:cxn ang="0">
                  <a:pos x="80" y="24"/>
                </a:cxn>
                <a:cxn ang="0">
                  <a:pos x="90" y="24"/>
                </a:cxn>
                <a:cxn ang="0">
                  <a:pos x="96" y="48"/>
                </a:cxn>
              </a:cxnLst>
              <a:rect l="0" t="0" r="r" b="b"/>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1" name="Freeform 64">
              <a:extLst>
                <a:ext uri="{FF2B5EF4-FFF2-40B4-BE49-F238E27FC236}">
                  <a16:creationId xmlns:a16="http://schemas.microsoft.com/office/drawing/2014/main" id="{53368086-D13C-49FF-96D9-B5EBCD64A13B}"/>
                </a:ext>
              </a:extLst>
            </p:cNvPr>
            <p:cNvSpPr>
              <a:spLocks/>
            </p:cNvSpPr>
            <p:nvPr/>
          </p:nvSpPr>
          <p:spPr bwMode="auto">
            <a:xfrm>
              <a:off x="1735" y="2143"/>
              <a:ext cx="55" cy="19"/>
            </a:xfrm>
            <a:custGeom>
              <a:avLst/>
              <a:gdLst/>
              <a:ahLst/>
              <a:cxnLst>
                <a:cxn ang="0">
                  <a:pos x="0" y="23"/>
                </a:cxn>
                <a:cxn ang="0">
                  <a:pos x="18" y="15"/>
                </a:cxn>
                <a:cxn ang="0">
                  <a:pos x="25" y="6"/>
                </a:cxn>
                <a:cxn ang="0">
                  <a:pos x="58" y="0"/>
                </a:cxn>
                <a:cxn ang="0">
                  <a:pos x="25" y="23"/>
                </a:cxn>
                <a:cxn ang="0">
                  <a:pos x="9" y="23"/>
                </a:cxn>
                <a:cxn ang="0">
                  <a:pos x="0" y="23"/>
                </a:cxn>
              </a:cxnLst>
              <a:rect l="0" t="0" r="r" b="b"/>
              <a:pathLst>
                <a:path w="59" h="24">
                  <a:moveTo>
                    <a:pt x="0" y="23"/>
                  </a:moveTo>
                  <a:lnTo>
                    <a:pt x="18" y="15"/>
                  </a:lnTo>
                  <a:lnTo>
                    <a:pt x="25" y="6"/>
                  </a:lnTo>
                  <a:lnTo>
                    <a:pt x="58" y="0"/>
                  </a:lnTo>
                  <a:lnTo>
                    <a:pt x="25" y="23"/>
                  </a:lnTo>
                  <a:lnTo>
                    <a:pt x="9" y="23"/>
                  </a:lnTo>
                  <a:lnTo>
                    <a:pt x="0" y="2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2" name="Freeform 65">
              <a:extLst>
                <a:ext uri="{FF2B5EF4-FFF2-40B4-BE49-F238E27FC236}">
                  <a16:creationId xmlns:a16="http://schemas.microsoft.com/office/drawing/2014/main" id="{5B54B941-2591-432B-A7E1-CF434805CEAC}"/>
                </a:ext>
              </a:extLst>
            </p:cNvPr>
            <p:cNvSpPr>
              <a:spLocks/>
            </p:cNvSpPr>
            <p:nvPr/>
          </p:nvSpPr>
          <p:spPr bwMode="auto">
            <a:xfrm>
              <a:off x="1735" y="2143"/>
              <a:ext cx="55" cy="19"/>
            </a:xfrm>
            <a:custGeom>
              <a:avLst/>
              <a:gdLst/>
              <a:ahLst/>
              <a:cxnLst>
                <a:cxn ang="0">
                  <a:pos x="0" y="23"/>
                </a:cxn>
                <a:cxn ang="0">
                  <a:pos x="18" y="15"/>
                </a:cxn>
                <a:cxn ang="0">
                  <a:pos x="25" y="6"/>
                </a:cxn>
                <a:cxn ang="0">
                  <a:pos x="58" y="0"/>
                </a:cxn>
                <a:cxn ang="0">
                  <a:pos x="25" y="23"/>
                </a:cxn>
                <a:cxn ang="0">
                  <a:pos x="9" y="23"/>
                </a:cxn>
                <a:cxn ang="0">
                  <a:pos x="0" y="23"/>
                </a:cxn>
              </a:cxnLst>
              <a:rect l="0" t="0" r="r" b="b"/>
              <a:pathLst>
                <a:path w="59" h="24">
                  <a:moveTo>
                    <a:pt x="0" y="23"/>
                  </a:moveTo>
                  <a:lnTo>
                    <a:pt x="18" y="15"/>
                  </a:lnTo>
                  <a:lnTo>
                    <a:pt x="25" y="6"/>
                  </a:lnTo>
                  <a:lnTo>
                    <a:pt x="58" y="0"/>
                  </a:lnTo>
                  <a:lnTo>
                    <a:pt x="25" y="23"/>
                  </a:lnTo>
                  <a:lnTo>
                    <a:pt x="9" y="23"/>
                  </a:lnTo>
                  <a:lnTo>
                    <a:pt x="0" y="23"/>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3" name="Freeform 66">
              <a:extLst>
                <a:ext uri="{FF2B5EF4-FFF2-40B4-BE49-F238E27FC236}">
                  <a16:creationId xmlns:a16="http://schemas.microsoft.com/office/drawing/2014/main" id="{3E0020DF-C363-42D1-B116-62FEC3CBE9A1}"/>
                </a:ext>
              </a:extLst>
            </p:cNvPr>
            <p:cNvSpPr>
              <a:spLocks/>
            </p:cNvSpPr>
            <p:nvPr/>
          </p:nvSpPr>
          <p:spPr bwMode="auto">
            <a:xfrm>
              <a:off x="1789" y="2123"/>
              <a:ext cx="32" cy="13"/>
            </a:xfrm>
            <a:custGeom>
              <a:avLst/>
              <a:gdLst/>
              <a:ahLst/>
              <a:cxnLst>
                <a:cxn ang="0">
                  <a:pos x="0" y="16"/>
                </a:cxn>
                <a:cxn ang="0">
                  <a:pos x="0" y="6"/>
                </a:cxn>
                <a:cxn ang="0">
                  <a:pos x="23" y="6"/>
                </a:cxn>
                <a:cxn ang="0">
                  <a:pos x="32" y="0"/>
                </a:cxn>
                <a:cxn ang="0">
                  <a:pos x="32" y="16"/>
                </a:cxn>
                <a:cxn ang="0">
                  <a:pos x="0" y="16"/>
                </a:cxn>
              </a:cxnLst>
              <a:rect l="0" t="0" r="r" b="b"/>
              <a:pathLst>
                <a:path w="33" h="17">
                  <a:moveTo>
                    <a:pt x="0" y="16"/>
                  </a:moveTo>
                  <a:lnTo>
                    <a:pt x="0" y="6"/>
                  </a:lnTo>
                  <a:lnTo>
                    <a:pt x="23" y="6"/>
                  </a:lnTo>
                  <a:lnTo>
                    <a:pt x="32" y="0"/>
                  </a:lnTo>
                  <a:lnTo>
                    <a:pt x="32" y="16"/>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4" name="Freeform 67">
              <a:extLst>
                <a:ext uri="{FF2B5EF4-FFF2-40B4-BE49-F238E27FC236}">
                  <a16:creationId xmlns:a16="http://schemas.microsoft.com/office/drawing/2014/main" id="{07281214-BC6B-4DBF-AE5A-D9F7D98B4358}"/>
                </a:ext>
              </a:extLst>
            </p:cNvPr>
            <p:cNvSpPr>
              <a:spLocks/>
            </p:cNvSpPr>
            <p:nvPr/>
          </p:nvSpPr>
          <p:spPr bwMode="auto">
            <a:xfrm>
              <a:off x="1789" y="2123"/>
              <a:ext cx="32" cy="13"/>
            </a:xfrm>
            <a:custGeom>
              <a:avLst/>
              <a:gdLst/>
              <a:ahLst/>
              <a:cxnLst>
                <a:cxn ang="0">
                  <a:pos x="0" y="16"/>
                </a:cxn>
                <a:cxn ang="0">
                  <a:pos x="0" y="6"/>
                </a:cxn>
                <a:cxn ang="0">
                  <a:pos x="23" y="6"/>
                </a:cxn>
                <a:cxn ang="0">
                  <a:pos x="32" y="0"/>
                </a:cxn>
                <a:cxn ang="0">
                  <a:pos x="32" y="16"/>
                </a:cxn>
                <a:cxn ang="0">
                  <a:pos x="0" y="16"/>
                </a:cxn>
              </a:cxnLst>
              <a:rect l="0" t="0" r="r" b="b"/>
              <a:pathLst>
                <a:path w="33" h="17">
                  <a:moveTo>
                    <a:pt x="0" y="16"/>
                  </a:moveTo>
                  <a:lnTo>
                    <a:pt x="0" y="6"/>
                  </a:lnTo>
                  <a:lnTo>
                    <a:pt x="23" y="6"/>
                  </a:lnTo>
                  <a:lnTo>
                    <a:pt x="32" y="0"/>
                  </a:lnTo>
                  <a:lnTo>
                    <a:pt x="32" y="16"/>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5" name="Freeform 68">
              <a:extLst>
                <a:ext uri="{FF2B5EF4-FFF2-40B4-BE49-F238E27FC236}">
                  <a16:creationId xmlns:a16="http://schemas.microsoft.com/office/drawing/2014/main" id="{C5097642-84F0-4DF1-88BA-6F0E1F1D1B8A}"/>
                </a:ext>
              </a:extLst>
            </p:cNvPr>
            <p:cNvSpPr>
              <a:spLocks/>
            </p:cNvSpPr>
            <p:nvPr/>
          </p:nvSpPr>
          <p:spPr bwMode="auto">
            <a:xfrm>
              <a:off x="2946" y="2045"/>
              <a:ext cx="68" cy="26"/>
            </a:xfrm>
            <a:custGeom>
              <a:avLst/>
              <a:gdLst/>
              <a:ahLst/>
              <a:cxnLst>
                <a:cxn ang="0">
                  <a:pos x="71" y="8"/>
                </a:cxn>
                <a:cxn ang="0">
                  <a:pos x="55" y="0"/>
                </a:cxn>
                <a:cxn ang="0">
                  <a:pos x="40" y="8"/>
                </a:cxn>
                <a:cxn ang="0">
                  <a:pos x="31" y="0"/>
                </a:cxn>
                <a:cxn ang="0">
                  <a:pos x="23" y="0"/>
                </a:cxn>
                <a:cxn ang="0">
                  <a:pos x="0" y="16"/>
                </a:cxn>
                <a:cxn ang="0">
                  <a:pos x="0" y="32"/>
                </a:cxn>
                <a:cxn ang="0">
                  <a:pos x="15" y="32"/>
                </a:cxn>
                <a:cxn ang="0">
                  <a:pos x="46" y="16"/>
                </a:cxn>
                <a:cxn ang="0">
                  <a:pos x="64" y="23"/>
                </a:cxn>
                <a:cxn ang="0">
                  <a:pos x="71" y="8"/>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6" name="Freeform 69">
              <a:extLst>
                <a:ext uri="{FF2B5EF4-FFF2-40B4-BE49-F238E27FC236}">
                  <a16:creationId xmlns:a16="http://schemas.microsoft.com/office/drawing/2014/main" id="{268DCCFD-6E50-4BAE-89AA-455248F3EFA2}"/>
                </a:ext>
              </a:extLst>
            </p:cNvPr>
            <p:cNvSpPr>
              <a:spLocks/>
            </p:cNvSpPr>
            <p:nvPr/>
          </p:nvSpPr>
          <p:spPr bwMode="auto">
            <a:xfrm>
              <a:off x="2946" y="2045"/>
              <a:ext cx="68" cy="26"/>
            </a:xfrm>
            <a:custGeom>
              <a:avLst/>
              <a:gdLst/>
              <a:ahLst/>
              <a:cxnLst>
                <a:cxn ang="0">
                  <a:pos x="71" y="8"/>
                </a:cxn>
                <a:cxn ang="0">
                  <a:pos x="55" y="0"/>
                </a:cxn>
                <a:cxn ang="0">
                  <a:pos x="40" y="8"/>
                </a:cxn>
                <a:cxn ang="0">
                  <a:pos x="31" y="0"/>
                </a:cxn>
                <a:cxn ang="0">
                  <a:pos x="23" y="0"/>
                </a:cxn>
                <a:cxn ang="0">
                  <a:pos x="0" y="16"/>
                </a:cxn>
                <a:cxn ang="0">
                  <a:pos x="0" y="32"/>
                </a:cxn>
                <a:cxn ang="0">
                  <a:pos x="15" y="32"/>
                </a:cxn>
                <a:cxn ang="0">
                  <a:pos x="46" y="16"/>
                </a:cxn>
                <a:cxn ang="0">
                  <a:pos x="64" y="23"/>
                </a:cxn>
                <a:cxn ang="0">
                  <a:pos x="71" y="8"/>
                </a:cxn>
              </a:cxnLst>
              <a:rect l="0" t="0" r="r" b="b"/>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7" name="Freeform 70">
              <a:extLst>
                <a:ext uri="{FF2B5EF4-FFF2-40B4-BE49-F238E27FC236}">
                  <a16:creationId xmlns:a16="http://schemas.microsoft.com/office/drawing/2014/main" id="{530FBB7B-BE71-44DA-A5D6-3B3F435FE361}"/>
                </a:ext>
              </a:extLst>
            </p:cNvPr>
            <p:cNvSpPr>
              <a:spLocks/>
            </p:cNvSpPr>
            <p:nvPr/>
          </p:nvSpPr>
          <p:spPr bwMode="auto">
            <a:xfrm>
              <a:off x="3068" y="1328"/>
              <a:ext cx="1974" cy="833"/>
            </a:xfrm>
            <a:custGeom>
              <a:avLst/>
              <a:gdLst/>
              <a:ahLst/>
              <a:cxnLst>
                <a:cxn ang="0">
                  <a:pos x="1030" y="210"/>
                </a:cxn>
                <a:cxn ang="0">
                  <a:pos x="1014" y="73"/>
                </a:cxn>
                <a:cxn ang="0">
                  <a:pos x="949" y="73"/>
                </a:cxn>
                <a:cxn ang="0">
                  <a:pos x="682" y="218"/>
                </a:cxn>
                <a:cxn ang="0">
                  <a:pos x="640" y="266"/>
                </a:cxn>
                <a:cxn ang="0">
                  <a:pos x="608" y="340"/>
                </a:cxn>
                <a:cxn ang="0">
                  <a:pos x="560" y="477"/>
                </a:cxn>
                <a:cxn ang="0">
                  <a:pos x="585" y="250"/>
                </a:cxn>
                <a:cxn ang="0">
                  <a:pos x="511" y="372"/>
                </a:cxn>
                <a:cxn ang="0">
                  <a:pos x="438" y="396"/>
                </a:cxn>
                <a:cxn ang="0">
                  <a:pos x="349" y="396"/>
                </a:cxn>
                <a:cxn ang="0">
                  <a:pos x="243" y="412"/>
                </a:cxn>
                <a:cxn ang="0">
                  <a:pos x="194" y="486"/>
                </a:cxn>
                <a:cxn ang="0">
                  <a:pos x="122" y="558"/>
                </a:cxn>
                <a:cxn ang="0">
                  <a:pos x="147" y="493"/>
                </a:cxn>
                <a:cxn ang="0">
                  <a:pos x="63" y="364"/>
                </a:cxn>
                <a:cxn ang="0">
                  <a:pos x="41" y="501"/>
                </a:cxn>
                <a:cxn ang="0">
                  <a:pos x="32" y="632"/>
                </a:cxn>
                <a:cxn ang="0">
                  <a:pos x="0" y="688"/>
                </a:cxn>
                <a:cxn ang="0">
                  <a:pos x="48" y="769"/>
                </a:cxn>
                <a:cxn ang="0">
                  <a:pos x="57" y="825"/>
                </a:cxn>
                <a:cxn ang="0">
                  <a:pos x="105" y="859"/>
                </a:cxn>
                <a:cxn ang="0">
                  <a:pos x="153" y="922"/>
                </a:cxn>
                <a:cxn ang="0">
                  <a:pos x="147" y="962"/>
                </a:cxn>
                <a:cxn ang="0">
                  <a:pos x="234" y="1021"/>
                </a:cxn>
                <a:cxn ang="0">
                  <a:pos x="259" y="1002"/>
                </a:cxn>
                <a:cxn ang="0">
                  <a:pos x="275" y="955"/>
                </a:cxn>
                <a:cxn ang="0">
                  <a:pos x="275" y="890"/>
                </a:cxn>
                <a:cxn ang="0">
                  <a:pos x="340" y="859"/>
                </a:cxn>
                <a:cxn ang="0">
                  <a:pos x="446" y="859"/>
                </a:cxn>
                <a:cxn ang="0">
                  <a:pos x="454" y="810"/>
                </a:cxn>
                <a:cxn ang="0">
                  <a:pos x="567" y="800"/>
                </a:cxn>
                <a:cxn ang="0">
                  <a:pos x="640" y="794"/>
                </a:cxn>
                <a:cxn ang="0">
                  <a:pos x="747" y="890"/>
                </a:cxn>
                <a:cxn ang="0">
                  <a:pos x="859" y="882"/>
                </a:cxn>
                <a:cxn ang="0">
                  <a:pos x="973" y="882"/>
                </a:cxn>
                <a:cxn ang="0">
                  <a:pos x="1120" y="882"/>
                </a:cxn>
                <a:cxn ang="0">
                  <a:pos x="1200" y="841"/>
                </a:cxn>
                <a:cxn ang="0">
                  <a:pos x="1290" y="899"/>
                </a:cxn>
                <a:cxn ang="0">
                  <a:pos x="1379" y="939"/>
                </a:cxn>
                <a:cxn ang="0">
                  <a:pos x="1347" y="1012"/>
                </a:cxn>
                <a:cxn ang="0">
                  <a:pos x="1461" y="850"/>
                </a:cxn>
                <a:cxn ang="0">
                  <a:pos x="1419" y="800"/>
                </a:cxn>
                <a:cxn ang="0">
                  <a:pos x="1518" y="679"/>
                </a:cxn>
                <a:cxn ang="0">
                  <a:pos x="1598" y="679"/>
                </a:cxn>
                <a:cxn ang="0">
                  <a:pos x="1704" y="614"/>
                </a:cxn>
                <a:cxn ang="0">
                  <a:pos x="1754" y="608"/>
                </a:cxn>
                <a:cxn ang="0">
                  <a:pos x="1663" y="874"/>
                </a:cxn>
                <a:cxn ang="0">
                  <a:pos x="1729" y="769"/>
                </a:cxn>
                <a:cxn ang="0">
                  <a:pos x="1744" y="688"/>
                </a:cxn>
                <a:cxn ang="0">
                  <a:pos x="1817" y="655"/>
                </a:cxn>
                <a:cxn ang="0">
                  <a:pos x="1938" y="551"/>
                </a:cxn>
                <a:cxn ang="0">
                  <a:pos x="1963" y="493"/>
                </a:cxn>
                <a:cxn ang="0">
                  <a:pos x="2061" y="526"/>
                </a:cxn>
                <a:cxn ang="0">
                  <a:pos x="1956" y="396"/>
                </a:cxn>
                <a:cxn ang="0">
                  <a:pos x="1809" y="372"/>
                </a:cxn>
                <a:cxn ang="0">
                  <a:pos x="1711" y="372"/>
                </a:cxn>
                <a:cxn ang="0">
                  <a:pos x="1598" y="307"/>
                </a:cxn>
                <a:cxn ang="0">
                  <a:pos x="1436" y="275"/>
                </a:cxn>
                <a:cxn ang="0">
                  <a:pos x="1322" y="324"/>
                </a:cxn>
                <a:cxn ang="0">
                  <a:pos x="1225" y="225"/>
                </a:cxn>
                <a:cxn ang="0">
                  <a:pos x="1063" y="194"/>
                </a:cxn>
              </a:cxnLst>
              <a:rect l="0" t="0" r="r" b="b"/>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8" name="Freeform 71">
              <a:extLst>
                <a:ext uri="{FF2B5EF4-FFF2-40B4-BE49-F238E27FC236}">
                  <a16:creationId xmlns:a16="http://schemas.microsoft.com/office/drawing/2014/main" id="{6F68D496-7CEB-4217-8CB1-C7498B65FEE0}"/>
                </a:ext>
              </a:extLst>
            </p:cNvPr>
            <p:cNvSpPr>
              <a:spLocks/>
            </p:cNvSpPr>
            <p:nvPr/>
          </p:nvSpPr>
          <p:spPr bwMode="auto">
            <a:xfrm>
              <a:off x="2799" y="1580"/>
              <a:ext cx="323" cy="318"/>
            </a:xfrm>
            <a:custGeom>
              <a:avLst/>
              <a:gdLst/>
              <a:ahLst/>
              <a:cxnLst>
                <a:cxn ang="0">
                  <a:pos x="81" y="373"/>
                </a:cxn>
                <a:cxn ang="0">
                  <a:pos x="74" y="373"/>
                </a:cxn>
                <a:cxn ang="0">
                  <a:pos x="40" y="398"/>
                </a:cxn>
                <a:cxn ang="0">
                  <a:pos x="9" y="388"/>
                </a:cxn>
                <a:cxn ang="0">
                  <a:pos x="0" y="324"/>
                </a:cxn>
                <a:cxn ang="0">
                  <a:pos x="0" y="299"/>
                </a:cxn>
                <a:cxn ang="0">
                  <a:pos x="40" y="268"/>
                </a:cxn>
                <a:cxn ang="0">
                  <a:pos x="81" y="218"/>
                </a:cxn>
                <a:cxn ang="0">
                  <a:pos x="114" y="162"/>
                </a:cxn>
                <a:cxn ang="0">
                  <a:pos x="146" y="106"/>
                </a:cxn>
                <a:cxn ang="0">
                  <a:pos x="106" y="122"/>
                </a:cxn>
                <a:cxn ang="0">
                  <a:pos x="122" y="90"/>
                </a:cxn>
                <a:cxn ang="0">
                  <a:pos x="146" y="90"/>
                </a:cxn>
                <a:cxn ang="0">
                  <a:pos x="156" y="65"/>
                </a:cxn>
                <a:cxn ang="0">
                  <a:pos x="179" y="41"/>
                </a:cxn>
                <a:cxn ang="0">
                  <a:pos x="211" y="34"/>
                </a:cxn>
                <a:cxn ang="0">
                  <a:pos x="251" y="16"/>
                </a:cxn>
                <a:cxn ang="0">
                  <a:pos x="293" y="0"/>
                </a:cxn>
                <a:cxn ang="0">
                  <a:pos x="342" y="34"/>
                </a:cxn>
                <a:cxn ang="0">
                  <a:pos x="308" y="41"/>
                </a:cxn>
                <a:cxn ang="0">
                  <a:pos x="333" y="57"/>
                </a:cxn>
                <a:cxn ang="0">
                  <a:pos x="317" y="57"/>
                </a:cxn>
                <a:cxn ang="0">
                  <a:pos x="276" y="49"/>
                </a:cxn>
                <a:cxn ang="0">
                  <a:pos x="261" y="90"/>
                </a:cxn>
                <a:cxn ang="0">
                  <a:pos x="211" y="72"/>
                </a:cxn>
                <a:cxn ang="0">
                  <a:pos x="196" y="81"/>
                </a:cxn>
                <a:cxn ang="0">
                  <a:pos x="179" y="97"/>
                </a:cxn>
                <a:cxn ang="0">
                  <a:pos x="171" y="112"/>
                </a:cxn>
                <a:cxn ang="0">
                  <a:pos x="156" y="122"/>
                </a:cxn>
                <a:cxn ang="0">
                  <a:pos x="146" y="154"/>
                </a:cxn>
                <a:cxn ang="0">
                  <a:pos x="122" y="203"/>
                </a:cxn>
                <a:cxn ang="0">
                  <a:pos x="122" y="236"/>
                </a:cxn>
                <a:cxn ang="0">
                  <a:pos x="99" y="251"/>
                </a:cxn>
                <a:cxn ang="0">
                  <a:pos x="99" y="317"/>
                </a:cxn>
                <a:cxn ang="0">
                  <a:pos x="90" y="357"/>
                </a:cxn>
                <a:cxn ang="0">
                  <a:pos x="81" y="380"/>
                </a:cxn>
              </a:cxnLst>
              <a:rect l="0" t="0" r="r" b="b"/>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29" name="Freeform 72">
              <a:extLst>
                <a:ext uri="{FF2B5EF4-FFF2-40B4-BE49-F238E27FC236}">
                  <a16:creationId xmlns:a16="http://schemas.microsoft.com/office/drawing/2014/main" id="{AE00E689-3C87-438D-9588-2902C335DC0B}"/>
                </a:ext>
              </a:extLst>
            </p:cNvPr>
            <p:cNvSpPr>
              <a:spLocks/>
            </p:cNvSpPr>
            <p:nvPr/>
          </p:nvSpPr>
          <p:spPr bwMode="auto">
            <a:xfrm>
              <a:off x="3052" y="2155"/>
              <a:ext cx="230" cy="78"/>
            </a:xfrm>
            <a:custGeom>
              <a:avLst/>
              <a:gdLst/>
              <a:ahLst/>
              <a:cxnLst>
                <a:cxn ang="0">
                  <a:pos x="244" y="32"/>
                </a:cxn>
                <a:cxn ang="0">
                  <a:pos x="236" y="32"/>
                </a:cxn>
                <a:cxn ang="0">
                  <a:pos x="227" y="8"/>
                </a:cxn>
                <a:cxn ang="0">
                  <a:pos x="204" y="8"/>
                </a:cxn>
                <a:cxn ang="0">
                  <a:pos x="179" y="16"/>
                </a:cxn>
                <a:cxn ang="0">
                  <a:pos x="145" y="16"/>
                </a:cxn>
                <a:cxn ang="0">
                  <a:pos x="122" y="0"/>
                </a:cxn>
                <a:cxn ang="0">
                  <a:pos x="98" y="0"/>
                </a:cxn>
                <a:cxn ang="0">
                  <a:pos x="74" y="16"/>
                </a:cxn>
                <a:cxn ang="0">
                  <a:pos x="58" y="16"/>
                </a:cxn>
                <a:cxn ang="0">
                  <a:pos x="40" y="16"/>
                </a:cxn>
                <a:cxn ang="0">
                  <a:pos x="33" y="0"/>
                </a:cxn>
                <a:cxn ang="0">
                  <a:pos x="17" y="0"/>
                </a:cxn>
                <a:cxn ang="0">
                  <a:pos x="8" y="8"/>
                </a:cxn>
                <a:cxn ang="0">
                  <a:pos x="0" y="25"/>
                </a:cxn>
                <a:cxn ang="0">
                  <a:pos x="8" y="25"/>
                </a:cxn>
                <a:cxn ang="0">
                  <a:pos x="8" y="32"/>
                </a:cxn>
                <a:cxn ang="0">
                  <a:pos x="25" y="16"/>
                </a:cxn>
                <a:cxn ang="0">
                  <a:pos x="40" y="16"/>
                </a:cxn>
                <a:cxn ang="0">
                  <a:pos x="49" y="25"/>
                </a:cxn>
                <a:cxn ang="0">
                  <a:pos x="40" y="25"/>
                </a:cxn>
                <a:cxn ang="0">
                  <a:pos x="40" y="32"/>
                </a:cxn>
                <a:cxn ang="0">
                  <a:pos x="17" y="32"/>
                </a:cxn>
                <a:cxn ang="0">
                  <a:pos x="8" y="41"/>
                </a:cxn>
                <a:cxn ang="0">
                  <a:pos x="8" y="48"/>
                </a:cxn>
                <a:cxn ang="0">
                  <a:pos x="17" y="41"/>
                </a:cxn>
                <a:cxn ang="0">
                  <a:pos x="17" y="48"/>
                </a:cxn>
                <a:cxn ang="0">
                  <a:pos x="8" y="57"/>
                </a:cxn>
                <a:cxn ang="0">
                  <a:pos x="8" y="65"/>
                </a:cxn>
                <a:cxn ang="0">
                  <a:pos x="17" y="73"/>
                </a:cxn>
                <a:cxn ang="0">
                  <a:pos x="25" y="81"/>
                </a:cxn>
                <a:cxn ang="0">
                  <a:pos x="33" y="81"/>
                </a:cxn>
                <a:cxn ang="0">
                  <a:pos x="33" y="90"/>
                </a:cxn>
                <a:cxn ang="0">
                  <a:pos x="49" y="97"/>
                </a:cxn>
                <a:cxn ang="0">
                  <a:pos x="65" y="90"/>
                </a:cxn>
                <a:cxn ang="0">
                  <a:pos x="74" y="90"/>
                </a:cxn>
                <a:cxn ang="0">
                  <a:pos x="90" y="97"/>
                </a:cxn>
                <a:cxn ang="0">
                  <a:pos x="98" y="97"/>
                </a:cxn>
                <a:cxn ang="0">
                  <a:pos x="114" y="90"/>
                </a:cxn>
                <a:cxn ang="0">
                  <a:pos x="130" y="90"/>
                </a:cxn>
                <a:cxn ang="0">
                  <a:pos x="130" y="97"/>
                </a:cxn>
                <a:cxn ang="0">
                  <a:pos x="139" y="97"/>
                </a:cxn>
                <a:cxn ang="0">
                  <a:pos x="139" y="90"/>
                </a:cxn>
                <a:cxn ang="0">
                  <a:pos x="164" y="81"/>
                </a:cxn>
                <a:cxn ang="0">
                  <a:pos x="170" y="90"/>
                </a:cxn>
                <a:cxn ang="0">
                  <a:pos x="195" y="81"/>
                </a:cxn>
                <a:cxn ang="0">
                  <a:pos x="219" y="81"/>
                </a:cxn>
                <a:cxn ang="0">
                  <a:pos x="219" y="73"/>
                </a:cxn>
                <a:cxn ang="0">
                  <a:pos x="244" y="81"/>
                </a:cxn>
                <a:cxn ang="0">
                  <a:pos x="236" y="41"/>
                </a:cxn>
                <a:cxn ang="0">
                  <a:pos x="244" y="32"/>
                </a:cxn>
              </a:cxnLst>
              <a:rect l="0" t="0" r="r" b="b"/>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0" name="Freeform 73">
              <a:extLst>
                <a:ext uri="{FF2B5EF4-FFF2-40B4-BE49-F238E27FC236}">
                  <a16:creationId xmlns:a16="http://schemas.microsoft.com/office/drawing/2014/main" id="{39E29C3A-6A67-4F5F-AA5A-25D82D0E8B91}"/>
                </a:ext>
              </a:extLst>
            </p:cNvPr>
            <p:cNvSpPr>
              <a:spLocks/>
            </p:cNvSpPr>
            <p:nvPr/>
          </p:nvSpPr>
          <p:spPr bwMode="auto">
            <a:xfrm>
              <a:off x="1827" y="2807"/>
              <a:ext cx="101" cy="465"/>
            </a:xfrm>
            <a:custGeom>
              <a:avLst/>
              <a:gdLst/>
              <a:ahLst/>
              <a:cxnLst>
                <a:cxn ang="0">
                  <a:pos x="82" y="0"/>
                </a:cxn>
                <a:cxn ang="0">
                  <a:pos x="89" y="32"/>
                </a:cxn>
                <a:cxn ang="0">
                  <a:pos x="106" y="72"/>
                </a:cxn>
                <a:cxn ang="0">
                  <a:pos x="89" y="97"/>
                </a:cxn>
                <a:cxn ang="0">
                  <a:pos x="82" y="146"/>
                </a:cxn>
                <a:cxn ang="0">
                  <a:pos x="72" y="227"/>
                </a:cxn>
                <a:cxn ang="0">
                  <a:pos x="66" y="268"/>
                </a:cxn>
                <a:cxn ang="0">
                  <a:pos x="57" y="308"/>
                </a:cxn>
                <a:cxn ang="0">
                  <a:pos x="48" y="357"/>
                </a:cxn>
                <a:cxn ang="0">
                  <a:pos x="48" y="405"/>
                </a:cxn>
                <a:cxn ang="0">
                  <a:pos x="57" y="414"/>
                </a:cxn>
                <a:cxn ang="0">
                  <a:pos x="41" y="460"/>
                </a:cxn>
                <a:cxn ang="0">
                  <a:pos x="32" y="502"/>
                </a:cxn>
                <a:cxn ang="0">
                  <a:pos x="32" y="526"/>
                </a:cxn>
                <a:cxn ang="0">
                  <a:pos x="41" y="542"/>
                </a:cxn>
                <a:cxn ang="0">
                  <a:pos x="72" y="551"/>
                </a:cxn>
                <a:cxn ang="0">
                  <a:pos x="89" y="559"/>
                </a:cxn>
                <a:cxn ang="0">
                  <a:pos x="66" y="566"/>
                </a:cxn>
                <a:cxn ang="0">
                  <a:pos x="57" y="582"/>
                </a:cxn>
                <a:cxn ang="0">
                  <a:pos x="57" y="575"/>
                </a:cxn>
                <a:cxn ang="0">
                  <a:pos x="41" y="575"/>
                </a:cxn>
                <a:cxn ang="0">
                  <a:pos x="32" y="559"/>
                </a:cxn>
                <a:cxn ang="0">
                  <a:pos x="17" y="551"/>
                </a:cxn>
                <a:cxn ang="0">
                  <a:pos x="8" y="551"/>
                </a:cxn>
                <a:cxn ang="0">
                  <a:pos x="17" y="534"/>
                </a:cxn>
                <a:cxn ang="0">
                  <a:pos x="17" y="534"/>
                </a:cxn>
                <a:cxn ang="0">
                  <a:pos x="17" y="534"/>
                </a:cxn>
                <a:cxn ang="0">
                  <a:pos x="17" y="510"/>
                </a:cxn>
                <a:cxn ang="0">
                  <a:pos x="0" y="502"/>
                </a:cxn>
                <a:cxn ang="0">
                  <a:pos x="8" y="470"/>
                </a:cxn>
                <a:cxn ang="0">
                  <a:pos x="17" y="477"/>
                </a:cxn>
                <a:cxn ang="0">
                  <a:pos x="8" y="445"/>
                </a:cxn>
                <a:cxn ang="0">
                  <a:pos x="8" y="429"/>
                </a:cxn>
                <a:cxn ang="0">
                  <a:pos x="17" y="405"/>
                </a:cxn>
                <a:cxn ang="0">
                  <a:pos x="23" y="414"/>
                </a:cxn>
                <a:cxn ang="0">
                  <a:pos x="41" y="357"/>
                </a:cxn>
                <a:cxn ang="0">
                  <a:pos x="23" y="348"/>
                </a:cxn>
                <a:cxn ang="0">
                  <a:pos x="32" y="315"/>
                </a:cxn>
                <a:cxn ang="0">
                  <a:pos x="32" y="283"/>
                </a:cxn>
                <a:cxn ang="0">
                  <a:pos x="48" y="186"/>
                </a:cxn>
                <a:cxn ang="0">
                  <a:pos x="57" y="153"/>
                </a:cxn>
                <a:cxn ang="0">
                  <a:pos x="66" y="72"/>
                </a:cxn>
                <a:cxn ang="0">
                  <a:pos x="66" y="7"/>
                </a:cxn>
              </a:cxnLst>
              <a:rect l="0" t="0" r="r" b="b"/>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1" name="Freeform 74">
              <a:extLst>
                <a:ext uri="{FF2B5EF4-FFF2-40B4-BE49-F238E27FC236}">
                  <a16:creationId xmlns:a16="http://schemas.microsoft.com/office/drawing/2014/main" id="{873DE56F-FB55-4299-96B7-C92CAA67E340}"/>
                </a:ext>
              </a:extLst>
            </p:cNvPr>
            <p:cNvSpPr>
              <a:spLocks/>
            </p:cNvSpPr>
            <p:nvPr/>
          </p:nvSpPr>
          <p:spPr bwMode="auto">
            <a:xfrm>
              <a:off x="1849" y="3253"/>
              <a:ext cx="64" cy="51"/>
            </a:xfrm>
            <a:custGeom>
              <a:avLst/>
              <a:gdLst/>
              <a:ahLst/>
              <a:cxnLst>
                <a:cxn ang="0">
                  <a:pos x="66" y="48"/>
                </a:cxn>
                <a:cxn ang="0">
                  <a:pos x="66" y="0"/>
                </a:cxn>
                <a:cxn ang="0">
                  <a:pos x="49" y="7"/>
                </a:cxn>
                <a:cxn ang="0">
                  <a:pos x="49" y="23"/>
                </a:cxn>
                <a:cxn ang="0">
                  <a:pos x="43" y="32"/>
                </a:cxn>
                <a:cxn ang="0">
                  <a:pos x="34" y="32"/>
                </a:cxn>
                <a:cxn ang="0">
                  <a:pos x="9" y="16"/>
                </a:cxn>
                <a:cxn ang="0">
                  <a:pos x="0" y="23"/>
                </a:cxn>
                <a:cxn ang="0">
                  <a:pos x="9" y="32"/>
                </a:cxn>
                <a:cxn ang="0">
                  <a:pos x="18" y="32"/>
                </a:cxn>
                <a:cxn ang="0">
                  <a:pos x="18" y="40"/>
                </a:cxn>
                <a:cxn ang="0">
                  <a:pos x="25" y="40"/>
                </a:cxn>
                <a:cxn ang="0">
                  <a:pos x="25" y="48"/>
                </a:cxn>
                <a:cxn ang="0">
                  <a:pos x="43" y="57"/>
                </a:cxn>
                <a:cxn ang="0">
                  <a:pos x="49" y="57"/>
                </a:cxn>
                <a:cxn ang="0">
                  <a:pos x="59" y="63"/>
                </a:cxn>
                <a:cxn ang="0">
                  <a:pos x="66" y="48"/>
                </a:cxn>
              </a:cxnLst>
              <a:rect l="0" t="0" r="r" b="b"/>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2" name="Freeform 75">
              <a:extLst>
                <a:ext uri="{FF2B5EF4-FFF2-40B4-BE49-F238E27FC236}">
                  <a16:creationId xmlns:a16="http://schemas.microsoft.com/office/drawing/2014/main" id="{9ABC8382-6278-4B67-924A-35E4934E607D}"/>
                </a:ext>
              </a:extLst>
            </p:cNvPr>
            <p:cNvSpPr>
              <a:spLocks/>
            </p:cNvSpPr>
            <p:nvPr/>
          </p:nvSpPr>
          <p:spPr bwMode="auto">
            <a:xfrm>
              <a:off x="1911" y="3253"/>
              <a:ext cx="47" cy="58"/>
            </a:xfrm>
            <a:custGeom>
              <a:avLst/>
              <a:gdLst/>
              <a:ahLst/>
              <a:cxnLst>
                <a:cxn ang="0">
                  <a:pos x="0" y="48"/>
                </a:cxn>
                <a:cxn ang="0">
                  <a:pos x="0" y="0"/>
                </a:cxn>
                <a:cxn ang="0">
                  <a:pos x="8" y="23"/>
                </a:cxn>
                <a:cxn ang="0">
                  <a:pos x="33" y="40"/>
                </a:cxn>
                <a:cxn ang="0">
                  <a:pos x="49" y="48"/>
                </a:cxn>
                <a:cxn ang="0">
                  <a:pos x="42" y="57"/>
                </a:cxn>
                <a:cxn ang="0">
                  <a:pos x="17" y="63"/>
                </a:cxn>
                <a:cxn ang="0">
                  <a:pos x="8" y="72"/>
                </a:cxn>
                <a:cxn ang="0">
                  <a:pos x="0" y="48"/>
                </a:cxn>
              </a:cxnLst>
              <a:rect l="0" t="0" r="r" b="b"/>
              <a:pathLst>
                <a:path w="50" h="73">
                  <a:moveTo>
                    <a:pt x="0" y="48"/>
                  </a:moveTo>
                  <a:lnTo>
                    <a:pt x="0" y="0"/>
                  </a:lnTo>
                  <a:lnTo>
                    <a:pt x="8" y="23"/>
                  </a:lnTo>
                  <a:lnTo>
                    <a:pt x="33" y="40"/>
                  </a:lnTo>
                  <a:lnTo>
                    <a:pt x="49" y="48"/>
                  </a:lnTo>
                  <a:lnTo>
                    <a:pt x="42" y="57"/>
                  </a:lnTo>
                  <a:lnTo>
                    <a:pt x="17" y="63"/>
                  </a:lnTo>
                  <a:lnTo>
                    <a:pt x="8" y="72"/>
                  </a:lnTo>
                  <a:lnTo>
                    <a:pt x="0" y="4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3" name="Freeform 76">
              <a:extLst>
                <a:ext uri="{FF2B5EF4-FFF2-40B4-BE49-F238E27FC236}">
                  <a16:creationId xmlns:a16="http://schemas.microsoft.com/office/drawing/2014/main" id="{1E4907C4-638C-425A-908C-3D14EB183717}"/>
                </a:ext>
              </a:extLst>
            </p:cNvPr>
            <p:cNvSpPr>
              <a:spLocks/>
            </p:cNvSpPr>
            <p:nvPr/>
          </p:nvSpPr>
          <p:spPr bwMode="auto">
            <a:xfrm>
              <a:off x="1857" y="2851"/>
              <a:ext cx="239" cy="396"/>
            </a:xfrm>
            <a:custGeom>
              <a:avLst/>
              <a:gdLst/>
              <a:ahLst/>
              <a:cxnLst>
                <a:cxn ang="0">
                  <a:pos x="202" y="122"/>
                </a:cxn>
                <a:cxn ang="0">
                  <a:pos x="252" y="74"/>
                </a:cxn>
                <a:cxn ang="0">
                  <a:pos x="236" y="50"/>
                </a:cxn>
                <a:cxn ang="0">
                  <a:pos x="221" y="74"/>
                </a:cxn>
                <a:cxn ang="0">
                  <a:pos x="187" y="74"/>
                </a:cxn>
                <a:cxn ang="0">
                  <a:pos x="196" y="50"/>
                </a:cxn>
                <a:cxn ang="0">
                  <a:pos x="155" y="34"/>
                </a:cxn>
                <a:cxn ang="0">
                  <a:pos x="122" y="0"/>
                </a:cxn>
                <a:cxn ang="0">
                  <a:pos x="90" y="0"/>
                </a:cxn>
                <a:cxn ang="0">
                  <a:pos x="74" y="34"/>
                </a:cxn>
                <a:cxn ang="0">
                  <a:pos x="65" y="65"/>
                </a:cxn>
                <a:cxn ang="0">
                  <a:pos x="34" y="137"/>
                </a:cxn>
                <a:cxn ang="0">
                  <a:pos x="34" y="196"/>
                </a:cxn>
                <a:cxn ang="0">
                  <a:pos x="25" y="219"/>
                </a:cxn>
                <a:cxn ang="0">
                  <a:pos x="16" y="267"/>
                </a:cxn>
                <a:cxn ang="0">
                  <a:pos x="16" y="317"/>
                </a:cxn>
                <a:cxn ang="0">
                  <a:pos x="25" y="349"/>
                </a:cxn>
                <a:cxn ang="0">
                  <a:pos x="16" y="389"/>
                </a:cxn>
                <a:cxn ang="0">
                  <a:pos x="9" y="421"/>
                </a:cxn>
                <a:cxn ang="0">
                  <a:pos x="0" y="463"/>
                </a:cxn>
                <a:cxn ang="0">
                  <a:pos x="9" y="463"/>
                </a:cxn>
                <a:cxn ang="0">
                  <a:pos x="16" y="495"/>
                </a:cxn>
                <a:cxn ang="0">
                  <a:pos x="57" y="495"/>
                </a:cxn>
                <a:cxn ang="0">
                  <a:pos x="57" y="463"/>
                </a:cxn>
                <a:cxn ang="0">
                  <a:pos x="74" y="429"/>
                </a:cxn>
                <a:cxn ang="0">
                  <a:pos x="99" y="398"/>
                </a:cxn>
                <a:cxn ang="0">
                  <a:pos x="74" y="381"/>
                </a:cxn>
                <a:cxn ang="0">
                  <a:pos x="82" y="364"/>
                </a:cxn>
                <a:cxn ang="0">
                  <a:pos x="99" y="349"/>
                </a:cxn>
                <a:cxn ang="0">
                  <a:pos x="106" y="333"/>
                </a:cxn>
                <a:cxn ang="0">
                  <a:pos x="115" y="317"/>
                </a:cxn>
                <a:cxn ang="0">
                  <a:pos x="122" y="308"/>
                </a:cxn>
                <a:cxn ang="0">
                  <a:pos x="106" y="284"/>
                </a:cxn>
                <a:cxn ang="0">
                  <a:pos x="139" y="284"/>
                </a:cxn>
                <a:cxn ang="0">
                  <a:pos x="139" y="252"/>
                </a:cxn>
                <a:cxn ang="0">
                  <a:pos x="162" y="252"/>
                </a:cxn>
                <a:cxn ang="0">
                  <a:pos x="211" y="219"/>
                </a:cxn>
                <a:cxn ang="0">
                  <a:pos x="202" y="202"/>
                </a:cxn>
                <a:cxn ang="0">
                  <a:pos x="187" y="187"/>
                </a:cxn>
              </a:cxnLst>
              <a:rect l="0" t="0" r="r" b="b"/>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4" name="Freeform 77">
              <a:extLst>
                <a:ext uri="{FF2B5EF4-FFF2-40B4-BE49-F238E27FC236}">
                  <a16:creationId xmlns:a16="http://schemas.microsoft.com/office/drawing/2014/main" id="{0D2427B2-DD46-4C9A-A732-5883CCDCA424}"/>
                </a:ext>
              </a:extLst>
            </p:cNvPr>
            <p:cNvSpPr>
              <a:spLocks/>
            </p:cNvSpPr>
            <p:nvPr/>
          </p:nvSpPr>
          <p:spPr bwMode="auto">
            <a:xfrm>
              <a:off x="2003" y="3233"/>
              <a:ext cx="41" cy="21"/>
            </a:xfrm>
            <a:custGeom>
              <a:avLst/>
              <a:gdLst/>
              <a:ahLst/>
              <a:cxnLst>
                <a:cxn ang="0">
                  <a:pos x="0" y="8"/>
                </a:cxn>
                <a:cxn ang="0">
                  <a:pos x="16" y="17"/>
                </a:cxn>
                <a:cxn ang="0">
                  <a:pos x="24" y="25"/>
                </a:cxn>
                <a:cxn ang="0">
                  <a:pos x="41" y="8"/>
                </a:cxn>
                <a:cxn ang="0">
                  <a:pos x="41" y="0"/>
                </a:cxn>
                <a:cxn ang="0">
                  <a:pos x="16" y="0"/>
                </a:cxn>
                <a:cxn ang="0">
                  <a:pos x="7" y="0"/>
                </a:cxn>
                <a:cxn ang="0">
                  <a:pos x="0" y="8"/>
                </a:cxn>
              </a:cxnLst>
              <a:rect l="0" t="0" r="r" b="b"/>
              <a:pathLst>
                <a:path w="42" h="26">
                  <a:moveTo>
                    <a:pt x="0" y="8"/>
                  </a:moveTo>
                  <a:lnTo>
                    <a:pt x="16" y="17"/>
                  </a:lnTo>
                  <a:lnTo>
                    <a:pt x="24" y="25"/>
                  </a:lnTo>
                  <a:lnTo>
                    <a:pt x="41" y="8"/>
                  </a:lnTo>
                  <a:lnTo>
                    <a:pt x="41" y="0"/>
                  </a:lnTo>
                  <a:lnTo>
                    <a:pt x="16" y="0"/>
                  </a:lnTo>
                  <a:lnTo>
                    <a:pt x="7" y="0"/>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5" name="Freeform 78">
              <a:extLst>
                <a:ext uri="{FF2B5EF4-FFF2-40B4-BE49-F238E27FC236}">
                  <a16:creationId xmlns:a16="http://schemas.microsoft.com/office/drawing/2014/main" id="{D8783DEE-B654-4D2E-A0CC-EA83FF4B292F}"/>
                </a:ext>
              </a:extLst>
            </p:cNvPr>
            <p:cNvSpPr>
              <a:spLocks/>
            </p:cNvSpPr>
            <p:nvPr/>
          </p:nvSpPr>
          <p:spPr bwMode="auto">
            <a:xfrm>
              <a:off x="1857" y="2168"/>
              <a:ext cx="25" cy="13"/>
            </a:xfrm>
            <a:custGeom>
              <a:avLst/>
              <a:gdLst/>
              <a:ahLst/>
              <a:cxnLst>
                <a:cxn ang="0">
                  <a:pos x="0" y="16"/>
                </a:cxn>
                <a:cxn ang="0">
                  <a:pos x="9" y="16"/>
                </a:cxn>
                <a:cxn ang="0">
                  <a:pos x="25" y="0"/>
                </a:cxn>
                <a:cxn ang="0">
                  <a:pos x="16" y="0"/>
                </a:cxn>
                <a:cxn ang="0">
                  <a:pos x="0" y="16"/>
                </a:cxn>
              </a:cxnLst>
              <a:rect l="0" t="0" r="r" b="b"/>
              <a:pathLst>
                <a:path w="26" h="17">
                  <a:moveTo>
                    <a:pt x="0" y="16"/>
                  </a:moveTo>
                  <a:lnTo>
                    <a:pt x="9" y="16"/>
                  </a:lnTo>
                  <a:lnTo>
                    <a:pt x="25" y="0"/>
                  </a:lnTo>
                  <a:lnTo>
                    <a:pt x="16"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6" name="Freeform 79">
              <a:extLst>
                <a:ext uri="{FF2B5EF4-FFF2-40B4-BE49-F238E27FC236}">
                  <a16:creationId xmlns:a16="http://schemas.microsoft.com/office/drawing/2014/main" id="{8AD755AC-249E-4BEB-AD46-78184ECBE767}"/>
                </a:ext>
              </a:extLst>
            </p:cNvPr>
            <p:cNvSpPr>
              <a:spLocks/>
            </p:cNvSpPr>
            <p:nvPr/>
          </p:nvSpPr>
          <p:spPr bwMode="auto">
            <a:xfrm>
              <a:off x="1857" y="2168"/>
              <a:ext cx="25" cy="13"/>
            </a:xfrm>
            <a:custGeom>
              <a:avLst/>
              <a:gdLst/>
              <a:ahLst/>
              <a:cxnLst>
                <a:cxn ang="0">
                  <a:pos x="0" y="16"/>
                </a:cxn>
                <a:cxn ang="0">
                  <a:pos x="9" y="16"/>
                </a:cxn>
                <a:cxn ang="0">
                  <a:pos x="25" y="0"/>
                </a:cxn>
                <a:cxn ang="0">
                  <a:pos x="16" y="0"/>
                </a:cxn>
                <a:cxn ang="0">
                  <a:pos x="0" y="16"/>
                </a:cxn>
              </a:cxnLst>
              <a:rect l="0" t="0" r="r" b="b"/>
              <a:pathLst>
                <a:path w="26" h="17">
                  <a:moveTo>
                    <a:pt x="0" y="16"/>
                  </a:moveTo>
                  <a:lnTo>
                    <a:pt x="9" y="16"/>
                  </a:lnTo>
                  <a:lnTo>
                    <a:pt x="25" y="0"/>
                  </a:lnTo>
                  <a:lnTo>
                    <a:pt x="16" y="0"/>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7" name="Freeform 80">
              <a:extLst>
                <a:ext uri="{FF2B5EF4-FFF2-40B4-BE49-F238E27FC236}">
                  <a16:creationId xmlns:a16="http://schemas.microsoft.com/office/drawing/2014/main" id="{68D73D4C-6DCE-47D6-A82F-56879E60A494}"/>
                </a:ext>
              </a:extLst>
            </p:cNvPr>
            <p:cNvSpPr>
              <a:spLocks/>
            </p:cNvSpPr>
            <p:nvPr/>
          </p:nvSpPr>
          <p:spPr bwMode="auto">
            <a:xfrm>
              <a:off x="1966" y="2038"/>
              <a:ext cx="31" cy="15"/>
            </a:xfrm>
            <a:custGeom>
              <a:avLst/>
              <a:gdLst/>
              <a:ahLst/>
              <a:cxnLst>
                <a:cxn ang="0">
                  <a:pos x="0" y="0"/>
                </a:cxn>
                <a:cxn ang="0">
                  <a:pos x="16" y="17"/>
                </a:cxn>
                <a:cxn ang="0">
                  <a:pos x="32" y="17"/>
                </a:cxn>
                <a:cxn ang="0">
                  <a:pos x="16" y="9"/>
                </a:cxn>
                <a:cxn ang="0">
                  <a:pos x="0" y="0"/>
                </a:cxn>
              </a:cxnLst>
              <a:rect l="0" t="0" r="r" b="b"/>
              <a:pathLst>
                <a:path w="33" h="18">
                  <a:moveTo>
                    <a:pt x="0" y="0"/>
                  </a:moveTo>
                  <a:lnTo>
                    <a:pt x="16" y="17"/>
                  </a:lnTo>
                  <a:lnTo>
                    <a:pt x="32" y="17"/>
                  </a:lnTo>
                  <a:lnTo>
                    <a:pt x="16" y="9"/>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8" name="Freeform 81">
              <a:extLst>
                <a:ext uri="{FF2B5EF4-FFF2-40B4-BE49-F238E27FC236}">
                  <a16:creationId xmlns:a16="http://schemas.microsoft.com/office/drawing/2014/main" id="{6723A095-B1DF-40A0-8823-34225ED9E32A}"/>
                </a:ext>
              </a:extLst>
            </p:cNvPr>
            <p:cNvSpPr>
              <a:spLocks/>
            </p:cNvSpPr>
            <p:nvPr/>
          </p:nvSpPr>
          <p:spPr bwMode="auto">
            <a:xfrm>
              <a:off x="1966" y="2038"/>
              <a:ext cx="31" cy="15"/>
            </a:xfrm>
            <a:custGeom>
              <a:avLst/>
              <a:gdLst/>
              <a:ahLst/>
              <a:cxnLst>
                <a:cxn ang="0">
                  <a:pos x="0" y="0"/>
                </a:cxn>
                <a:cxn ang="0">
                  <a:pos x="16" y="17"/>
                </a:cxn>
                <a:cxn ang="0">
                  <a:pos x="32" y="17"/>
                </a:cxn>
                <a:cxn ang="0">
                  <a:pos x="16" y="9"/>
                </a:cxn>
                <a:cxn ang="0">
                  <a:pos x="0" y="0"/>
                </a:cxn>
              </a:cxnLst>
              <a:rect l="0" t="0" r="r" b="b"/>
              <a:pathLst>
                <a:path w="33" h="18">
                  <a:moveTo>
                    <a:pt x="0" y="0"/>
                  </a:moveTo>
                  <a:lnTo>
                    <a:pt x="16" y="17"/>
                  </a:lnTo>
                  <a:lnTo>
                    <a:pt x="32" y="17"/>
                  </a:lnTo>
                  <a:lnTo>
                    <a:pt x="16" y="9"/>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39" name="Freeform 82">
              <a:extLst>
                <a:ext uri="{FF2B5EF4-FFF2-40B4-BE49-F238E27FC236}">
                  <a16:creationId xmlns:a16="http://schemas.microsoft.com/office/drawing/2014/main" id="{A75A5905-DC0C-4AEE-9B69-FBCC6EE96BA3}"/>
                </a:ext>
              </a:extLst>
            </p:cNvPr>
            <p:cNvSpPr>
              <a:spLocks/>
            </p:cNvSpPr>
            <p:nvPr/>
          </p:nvSpPr>
          <p:spPr bwMode="auto">
            <a:xfrm>
              <a:off x="1966" y="2083"/>
              <a:ext cx="31" cy="20"/>
            </a:xfrm>
            <a:custGeom>
              <a:avLst/>
              <a:gdLst/>
              <a:ahLst/>
              <a:cxnLst>
                <a:cxn ang="0">
                  <a:pos x="0" y="8"/>
                </a:cxn>
                <a:cxn ang="0">
                  <a:pos x="24" y="24"/>
                </a:cxn>
                <a:cxn ang="0">
                  <a:pos x="24" y="15"/>
                </a:cxn>
                <a:cxn ang="0">
                  <a:pos x="32" y="8"/>
                </a:cxn>
                <a:cxn ang="0">
                  <a:pos x="16" y="8"/>
                </a:cxn>
                <a:cxn ang="0">
                  <a:pos x="7" y="0"/>
                </a:cxn>
                <a:cxn ang="0">
                  <a:pos x="0" y="8"/>
                </a:cxn>
              </a:cxnLst>
              <a:rect l="0" t="0" r="r" b="b"/>
              <a:pathLst>
                <a:path w="33" h="25">
                  <a:moveTo>
                    <a:pt x="0" y="8"/>
                  </a:moveTo>
                  <a:lnTo>
                    <a:pt x="24" y="24"/>
                  </a:lnTo>
                  <a:lnTo>
                    <a:pt x="24" y="15"/>
                  </a:lnTo>
                  <a:lnTo>
                    <a:pt x="32" y="8"/>
                  </a:lnTo>
                  <a:lnTo>
                    <a:pt x="16" y="8"/>
                  </a:lnTo>
                  <a:lnTo>
                    <a:pt x="7" y="0"/>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0" name="Freeform 83">
              <a:extLst>
                <a:ext uri="{FF2B5EF4-FFF2-40B4-BE49-F238E27FC236}">
                  <a16:creationId xmlns:a16="http://schemas.microsoft.com/office/drawing/2014/main" id="{5ADFBF0F-2BE4-4A83-B502-BBFD1A3D0A1F}"/>
                </a:ext>
              </a:extLst>
            </p:cNvPr>
            <p:cNvSpPr>
              <a:spLocks/>
            </p:cNvSpPr>
            <p:nvPr/>
          </p:nvSpPr>
          <p:spPr bwMode="auto">
            <a:xfrm>
              <a:off x="1966" y="2083"/>
              <a:ext cx="31" cy="20"/>
            </a:xfrm>
            <a:custGeom>
              <a:avLst/>
              <a:gdLst/>
              <a:ahLst/>
              <a:cxnLst>
                <a:cxn ang="0">
                  <a:pos x="0" y="8"/>
                </a:cxn>
                <a:cxn ang="0">
                  <a:pos x="24" y="24"/>
                </a:cxn>
                <a:cxn ang="0">
                  <a:pos x="24" y="15"/>
                </a:cxn>
                <a:cxn ang="0">
                  <a:pos x="32" y="8"/>
                </a:cxn>
                <a:cxn ang="0">
                  <a:pos x="16" y="8"/>
                </a:cxn>
                <a:cxn ang="0">
                  <a:pos x="7" y="0"/>
                </a:cxn>
                <a:cxn ang="0">
                  <a:pos x="0" y="8"/>
                </a:cxn>
              </a:cxnLst>
              <a:rect l="0" t="0" r="r" b="b"/>
              <a:pathLst>
                <a:path w="33" h="25">
                  <a:moveTo>
                    <a:pt x="0" y="8"/>
                  </a:moveTo>
                  <a:lnTo>
                    <a:pt x="24" y="24"/>
                  </a:lnTo>
                  <a:lnTo>
                    <a:pt x="24" y="15"/>
                  </a:lnTo>
                  <a:lnTo>
                    <a:pt x="32" y="8"/>
                  </a:lnTo>
                  <a:lnTo>
                    <a:pt x="16" y="8"/>
                  </a:lnTo>
                  <a:lnTo>
                    <a:pt x="7" y="0"/>
                  </a:lnTo>
                  <a:lnTo>
                    <a:pt x="0"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1" name="Freeform 84">
              <a:extLst>
                <a:ext uri="{FF2B5EF4-FFF2-40B4-BE49-F238E27FC236}">
                  <a16:creationId xmlns:a16="http://schemas.microsoft.com/office/drawing/2014/main" id="{36C2D9C4-1B91-42A2-A0F6-A286A5D5A9BD}"/>
                </a:ext>
              </a:extLst>
            </p:cNvPr>
            <p:cNvSpPr>
              <a:spLocks/>
            </p:cNvSpPr>
            <p:nvPr/>
          </p:nvSpPr>
          <p:spPr bwMode="auto">
            <a:xfrm>
              <a:off x="2026" y="2013"/>
              <a:ext cx="78" cy="78"/>
            </a:xfrm>
            <a:custGeom>
              <a:avLst/>
              <a:gdLst/>
              <a:ahLst/>
              <a:cxnLst>
                <a:cxn ang="0">
                  <a:pos x="0" y="72"/>
                </a:cxn>
                <a:cxn ang="0">
                  <a:pos x="0" y="80"/>
                </a:cxn>
                <a:cxn ang="0">
                  <a:pos x="48" y="80"/>
                </a:cxn>
                <a:cxn ang="0">
                  <a:pos x="48" y="88"/>
                </a:cxn>
                <a:cxn ang="0">
                  <a:pos x="57" y="80"/>
                </a:cxn>
                <a:cxn ang="0">
                  <a:pos x="73" y="88"/>
                </a:cxn>
                <a:cxn ang="0">
                  <a:pos x="73" y="96"/>
                </a:cxn>
                <a:cxn ang="0">
                  <a:pos x="82" y="96"/>
                </a:cxn>
                <a:cxn ang="0">
                  <a:pos x="82" y="80"/>
                </a:cxn>
                <a:cxn ang="0">
                  <a:pos x="65" y="72"/>
                </a:cxn>
                <a:cxn ang="0">
                  <a:pos x="73" y="63"/>
                </a:cxn>
                <a:cxn ang="0">
                  <a:pos x="65" y="56"/>
                </a:cxn>
                <a:cxn ang="0">
                  <a:pos x="73" y="48"/>
                </a:cxn>
                <a:cxn ang="0">
                  <a:pos x="48" y="48"/>
                </a:cxn>
                <a:cxn ang="0">
                  <a:pos x="42" y="40"/>
                </a:cxn>
                <a:cxn ang="0">
                  <a:pos x="48" y="31"/>
                </a:cxn>
                <a:cxn ang="0">
                  <a:pos x="42" y="31"/>
                </a:cxn>
                <a:cxn ang="0">
                  <a:pos x="48" y="0"/>
                </a:cxn>
                <a:cxn ang="0">
                  <a:pos x="32" y="6"/>
                </a:cxn>
                <a:cxn ang="0">
                  <a:pos x="8" y="56"/>
                </a:cxn>
                <a:cxn ang="0">
                  <a:pos x="8" y="63"/>
                </a:cxn>
                <a:cxn ang="0">
                  <a:pos x="0" y="72"/>
                </a:cxn>
              </a:cxnLst>
              <a:rect l="0" t="0" r="r" b="b"/>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2" name="Freeform 85">
              <a:extLst>
                <a:ext uri="{FF2B5EF4-FFF2-40B4-BE49-F238E27FC236}">
                  <a16:creationId xmlns:a16="http://schemas.microsoft.com/office/drawing/2014/main" id="{3722ACFB-81F4-41CF-8769-8B012E91450C}"/>
                </a:ext>
              </a:extLst>
            </p:cNvPr>
            <p:cNvSpPr>
              <a:spLocks/>
            </p:cNvSpPr>
            <p:nvPr/>
          </p:nvSpPr>
          <p:spPr bwMode="auto">
            <a:xfrm>
              <a:off x="3817" y="2328"/>
              <a:ext cx="38" cy="14"/>
            </a:xfrm>
            <a:custGeom>
              <a:avLst/>
              <a:gdLst/>
              <a:ahLst/>
              <a:cxnLst>
                <a:cxn ang="0">
                  <a:pos x="33" y="0"/>
                </a:cxn>
                <a:cxn ang="0">
                  <a:pos x="8" y="0"/>
                </a:cxn>
                <a:cxn ang="0">
                  <a:pos x="0" y="9"/>
                </a:cxn>
                <a:cxn ang="0">
                  <a:pos x="0" y="16"/>
                </a:cxn>
                <a:cxn ang="0">
                  <a:pos x="33" y="16"/>
                </a:cxn>
                <a:cxn ang="0">
                  <a:pos x="40" y="16"/>
                </a:cxn>
                <a:cxn ang="0">
                  <a:pos x="33" y="0"/>
                </a:cxn>
              </a:cxnLst>
              <a:rect l="0" t="0" r="r" b="b"/>
              <a:pathLst>
                <a:path w="41" h="17">
                  <a:moveTo>
                    <a:pt x="33" y="0"/>
                  </a:moveTo>
                  <a:lnTo>
                    <a:pt x="8" y="0"/>
                  </a:lnTo>
                  <a:lnTo>
                    <a:pt x="0" y="9"/>
                  </a:lnTo>
                  <a:lnTo>
                    <a:pt x="0" y="16"/>
                  </a:lnTo>
                  <a:lnTo>
                    <a:pt x="33" y="16"/>
                  </a:lnTo>
                  <a:lnTo>
                    <a:pt x="40" y="16"/>
                  </a:lnTo>
                  <a:lnTo>
                    <a:pt x="33"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3" name="Freeform 86">
              <a:extLst>
                <a:ext uri="{FF2B5EF4-FFF2-40B4-BE49-F238E27FC236}">
                  <a16:creationId xmlns:a16="http://schemas.microsoft.com/office/drawing/2014/main" id="{4B81F8F8-935E-4759-B95A-7BE895814C63}"/>
                </a:ext>
              </a:extLst>
            </p:cNvPr>
            <p:cNvSpPr>
              <a:spLocks/>
            </p:cNvSpPr>
            <p:nvPr/>
          </p:nvSpPr>
          <p:spPr bwMode="auto">
            <a:xfrm>
              <a:off x="3817" y="2328"/>
              <a:ext cx="38" cy="14"/>
            </a:xfrm>
            <a:custGeom>
              <a:avLst/>
              <a:gdLst/>
              <a:ahLst/>
              <a:cxnLst>
                <a:cxn ang="0">
                  <a:pos x="33" y="0"/>
                </a:cxn>
                <a:cxn ang="0">
                  <a:pos x="8" y="0"/>
                </a:cxn>
                <a:cxn ang="0">
                  <a:pos x="0" y="9"/>
                </a:cxn>
                <a:cxn ang="0">
                  <a:pos x="0" y="16"/>
                </a:cxn>
                <a:cxn ang="0">
                  <a:pos x="33" y="16"/>
                </a:cxn>
                <a:cxn ang="0">
                  <a:pos x="40" y="16"/>
                </a:cxn>
                <a:cxn ang="0">
                  <a:pos x="33" y="0"/>
                </a:cxn>
              </a:cxnLst>
              <a:rect l="0" t="0" r="r" b="b"/>
              <a:pathLst>
                <a:path w="41" h="17">
                  <a:moveTo>
                    <a:pt x="33" y="0"/>
                  </a:moveTo>
                  <a:lnTo>
                    <a:pt x="8" y="0"/>
                  </a:lnTo>
                  <a:lnTo>
                    <a:pt x="0" y="9"/>
                  </a:lnTo>
                  <a:lnTo>
                    <a:pt x="0" y="16"/>
                  </a:lnTo>
                  <a:lnTo>
                    <a:pt x="33" y="16"/>
                  </a:lnTo>
                  <a:lnTo>
                    <a:pt x="40" y="16"/>
                  </a:lnTo>
                  <a:lnTo>
                    <a:pt x="33"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4" name="Freeform 87">
              <a:extLst>
                <a:ext uri="{FF2B5EF4-FFF2-40B4-BE49-F238E27FC236}">
                  <a16:creationId xmlns:a16="http://schemas.microsoft.com/office/drawing/2014/main" id="{394FD2DF-821E-4E0E-8C75-D5431C959B3E}"/>
                </a:ext>
              </a:extLst>
            </p:cNvPr>
            <p:cNvSpPr>
              <a:spLocks/>
            </p:cNvSpPr>
            <p:nvPr/>
          </p:nvSpPr>
          <p:spPr bwMode="auto">
            <a:xfrm>
              <a:off x="3564" y="2232"/>
              <a:ext cx="353" cy="311"/>
            </a:xfrm>
            <a:custGeom>
              <a:avLst/>
              <a:gdLst/>
              <a:ahLst/>
              <a:cxnLst>
                <a:cxn ang="0">
                  <a:pos x="358" y="105"/>
                </a:cxn>
                <a:cxn ang="0">
                  <a:pos x="373" y="137"/>
                </a:cxn>
                <a:cxn ang="0">
                  <a:pos x="349" y="146"/>
                </a:cxn>
                <a:cxn ang="0">
                  <a:pos x="326" y="187"/>
                </a:cxn>
                <a:cxn ang="0">
                  <a:pos x="318" y="211"/>
                </a:cxn>
                <a:cxn ang="0">
                  <a:pos x="308" y="178"/>
                </a:cxn>
                <a:cxn ang="0">
                  <a:pos x="293" y="187"/>
                </a:cxn>
                <a:cxn ang="0">
                  <a:pos x="308" y="162"/>
                </a:cxn>
                <a:cxn ang="0">
                  <a:pos x="276" y="146"/>
                </a:cxn>
                <a:cxn ang="0">
                  <a:pos x="261" y="146"/>
                </a:cxn>
                <a:cxn ang="0">
                  <a:pos x="252" y="170"/>
                </a:cxn>
                <a:cxn ang="0">
                  <a:pos x="268" y="211"/>
                </a:cxn>
                <a:cxn ang="0">
                  <a:pos x="261" y="202"/>
                </a:cxn>
                <a:cxn ang="0">
                  <a:pos x="236" y="236"/>
                </a:cxn>
                <a:cxn ang="0">
                  <a:pos x="180" y="276"/>
                </a:cxn>
                <a:cxn ang="0">
                  <a:pos x="171" y="283"/>
                </a:cxn>
                <a:cxn ang="0">
                  <a:pos x="156" y="292"/>
                </a:cxn>
                <a:cxn ang="0">
                  <a:pos x="156" y="324"/>
                </a:cxn>
                <a:cxn ang="0">
                  <a:pos x="147" y="364"/>
                </a:cxn>
                <a:cxn ang="0">
                  <a:pos x="131" y="380"/>
                </a:cxn>
                <a:cxn ang="0">
                  <a:pos x="106" y="380"/>
                </a:cxn>
                <a:cxn ang="0">
                  <a:pos x="65" y="283"/>
                </a:cxn>
                <a:cxn ang="0">
                  <a:pos x="59" y="202"/>
                </a:cxn>
                <a:cxn ang="0">
                  <a:pos x="34" y="227"/>
                </a:cxn>
                <a:cxn ang="0">
                  <a:pos x="25" y="202"/>
                </a:cxn>
                <a:cxn ang="0">
                  <a:pos x="19" y="195"/>
                </a:cxn>
                <a:cxn ang="0">
                  <a:pos x="9" y="178"/>
                </a:cxn>
                <a:cxn ang="0">
                  <a:pos x="34" y="170"/>
                </a:cxn>
                <a:cxn ang="0">
                  <a:pos x="25" y="153"/>
                </a:cxn>
                <a:cxn ang="0">
                  <a:pos x="19" y="146"/>
                </a:cxn>
                <a:cxn ang="0">
                  <a:pos x="25" y="121"/>
                </a:cxn>
                <a:cxn ang="0">
                  <a:pos x="50" y="121"/>
                </a:cxn>
                <a:cxn ang="0">
                  <a:pos x="82" y="65"/>
                </a:cxn>
                <a:cxn ang="0">
                  <a:pos x="90" y="56"/>
                </a:cxn>
                <a:cxn ang="0">
                  <a:pos x="82" y="33"/>
                </a:cxn>
                <a:cxn ang="0">
                  <a:pos x="82" y="16"/>
                </a:cxn>
                <a:cxn ang="0">
                  <a:pos x="114" y="16"/>
                </a:cxn>
                <a:cxn ang="0">
                  <a:pos x="147" y="0"/>
                </a:cxn>
                <a:cxn ang="0">
                  <a:pos x="156" y="25"/>
                </a:cxn>
                <a:cxn ang="0">
                  <a:pos x="147" y="56"/>
                </a:cxn>
                <a:cxn ang="0">
                  <a:pos x="139" y="81"/>
                </a:cxn>
                <a:cxn ang="0">
                  <a:pos x="156" y="113"/>
                </a:cxn>
                <a:cxn ang="0">
                  <a:pos x="243" y="146"/>
                </a:cxn>
                <a:cxn ang="0">
                  <a:pos x="252" y="137"/>
                </a:cxn>
                <a:cxn ang="0">
                  <a:pos x="261" y="121"/>
                </a:cxn>
                <a:cxn ang="0">
                  <a:pos x="268" y="137"/>
                </a:cxn>
                <a:cxn ang="0">
                  <a:pos x="308" y="137"/>
                </a:cxn>
                <a:cxn ang="0">
                  <a:pos x="342" y="105"/>
                </a:cxn>
              </a:cxnLst>
              <a:rect l="0" t="0" r="r" b="b"/>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5" name="Freeform 88">
              <a:extLst>
                <a:ext uri="{FF2B5EF4-FFF2-40B4-BE49-F238E27FC236}">
                  <a16:creationId xmlns:a16="http://schemas.microsoft.com/office/drawing/2014/main" id="{29A23580-E01E-4C90-911C-1271C7477F88}"/>
                </a:ext>
              </a:extLst>
            </p:cNvPr>
            <p:cNvSpPr>
              <a:spLocks/>
            </p:cNvSpPr>
            <p:nvPr/>
          </p:nvSpPr>
          <p:spPr bwMode="auto">
            <a:xfrm>
              <a:off x="3802" y="2006"/>
              <a:ext cx="385" cy="156"/>
            </a:xfrm>
            <a:custGeom>
              <a:avLst/>
              <a:gdLst/>
              <a:ahLst/>
              <a:cxnLst>
                <a:cxn ang="0">
                  <a:pos x="268" y="49"/>
                </a:cxn>
                <a:cxn ang="0">
                  <a:pos x="220" y="24"/>
                </a:cxn>
                <a:cxn ang="0">
                  <a:pos x="205" y="32"/>
                </a:cxn>
                <a:cxn ang="0">
                  <a:pos x="195" y="32"/>
                </a:cxn>
                <a:cxn ang="0">
                  <a:pos x="180" y="9"/>
                </a:cxn>
                <a:cxn ang="0">
                  <a:pos x="146" y="0"/>
                </a:cxn>
                <a:cxn ang="0">
                  <a:pos x="130" y="9"/>
                </a:cxn>
                <a:cxn ang="0">
                  <a:pos x="130" y="24"/>
                </a:cxn>
                <a:cxn ang="0">
                  <a:pos x="130" y="40"/>
                </a:cxn>
                <a:cxn ang="0">
                  <a:pos x="97" y="40"/>
                </a:cxn>
                <a:cxn ang="0">
                  <a:pos x="81" y="32"/>
                </a:cxn>
                <a:cxn ang="0">
                  <a:pos x="49" y="24"/>
                </a:cxn>
                <a:cxn ang="0">
                  <a:pos x="9" y="49"/>
                </a:cxn>
                <a:cxn ang="0">
                  <a:pos x="0" y="57"/>
                </a:cxn>
                <a:cxn ang="0">
                  <a:pos x="16" y="81"/>
                </a:cxn>
                <a:cxn ang="0">
                  <a:pos x="34" y="81"/>
                </a:cxn>
                <a:cxn ang="0">
                  <a:pos x="41" y="97"/>
                </a:cxn>
                <a:cxn ang="0">
                  <a:pos x="41" y="130"/>
                </a:cxn>
                <a:cxn ang="0">
                  <a:pos x="90" y="146"/>
                </a:cxn>
                <a:cxn ang="0">
                  <a:pos x="115" y="171"/>
                </a:cxn>
                <a:cxn ang="0">
                  <a:pos x="162" y="171"/>
                </a:cxn>
                <a:cxn ang="0">
                  <a:pos x="186" y="186"/>
                </a:cxn>
                <a:cxn ang="0">
                  <a:pos x="220" y="194"/>
                </a:cxn>
                <a:cxn ang="0">
                  <a:pos x="252" y="177"/>
                </a:cxn>
                <a:cxn ang="0">
                  <a:pos x="285" y="177"/>
                </a:cxn>
                <a:cxn ang="0">
                  <a:pos x="308" y="152"/>
                </a:cxn>
                <a:cxn ang="0">
                  <a:pos x="302" y="146"/>
                </a:cxn>
                <a:cxn ang="0">
                  <a:pos x="317" y="130"/>
                </a:cxn>
                <a:cxn ang="0">
                  <a:pos x="333" y="137"/>
                </a:cxn>
                <a:cxn ang="0">
                  <a:pos x="357" y="121"/>
                </a:cxn>
                <a:cxn ang="0">
                  <a:pos x="373" y="105"/>
                </a:cxn>
                <a:cxn ang="0">
                  <a:pos x="407" y="105"/>
                </a:cxn>
                <a:cxn ang="0">
                  <a:pos x="397" y="89"/>
                </a:cxn>
                <a:cxn ang="0">
                  <a:pos x="389" y="81"/>
                </a:cxn>
                <a:cxn ang="0">
                  <a:pos x="373" y="89"/>
                </a:cxn>
                <a:cxn ang="0">
                  <a:pos x="357" y="89"/>
                </a:cxn>
                <a:cxn ang="0">
                  <a:pos x="357" y="57"/>
                </a:cxn>
                <a:cxn ang="0">
                  <a:pos x="366" y="40"/>
                </a:cxn>
                <a:cxn ang="0">
                  <a:pos x="342" y="32"/>
                </a:cxn>
                <a:cxn ang="0">
                  <a:pos x="325" y="49"/>
                </a:cxn>
                <a:cxn ang="0">
                  <a:pos x="292" y="57"/>
                </a:cxn>
                <a:cxn ang="0">
                  <a:pos x="268" y="49"/>
                </a:cxn>
              </a:cxnLst>
              <a:rect l="0" t="0" r="r" b="b"/>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6" name="Freeform 89">
              <a:extLst>
                <a:ext uri="{FF2B5EF4-FFF2-40B4-BE49-F238E27FC236}">
                  <a16:creationId xmlns:a16="http://schemas.microsoft.com/office/drawing/2014/main" id="{9DD2B86A-2AB6-4428-B3AF-1514CC896421}"/>
                </a:ext>
              </a:extLst>
            </p:cNvPr>
            <p:cNvSpPr>
              <a:spLocks/>
            </p:cNvSpPr>
            <p:nvPr/>
          </p:nvSpPr>
          <p:spPr bwMode="auto">
            <a:xfrm>
              <a:off x="2990" y="1612"/>
              <a:ext cx="132" cy="246"/>
            </a:xfrm>
            <a:custGeom>
              <a:avLst/>
              <a:gdLst/>
              <a:ahLst/>
              <a:cxnLst>
                <a:cxn ang="0">
                  <a:pos x="106" y="40"/>
                </a:cxn>
                <a:cxn ang="0">
                  <a:pos x="106" y="65"/>
                </a:cxn>
                <a:cxn ang="0">
                  <a:pos x="124" y="81"/>
                </a:cxn>
                <a:cxn ang="0">
                  <a:pos x="115" y="105"/>
                </a:cxn>
                <a:cxn ang="0">
                  <a:pos x="124" y="145"/>
                </a:cxn>
                <a:cxn ang="0">
                  <a:pos x="115" y="170"/>
                </a:cxn>
                <a:cxn ang="0">
                  <a:pos x="131" y="195"/>
                </a:cxn>
                <a:cxn ang="0">
                  <a:pos x="124" y="210"/>
                </a:cxn>
                <a:cxn ang="0">
                  <a:pos x="140" y="227"/>
                </a:cxn>
                <a:cxn ang="0">
                  <a:pos x="140" y="235"/>
                </a:cxn>
                <a:cxn ang="0">
                  <a:pos x="115" y="276"/>
                </a:cxn>
                <a:cxn ang="0">
                  <a:pos x="91" y="292"/>
                </a:cxn>
                <a:cxn ang="0">
                  <a:pos x="83" y="292"/>
                </a:cxn>
                <a:cxn ang="0">
                  <a:pos x="41" y="307"/>
                </a:cxn>
                <a:cxn ang="0">
                  <a:pos x="9" y="292"/>
                </a:cxn>
                <a:cxn ang="0">
                  <a:pos x="18" y="267"/>
                </a:cxn>
                <a:cxn ang="0">
                  <a:pos x="9" y="242"/>
                </a:cxn>
                <a:cxn ang="0">
                  <a:pos x="18" y="227"/>
                </a:cxn>
                <a:cxn ang="0">
                  <a:pos x="49" y="177"/>
                </a:cxn>
                <a:cxn ang="0">
                  <a:pos x="59" y="170"/>
                </a:cxn>
                <a:cxn ang="0">
                  <a:pos x="59" y="153"/>
                </a:cxn>
                <a:cxn ang="0">
                  <a:pos x="49" y="145"/>
                </a:cxn>
                <a:cxn ang="0">
                  <a:pos x="41" y="145"/>
                </a:cxn>
                <a:cxn ang="0">
                  <a:pos x="34" y="71"/>
                </a:cxn>
                <a:cxn ang="0">
                  <a:pos x="0" y="40"/>
                </a:cxn>
                <a:cxn ang="0">
                  <a:pos x="9" y="31"/>
                </a:cxn>
                <a:cxn ang="0">
                  <a:pos x="25" y="49"/>
                </a:cxn>
                <a:cxn ang="0">
                  <a:pos x="59" y="49"/>
                </a:cxn>
                <a:cxn ang="0">
                  <a:pos x="66" y="40"/>
                </a:cxn>
                <a:cxn ang="0">
                  <a:pos x="74" y="8"/>
                </a:cxn>
                <a:cxn ang="0">
                  <a:pos x="91" y="0"/>
                </a:cxn>
                <a:cxn ang="0">
                  <a:pos x="115" y="16"/>
                </a:cxn>
                <a:cxn ang="0">
                  <a:pos x="106" y="40"/>
                </a:cxn>
              </a:cxnLst>
              <a:rect l="0" t="0" r="r" b="b"/>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7" name="Freeform 90">
              <a:extLst>
                <a:ext uri="{FF2B5EF4-FFF2-40B4-BE49-F238E27FC236}">
                  <a16:creationId xmlns:a16="http://schemas.microsoft.com/office/drawing/2014/main" id="{A4D2EE68-9631-45ED-B1FD-427D666B57E9}"/>
                </a:ext>
              </a:extLst>
            </p:cNvPr>
            <p:cNvSpPr>
              <a:spLocks/>
            </p:cNvSpPr>
            <p:nvPr/>
          </p:nvSpPr>
          <p:spPr bwMode="auto">
            <a:xfrm>
              <a:off x="1330" y="2277"/>
              <a:ext cx="362" cy="201"/>
            </a:xfrm>
            <a:custGeom>
              <a:avLst/>
              <a:gdLst/>
              <a:ahLst/>
              <a:cxnLst>
                <a:cxn ang="0">
                  <a:pos x="243" y="114"/>
                </a:cxn>
                <a:cxn ang="0">
                  <a:pos x="251" y="155"/>
                </a:cxn>
                <a:cxn ang="0">
                  <a:pos x="268" y="196"/>
                </a:cxn>
                <a:cxn ang="0">
                  <a:pos x="317" y="196"/>
                </a:cxn>
                <a:cxn ang="0">
                  <a:pos x="323" y="196"/>
                </a:cxn>
                <a:cxn ang="0">
                  <a:pos x="341" y="162"/>
                </a:cxn>
                <a:cxn ang="0">
                  <a:pos x="373" y="155"/>
                </a:cxn>
                <a:cxn ang="0">
                  <a:pos x="373" y="196"/>
                </a:cxn>
                <a:cxn ang="0">
                  <a:pos x="364" y="196"/>
                </a:cxn>
                <a:cxn ang="0">
                  <a:pos x="332" y="203"/>
                </a:cxn>
                <a:cxn ang="0">
                  <a:pos x="341" y="227"/>
                </a:cxn>
                <a:cxn ang="0">
                  <a:pos x="317" y="251"/>
                </a:cxn>
                <a:cxn ang="0">
                  <a:pos x="276" y="227"/>
                </a:cxn>
                <a:cxn ang="0">
                  <a:pos x="243" y="227"/>
                </a:cxn>
                <a:cxn ang="0">
                  <a:pos x="195" y="203"/>
                </a:cxn>
                <a:cxn ang="0">
                  <a:pos x="155" y="186"/>
                </a:cxn>
                <a:cxn ang="0">
                  <a:pos x="155" y="162"/>
                </a:cxn>
                <a:cxn ang="0">
                  <a:pos x="114" y="106"/>
                </a:cxn>
                <a:cxn ang="0">
                  <a:pos x="96" y="90"/>
                </a:cxn>
                <a:cxn ang="0">
                  <a:pos x="81" y="65"/>
                </a:cxn>
                <a:cxn ang="0">
                  <a:pos x="64" y="49"/>
                </a:cxn>
                <a:cxn ang="0">
                  <a:pos x="40" y="18"/>
                </a:cxn>
                <a:cxn ang="0">
                  <a:pos x="32" y="34"/>
                </a:cxn>
                <a:cxn ang="0">
                  <a:pos x="81" y="122"/>
                </a:cxn>
                <a:cxn ang="0">
                  <a:pos x="96" y="131"/>
                </a:cxn>
                <a:cxn ang="0">
                  <a:pos x="81" y="131"/>
                </a:cxn>
                <a:cxn ang="0">
                  <a:pos x="64" y="106"/>
                </a:cxn>
                <a:cxn ang="0">
                  <a:pos x="32" y="81"/>
                </a:cxn>
                <a:cxn ang="0">
                  <a:pos x="32" y="74"/>
                </a:cxn>
                <a:cxn ang="0">
                  <a:pos x="16" y="41"/>
                </a:cxn>
                <a:cxn ang="0">
                  <a:pos x="24" y="0"/>
                </a:cxn>
                <a:cxn ang="0">
                  <a:pos x="137" y="9"/>
                </a:cxn>
                <a:cxn ang="0">
                  <a:pos x="155" y="41"/>
                </a:cxn>
                <a:cxn ang="0">
                  <a:pos x="179" y="49"/>
                </a:cxn>
                <a:cxn ang="0">
                  <a:pos x="195" y="41"/>
                </a:cxn>
                <a:cxn ang="0">
                  <a:pos x="251" y="97"/>
                </a:cxn>
              </a:cxnLst>
              <a:rect l="0" t="0" r="r" b="b"/>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8" name="Freeform 91">
              <a:extLst>
                <a:ext uri="{FF2B5EF4-FFF2-40B4-BE49-F238E27FC236}">
                  <a16:creationId xmlns:a16="http://schemas.microsoft.com/office/drawing/2014/main" id="{6AF70E1E-437D-4853-9324-AEFD5797E86D}"/>
                </a:ext>
              </a:extLst>
            </p:cNvPr>
            <p:cNvSpPr>
              <a:spLocks/>
            </p:cNvSpPr>
            <p:nvPr/>
          </p:nvSpPr>
          <p:spPr bwMode="auto">
            <a:xfrm>
              <a:off x="1667" y="2433"/>
              <a:ext cx="16" cy="25"/>
            </a:xfrm>
            <a:custGeom>
              <a:avLst/>
              <a:gdLst/>
              <a:ahLst/>
              <a:cxnLst>
                <a:cxn ang="0">
                  <a:pos x="0" y="31"/>
                </a:cxn>
                <a:cxn ang="0">
                  <a:pos x="16" y="31"/>
                </a:cxn>
                <a:cxn ang="0">
                  <a:pos x="16" y="0"/>
                </a:cxn>
                <a:cxn ang="0">
                  <a:pos x="0" y="7"/>
                </a:cxn>
                <a:cxn ang="0">
                  <a:pos x="0" y="31"/>
                </a:cxn>
              </a:cxnLst>
              <a:rect l="0" t="0" r="r" b="b"/>
              <a:pathLst>
                <a:path w="17" h="32">
                  <a:moveTo>
                    <a:pt x="0" y="31"/>
                  </a:moveTo>
                  <a:lnTo>
                    <a:pt x="16" y="31"/>
                  </a:lnTo>
                  <a:lnTo>
                    <a:pt x="16" y="0"/>
                  </a:lnTo>
                  <a:lnTo>
                    <a:pt x="0" y="7"/>
                  </a:lnTo>
                  <a:lnTo>
                    <a:pt x="0" y="3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49" name="Freeform 92">
              <a:extLst>
                <a:ext uri="{FF2B5EF4-FFF2-40B4-BE49-F238E27FC236}">
                  <a16:creationId xmlns:a16="http://schemas.microsoft.com/office/drawing/2014/main" id="{F8306715-4FAA-4F9E-8639-25F9D3788460}"/>
                </a:ext>
              </a:extLst>
            </p:cNvPr>
            <p:cNvSpPr>
              <a:spLocks/>
            </p:cNvSpPr>
            <p:nvPr/>
          </p:nvSpPr>
          <p:spPr bwMode="auto">
            <a:xfrm>
              <a:off x="1629" y="2438"/>
              <a:ext cx="45" cy="48"/>
            </a:xfrm>
            <a:custGeom>
              <a:avLst/>
              <a:gdLst/>
              <a:ahLst/>
              <a:cxnLst>
                <a:cxn ang="0">
                  <a:pos x="40" y="24"/>
                </a:cxn>
                <a:cxn ang="0">
                  <a:pos x="47" y="33"/>
                </a:cxn>
                <a:cxn ang="0">
                  <a:pos x="31" y="48"/>
                </a:cxn>
                <a:cxn ang="0">
                  <a:pos x="24" y="58"/>
                </a:cxn>
                <a:cxn ang="0">
                  <a:pos x="0" y="48"/>
                </a:cxn>
                <a:cxn ang="0">
                  <a:pos x="6" y="24"/>
                </a:cxn>
                <a:cxn ang="0">
                  <a:pos x="24" y="24"/>
                </a:cxn>
                <a:cxn ang="0">
                  <a:pos x="6" y="8"/>
                </a:cxn>
                <a:cxn ang="0">
                  <a:pos x="15" y="0"/>
                </a:cxn>
                <a:cxn ang="0">
                  <a:pos x="40" y="0"/>
                </a:cxn>
                <a:cxn ang="0">
                  <a:pos x="40" y="24"/>
                </a:cxn>
              </a:cxnLst>
              <a:rect l="0" t="0" r="r" b="b"/>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0" name="Freeform 93">
              <a:extLst>
                <a:ext uri="{FF2B5EF4-FFF2-40B4-BE49-F238E27FC236}">
                  <a16:creationId xmlns:a16="http://schemas.microsoft.com/office/drawing/2014/main" id="{B68A19A8-9DDD-4675-B5F6-F70D33C60B08}"/>
                </a:ext>
              </a:extLst>
            </p:cNvPr>
            <p:cNvSpPr>
              <a:spLocks/>
            </p:cNvSpPr>
            <p:nvPr/>
          </p:nvSpPr>
          <p:spPr bwMode="auto">
            <a:xfrm>
              <a:off x="1658" y="2465"/>
              <a:ext cx="78" cy="26"/>
            </a:xfrm>
            <a:custGeom>
              <a:avLst/>
              <a:gdLst/>
              <a:ahLst/>
              <a:cxnLst>
                <a:cxn ang="0">
                  <a:pos x="16" y="0"/>
                </a:cxn>
                <a:cxn ang="0">
                  <a:pos x="59" y="0"/>
                </a:cxn>
                <a:cxn ang="0">
                  <a:pos x="81" y="7"/>
                </a:cxn>
                <a:cxn ang="0">
                  <a:pos x="65" y="15"/>
                </a:cxn>
                <a:cxn ang="0">
                  <a:pos x="34" y="32"/>
                </a:cxn>
                <a:cxn ang="0">
                  <a:pos x="25" y="32"/>
                </a:cxn>
                <a:cxn ang="0">
                  <a:pos x="25" y="25"/>
                </a:cxn>
                <a:cxn ang="0">
                  <a:pos x="0" y="15"/>
                </a:cxn>
                <a:cxn ang="0">
                  <a:pos x="16" y="0"/>
                </a:cxn>
              </a:cxnLst>
              <a:rect l="0" t="0" r="r" b="b"/>
              <a:pathLst>
                <a:path w="82" h="33">
                  <a:moveTo>
                    <a:pt x="16" y="0"/>
                  </a:moveTo>
                  <a:lnTo>
                    <a:pt x="59" y="0"/>
                  </a:lnTo>
                  <a:lnTo>
                    <a:pt x="81" y="7"/>
                  </a:lnTo>
                  <a:lnTo>
                    <a:pt x="65" y="15"/>
                  </a:lnTo>
                  <a:lnTo>
                    <a:pt x="34" y="32"/>
                  </a:lnTo>
                  <a:lnTo>
                    <a:pt x="25" y="32"/>
                  </a:lnTo>
                  <a:lnTo>
                    <a:pt x="25" y="25"/>
                  </a:lnTo>
                  <a:lnTo>
                    <a:pt x="0" y="15"/>
                  </a:lnTo>
                  <a:lnTo>
                    <a:pt x="16"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1" name="Freeform 94">
              <a:extLst>
                <a:ext uri="{FF2B5EF4-FFF2-40B4-BE49-F238E27FC236}">
                  <a16:creationId xmlns:a16="http://schemas.microsoft.com/office/drawing/2014/main" id="{39A06658-94E4-4181-967B-57B3670E20BC}"/>
                </a:ext>
              </a:extLst>
            </p:cNvPr>
            <p:cNvSpPr>
              <a:spLocks/>
            </p:cNvSpPr>
            <p:nvPr/>
          </p:nvSpPr>
          <p:spPr bwMode="auto">
            <a:xfrm>
              <a:off x="1652" y="2477"/>
              <a:ext cx="31" cy="14"/>
            </a:xfrm>
            <a:custGeom>
              <a:avLst/>
              <a:gdLst/>
              <a:ahLst/>
              <a:cxnLst>
                <a:cxn ang="0">
                  <a:pos x="7" y="0"/>
                </a:cxn>
                <a:cxn ang="0">
                  <a:pos x="0" y="10"/>
                </a:cxn>
                <a:cxn ang="0">
                  <a:pos x="7" y="17"/>
                </a:cxn>
                <a:cxn ang="0">
                  <a:pos x="32" y="17"/>
                </a:cxn>
                <a:cxn ang="0">
                  <a:pos x="32" y="10"/>
                </a:cxn>
                <a:cxn ang="0">
                  <a:pos x="7" y="0"/>
                </a:cxn>
              </a:cxnLst>
              <a:rect l="0" t="0" r="r" b="b"/>
              <a:pathLst>
                <a:path w="33" h="18">
                  <a:moveTo>
                    <a:pt x="7" y="0"/>
                  </a:moveTo>
                  <a:lnTo>
                    <a:pt x="0" y="10"/>
                  </a:lnTo>
                  <a:lnTo>
                    <a:pt x="7" y="17"/>
                  </a:lnTo>
                  <a:lnTo>
                    <a:pt x="32" y="17"/>
                  </a:lnTo>
                  <a:lnTo>
                    <a:pt x="32" y="10"/>
                  </a:lnTo>
                  <a:lnTo>
                    <a:pt x="7"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2" name="Freeform 95">
              <a:extLst>
                <a:ext uri="{FF2B5EF4-FFF2-40B4-BE49-F238E27FC236}">
                  <a16:creationId xmlns:a16="http://schemas.microsoft.com/office/drawing/2014/main" id="{6A0DCFDE-0711-451D-8337-B39352F26F6A}"/>
                </a:ext>
              </a:extLst>
            </p:cNvPr>
            <p:cNvSpPr>
              <a:spLocks/>
            </p:cNvSpPr>
            <p:nvPr/>
          </p:nvSpPr>
          <p:spPr bwMode="auto">
            <a:xfrm>
              <a:off x="1691" y="2470"/>
              <a:ext cx="45" cy="48"/>
            </a:xfrm>
            <a:custGeom>
              <a:avLst/>
              <a:gdLst/>
              <a:ahLst/>
              <a:cxnLst>
                <a:cxn ang="0">
                  <a:pos x="47" y="0"/>
                </a:cxn>
                <a:cxn ang="0">
                  <a:pos x="47" y="8"/>
                </a:cxn>
                <a:cxn ang="0">
                  <a:pos x="40" y="50"/>
                </a:cxn>
                <a:cxn ang="0">
                  <a:pos x="47" y="58"/>
                </a:cxn>
                <a:cxn ang="0">
                  <a:pos x="40" y="58"/>
                </a:cxn>
                <a:cxn ang="0">
                  <a:pos x="15" y="50"/>
                </a:cxn>
                <a:cxn ang="0">
                  <a:pos x="0" y="33"/>
                </a:cxn>
                <a:cxn ang="0">
                  <a:pos x="0" y="25"/>
                </a:cxn>
                <a:cxn ang="0">
                  <a:pos x="31" y="8"/>
                </a:cxn>
                <a:cxn ang="0">
                  <a:pos x="47" y="0"/>
                </a:cxn>
              </a:cxnLst>
              <a:rect l="0" t="0" r="r" b="b"/>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3" name="Freeform 96">
              <a:extLst>
                <a:ext uri="{FF2B5EF4-FFF2-40B4-BE49-F238E27FC236}">
                  <a16:creationId xmlns:a16="http://schemas.microsoft.com/office/drawing/2014/main" id="{0C4ACC26-C661-453D-866C-32099A5F00CE}"/>
                </a:ext>
              </a:extLst>
            </p:cNvPr>
            <p:cNvSpPr>
              <a:spLocks/>
            </p:cNvSpPr>
            <p:nvPr/>
          </p:nvSpPr>
          <p:spPr bwMode="auto">
            <a:xfrm>
              <a:off x="1705" y="2510"/>
              <a:ext cx="39" cy="33"/>
            </a:xfrm>
            <a:custGeom>
              <a:avLst/>
              <a:gdLst/>
              <a:ahLst/>
              <a:cxnLst>
                <a:cxn ang="0">
                  <a:pos x="41" y="40"/>
                </a:cxn>
                <a:cxn ang="0">
                  <a:pos x="41" y="24"/>
                </a:cxn>
                <a:cxn ang="0">
                  <a:pos x="32" y="15"/>
                </a:cxn>
                <a:cxn ang="0">
                  <a:pos x="32" y="8"/>
                </a:cxn>
                <a:cxn ang="0">
                  <a:pos x="25" y="8"/>
                </a:cxn>
                <a:cxn ang="0">
                  <a:pos x="0" y="0"/>
                </a:cxn>
                <a:cxn ang="0">
                  <a:pos x="0" y="15"/>
                </a:cxn>
                <a:cxn ang="0">
                  <a:pos x="10" y="24"/>
                </a:cxn>
                <a:cxn ang="0">
                  <a:pos x="16" y="15"/>
                </a:cxn>
                <a:cxn ang="0">
                  <a:pos x="25" y="31"/>
                </a:cxn>
                <a:cxn ang="0">
                  <a:pos x="41" y="40"/>
                </a:cxn>
              </a:cxnLst>
              <a:rect l="0" t="0" r="r" b="b"/>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4" name="Freeform 97">
              <a:extLst>
                <a:ext uri="{FF2B5EF4-FFF2-40B4-BE49-F238E27FC236}">
                  <a16:creationId xmlns:a16="http://schemas.microsoft.com/office/drawing/2014/main" id="{09DA2AD1-F683-49C7-8E52-99C756D23E6B}"/>
                </a:ext>
              </a:extLst>
            </p:cNvPr>
            <p:cNvSpPr>
              <a:spLocks/>
            </p:cNvSpPr>
            <p:nvPr/>
          </p:nvSpPr>
          <p:spPr bwMode="auto">
            <a:xfrm>
              <a:off x="1744" y="2529"/>
              <a:ext cx="39" cy="26"/>
            </a:xfrm>
            <a:custGeom>
              <a:avLst/>
              <a:gdLst/>
              <a:ahLst/>
              <a:cxnLst>
                <a:cxn ang="0">
                  <a:pos x="0" y="16"/>
                </a:cxn>
                <a:cxn ang="0">
                  <a:pos x="24" y="25"/>
                </a:cxn>
                <a:cxn ang="0">
                  <a:pos x="24" y="31"/>
                </a:cxn>
                <a:cxn ang="0">
                  <a:pos x="32" y="25"/>
                </a:cxn>
                <a:cxn ang="0">
                  <a:pos x="24" y="16"/>
                </a:cxn>
                <a:cxn ang="0">
                  <a:pos x="41" y="7"/>
                </a:cxn>
                <a:cxn ang="0">
                  <a:pos x="32" y="0"/>
                </a:cxn>
                <a:cxn ang="0">
                  <a:pos x="16" y="7"/>
                </a:cxn>
                <a:cxn ang="0">
                  <a:pos x="9" y="7"/>
                </a:cxn>
                <a:cxn ang="0">
                  <a:pos x="0" y="0"/>
                </a:cxn>
                <a:cxn ang="0">
                  <a:pos x="0" y="16"/>
                </a:cxn>
              </a:cxnLst>
              <a:rect l="0" t="0" r="r" b="b"/>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5" name="Freeform 98">
              <a:extLst>
                <a:ext uri="{FF2B5EF4-FFF2-40B4-BE49-F238E27FC236}">
                  <a16:creationId xmlns:a16="http://schemas.microsoft.com/office/drawing/2014/main" id="{96C83196-407A-4497-BFA0-6C59ACE0EEC3}"/>
                </a:ext>
              </a:extLst>
            </p:cNvPr>
            <p:cNvSpPr>
              <a:spLocks/>
            </p:cNvSpPr>
            <p:nvPr/>
          </p:nvSpPr>
          <p:spPr bwMode="auto">
            <a:xfrm>
              <a:off x="1782" y="2529"/>
              <a:ext cx="30" cy="26"/>
            </a:xfrm>
            <a:custGeom>
              <a:avLst/>
              <a:gdLst/>
              <a:ahLst/>
              <a:cxnLst>
                <a:cxn ang="0">
                  <a:pos x="24" y="7"/>
                </a:cxn>
                <a:cxn ang="0">
                  <a:pos x="31" y="16"/>
                </a:cxn>
                <a:cxn ang="0">
                  <a:pos x="24" y="25"/>
                </a:cxn>
                <a:cxn ang="0">
                  <a:pos x="24" y="31"/>
                </a:cxn>
                <a:cxn ang="0">
                  <a:pos x="15" y="16"/>
                </a:cxn>
                <a:cxn ang="0">
                  <a:pos x="0" y="7"/>
                </a:cxn>
                <a:cxn ang="0">
                  <a:pos x="0" y="0"/>
                </a:cxn>
                <a:cxn ang="0">
                  <a:pos x="8" y="0"/>
                </a:cxn>
                <a:cxn ang="0">
                  <a:pos x="15" y="0"/>
                </a:cxn>
                <a:cxn ang="0">
                  <a:pos x="24" y="7"/>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6" name="Freeform 99">
              <a:extLst>
                <a:ext uri="{FF2B5EF4-FFF2-40B4-BE49-F238E27FC236}">
                  <a16:creationId xmlns:a16="http://schemas.microsoft.com/office/drawing/2014/main" id="{CB95C67A-308D-402A-8C80-C04741850A63}"/>
                </a:ext>
              </a:extLst>
            </p:cNvPr>
            <p:cNvSpPr>
              <a:spLocks/>
            </p:cNvSpPr>
            <p:nvPr/>
          </p:nvSpPr>
          <p:spPr bwMode="auto">
            <a:xfrm>
              <a:off x="1782" y="2529"/>
              <a:ext cx="30" cy="26"/>
            </a:xfrm>
            <a:custGeom>
              <a:avLst/>
              <a:gdLst/>
              <a:ahLst/>
              <a:cxnLst>
                <a:cxn ang="0">
                  <a:pos x="24" y="7"/>
                </a:cxn>
                <a:cxn ang="0">
                  <a:pos x="31" y="16"/>
                </a:cxn>
                <a:cxn ang="0">
                  <a:pos x="24" y="25"/>
                </a:cxn>
                <a:cxn ang="0">
                  <a:pos x="24" y="31"/>
                </a:cxn>
                <a:cxn ang="0">
                  <a:pos x="15" y="16"/>
                </a:cxn>
                <a:cxn ang="0">
                  <a:pos x="0" y="7"/>
                </a:cxn>
                <a:cxn ang="0">
                  <a:pos x="0" y="0"/>
                </a:cxn>
                <a:cxn ang="0">
                  <a:pos x="8" y="0"/>
                </a:cxn>
                <a:cxn ang="0">
                  <a:pos x="15" y="0"/>
                </a:cxn>
                <a:cxn ang="0">
                  <a:pos x="24" y="7"/>
                </a:cxn>
              </a:cxnLst>
              <a:rect l="0" t="0" r="r" b="b"/>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7" name="Freeform 100">
              <a:extLst>
                <a:ext uri="{FF2B5EF4-FFF2-40B4-BE49-F238E27FC236}">
                  <a16:creationId xmlns:a16="http://schemas.microsoft.com/office/drawing/2014/main" id="{7A2E5EB1-28BA-415A-83ED-7DB6F153665A}"/>
                </a:ext>
              </a:extLst>
            </p:cNvPr>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8" name="Freeform 101">
              <a:extLst>
                <a:ext uri="{FF2B5EF4-FFF2-40B4-BE49-F238E27FC236}">
                  <a16:creationId xmlns:a16="http://schemas.microsoft.com/office/drawing/2014/main" id="{3DB9509D-83B6-4B14-BB1A-7068542C5029}"/>
                </a:ext>
              </a:extLst>
            </p:cNvPr>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59" name="Freeform 102">
              <a:extLst>
                <a:ext uri="{FF2B5EF4-FFF2-40B4-BE49-F238E27FC236}">
                  <a16:creationId xmlns:a16="http://schemas.microsoft.com/office/drawing/2014/main" id="{D4DA0290-9B03-4A1E-9573-00B90E5A27B1}"/>
                </a:ext>
              </a:extLst>
            </p:cNvPr>
            <p:cNvSpPr>
              <a:spLocks/>
            </p:cNvSpPr>
            <p:nvPr/>
          </p:nvSpPr>
          <p:spPr bwMode="auto">
            <a:xfrm>
              <a:off x="1774" y="2529"/>
              <a:ext cx="15" cy="14"/>
            </a:xfrm>
            <a:custGeom>
              <a:avLst/>
              <a:gdLst/>
              <a:ahLst/>
              <a:cxnLst>
                <a:cxn ang="0">
                  <a:pos x="16" y="16"/>
                </a:cxn>
                <a:cxn ang="0">
                  <a:pos x="16" y="0"/>
                </a:cxn>
                <a:cxn ang="0">
                  <a:pos x="0" y="0"/>
                </a:cxn>
                <a:cxn ang="0">
                  <a:pos x="16" y="16"/>
                </a:cxn>
              </a:cxnLst>
              <a:rect l="0" t="0" r="r" b="b"/>
              <a:pathLst>
                <a:path w="17" h="17">
                  <a:moveTo>
                    <a:pt x="16" y="16"/>
                  </a:moveTo>
                  <a:lnTo>
                    <a:pt x="16" y="0"/>
                  </a:lnTo>
                  <a:lnTo>
                    <a:pt x="0" y="0"/>
                  </a:lnTo>
                  <a:lnTo>
                    <a:pt x="16"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0" name="Freeform 103">
              <a:extLst>
                <a:ext uri="{FF2B5EF4-FFF2-40B4-BE49-F238E27FC236}">
                  <a16:creationId xmlns:a16="http://schemas.microsoft.com/office/drawing/2014/main" id="{77C3A7CA-60E8-4A84-969B-B3CF5CD2CAD5}"/>
                </a:ext>
              </a:extLst>
            </p:cNvPr>
            <p:cNvSpPr>
              <a:spLocks/>
            </p:cNvSpPr>
            <p:nvPr/>
          </p:nvSpPr>
          <p:spPr bwMode="auto">
            <a:xfrm>
              <a:off x="1872" y="2420"/>
              <a:ext cx="48" cy="26"/>
            </a:xfrm>
            <a:custGeom>
              <a:avLst/>
              <a:gdLst/>
              <a:ahLst/>
              <a:cxnLst>
                <a:cxn ang="0">
                  <a:pos x="0" y="23"/>
                </a:cxn>
                <a:cxn ang="0">
                  <a:pos x="0" y="0"/>
                </a:cxn>
                <a:cxn ang="0">
                  <a:pos x="24" y="0"/>
                </a:cxn>
                <a:cxn ang="0">
                  <a:pos x="24" y="6"/>
                </a:cxn>
                <a:cxn ang="0">
                  <a:pos x="34" y="6"/>
                </a:cxn>
                <a:cxn ang="0">
                  <a:pos x="49" y="16"/>
                </a:cxn>
                <a:cxn ang="0">
                  <a:pos x="41" y="23"/>
                </a:cxn>
                <a:cxn ang="0">
                  <a:pos x="41" y="16"/>
                </a:cxn>
                <a:cxn ang="0">
                  <a:pos x="18" y="23"/>
                </a:cxn>
                <a:cxn ang="0">
                  <a:pos x="18" y="16"/>
                </a:cxn>
                <a:cxn ang="0">
                  <a:pos x="9" y="23"/>
                </a:cxn>
                <a:cxn ang="0">
                  <a:pos x="9" y="31"/>
                </a:cxn>
                <a:cxn ang="0">
                  <a:pos x="0" y="23"/>
                </a:cxn>
              </a:cxnLst>
              <a:rect l="0" t="0" r="r" b="b"/>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1" name="Freeform 104">
              <a:extLst>
                <a:ext uri="{FF2B5EF4-FFF2-40B4-BE49-F238E27FC236}">
                  <a16:creationId xmlns:a16="http://schemas.microsoft.com/office/drawing/2014/main" id="{73324AC9-CF6D-499E-91D4-23596C0EBB92}"/>
                </a:ext>
              </a:extLst>
            </p:cNvPr>
            <p:cNvSpPr>
              <a:spLocks/>
            </p:cNvSpPr>
            <p:nvPr/>
          </p:nvSpPr>
          <p:spPr bwMode="auto">
            <a:xfrm>
              <a:off x="1843" y="2420"/>
              <a:ext cx="31" cy="19"/>
            </a:xfrm>
            <a:custGeom>
              <a:avLst/>
              <a:gdLst/>
              <a:ahLst/>
              <a:cxnLst>
                <a:cxn ang="0">
                  <a:pos x="31" y="23"/>
                </a:cxn>
                <a:cxn ang="0">
                  <a:pos x="31" y="0"/>
                </a:cxn>
                <a:cxn ang="0">
                  <a:pos x="15" y="0"/>
                </a:cxn>
                <a:cxn ang="0">
                  <a:pos x="24" y="16"/>
                </a:cxn>
                <a:cxn ang="0">
                  <a:pos x="0" y="23"/>
                </a:cxn>
                <a:cxn ang="0">
                  <a:pos x="6" y="23"/>
                </a:cxn>
                <a:cxn ang="0">
                  <a:pos x="31" y="23"/>
                </a:cxn>
              </a:cxnLst>
              <a:rect l="0" t="0" r="r" b="b"/>
              <a:pathLst>
                <a:path w="32" h="24">
                  <a:moveTo>
                    <a:pt x="31" y="23"/>
                  </a:moveTo>
                  <a:lnTo>
                    <a:pt x="31" y="0"/>
                  </a:lnTo>
                  <a:lnTo>
                    <a:pt x="15" y="0"/>
                  </a:lnTo>
                  <a:lnTo>
                    <a:pt x="24" y="16"/>
                  </a:lnTo>
                  <a:lnTo>
                    <a:pt x="0" y="23"/>
                  </a:lnTo>
                  <a:lnTo>
                    <a:pt x="6" y="23"/>
                  </a:lnTo>
                  <a:lnTo>
                    <a:pt x="31" y="2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2" name="Freeform 105">
              <a:extLst>
                <a:ext uri="{FF2B5EF4-FFF2-40B4-BE49-F238E27FC236}">
                  <a16:creationId xmlns:a16="http://schemas.microsoft.com/office/drawing/2014/main" id="{5FD9B9BE-1B5F-4EED-A56F-7334B46EE79A}"/>
                </a:ext>
              </a:extLst>
            </p:cNvPr>
            <p:cNvSpPr>
              <a:spLocks/>
            </p:cNvSpPr>
            <p:nvPr/>
          </p:nvSpPr>
          <p:spPr bwMode="auto">
            <a:xfrm>
              <a:off x="1789" y="2496"/>
              <a:ext cx="139" cy="170"/>
            </a:xfrm>
            <a:custGeom>
              <a:avLst/>
              <a:gdLst/>
              <a:ahLst/>
              <a:cxnLst>
                <a:cxn ang="0">
                  <a:pos x="112" y="211"/>
                </a:cxn>
                <a:cxn ang="0">
                  <a:pos x="122" y="178"/>
                </a:cxn>
                <a:cxn ang="0">
                  <a:pos x="112" y="154"/>
                </a:cxn>
                <a:cxn ang="0">
                  <a:pos x="122" y="154"/>
                </a:cxn>
                <a:cxn ang="0">
                  <a:pos x="112" y="146"/>
                </a:cxn>
                <a:cxn ang="0">
                  <a:pos x="112" y="137"/>
                </a:cxn>
                <a:cxn ang="0">
                  <a:pos x="146" y="137"/>
                </a:cxn>
                <a:cxn ang="0">
                  <a:pos x="146" y="122"/>
                </a:cxn>
                <a:cxn ang="0">
                  <a:pos x="137" y="106"/>
                </a:cxn>
                <a:cxn ang="0">
                  <a:pos x="146" y="81"/>
                </a:cxn>
                <a:cxn ang="0">
                  <a:pos x="122" y="81"/>
                </a:cxn>
                <a:cxn ang="0">
                  <a:pos x="112" y="72"/>
                </a:cxn>
                <a:cxn ang="0">
                  <a:pos x="88" y="72"/>
                </a:cxn>
                <a:cxn ang="0">
                  <a:pos x="81" y="66"/>
                </a:cxn>
                <a:cxn ang="0">
                  <a:pos x="81" y="57"/>
                </a:cxn>
                <a:cxn ang="0">
                  <a:pos x="72" y="41"/>
                </a:cxn>
                <a:cxn ang="0">
                  <a:pos x="81" y="25"/>
                </a:cxn>
                <a:cxn ang="0">
                  <a:pos x="88" y="17"/>
                </a:cxn>
                <a:cxn ang="0">
                  <a:pos x="97" y="7"/>
                </a:cxn>
                <a:cxn ang="0">
                  <a:pos x="88" y="0"/>
                </a:cxn>
                <a:cxn ang="0">
                  <a:pos x="72" y="17"/>
                </a:cxn>
                <a:cxn ang="0">
                  <a:pos x="48" y="25"/>
                </a:cxn>
                <a:cxn ang="0">
                  <a:pos x="40" y="41"/>
                </a:cxn>
                <a:cxn ang="0">
                  <a:pos x="23" y="48"/>
                </a:cxn>
                <a:cxn ang="0">
                  <a:pos x="23" y="66"/>
                </a:cxn>
                <a:cxn ang="0">
                  <a:pos x="16" y="48"/>
                </a:cxn>
                <a:cxn ang="0">
                  <a:pos x="23" y="57"/>
                </a:cxn>
                <a:cxn ang="0">
                  <a:pos x="16" y="66"/>
                </a:cxn>
                <a:cxn ang="0">
                  <a:pos x="16" y="72"/>
                </a:cxn>
                <a:cxn ang="0">
                  <a:pos x="16" y="81"/>
                </a:cxn>
                <a:cxn ang="0">
                  <a:pos x="16" y="113"/>
                </a:cxn>
                <a:cxn ang="0">
                  <a:pos x="23" y="113"/>
                </a:cxn>
                <a:cxn ang="0">
                  <a:pos x="16" y="131"/>
                </a:cxn>
                <a:cxn ang="0">
                  <a:pos x="7" y="131"/>
                </a:cxn>
                <a:cxn ang="0">
                  <a:pos x="7" y="137"/>
                </a:cxn>
                <a:cxn ang="0">
                  <a:pos x="0" y="137"/>
                </a:cxn>
                <a:cxn ang="0">
                  <a:pos x="0" y="146"/>
                </a:cxn>
                <a:cxn ang="0">
                  <a:pos x="23" y="162"/>
                </a:cxn>
                <a:cxn ang="0">
                  <a:pos x="40" y="154"/>
                </a:cxn>
                <a:cxn ang="0">
                  <a:pos x="48" y="162"/>
                </a:cxn>
                <a:cxn ang="0">
                  <a:pos x="63" y="178"/>
                </a:cxn>
                <a:cxn ang="0">
                  <a:pos x="72" y="194"/>
                </a:cxn>
                <a:cxn ang="0">
                  <a:pos x="106" y="187"/>
                </a:cxn>
                <a:cxn ang="0">
                  <a:pos x="112" y="194"/>
                </a:cxn>
                <a:cxn ang="0">
                  <a:pos x="112" y="203"/>
                </a:cxn>
                <a:cxn ang="0">
                  <a:pos x="106" y="203"/>
                </a:cxn>
                <a:cxn ang="0">
                  <a:pos x="112" y="211"/>
                </a:cxn>
              </a:cxnLst>
              <a:rect l="0" t="0" r="r" b="b"/>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3" name="Freeform 106">
              <a:extLst>
                <a:ext uri="{FF2B5EF4-FFF2-40B4-BE49-F238E27FC236}">
                  <a16:creationId xmlns:a16="http://schemas.microsoft.com/office/drawing/2014/main" id="{31FAE663-A1D9-4A65-9697-88C915D2CB20}"/>
                </a:ext>
              </a:extLst>
            </p:cNvPr>
            <p:cNvSpPr>
              <a:spLocks/>
            </p:cNvSpPr>
            <p:nvPr/>
          </p:nvSpPr>
          <p:spPr bwMode="auto">
            <a:xfrm>
              <a:off x="1766" y="2613"/>
              <a:ext cx="70" cy="66"/>
            </a:xfrm>
            <a:custGeom>
              <a:avLst/>
              <a:gdLst/>
              <a:ahLst/>
              <a:cxnLst>
                <a:cxn ang="0">
                  <a:pos x="73" y="16"/>
                </a:cxn>
                <a:cxn ang="0">
                  <a:pos x="65" y="8"/>
                </a:cxn>
                <a:cxn ang="0">
                  <a:pos x="48" y="16"/>
                </a:cxn>
                <a:cxn ang="0">
                  <a:pos x="25" y="0"/>
                </a:cxn>
                <a:cxn ang="0">
                  <a:pos x="8" y="8"/>
                </a:cxn>
                <a:cxn ang="0">
                  <a:pos x="8" y="16"/>
                </a:cxn>
                <a:cxn ang="0">
                  <a:pos x="0" y="25"/>
                </a:cxn>
                <a:cxn ang="0">
                  <a:pos x="0" y="41"/>
                </a:cxn>
                <a:cxn ang="0">
                  <a:pos x="8" y="57"/>
                </a:cxn>
                <a:cxn ang="0">
                  <a:pos x="8" y="48"/>
                </a:cxn>
                <a:cxn ang="0">
                  <a:pos x="17" y="48"/>
                </a:cxn>
                <a:cxn ang="0">
                  <a:pos x="8" y="57"/>
                </a:cxn>
                <a:cxn ang="0">
                  <a:pos x="0" y="73"/>
                </a:cxn>
                <a:cxn ang="0">
                  <a:pos x="17" y="81"/>
                </a:cxn>
                <a:cxn ang="0">
                  <a:pos x="41" y="57"/>
                </a:cxn>
                <a:cxn ang="0">
                  <a:pos x="57" y="48"/>
                </a:cxn>
                <a:cxn ang="0">
                  <a:pos x="65" y="41"/>
                </a:cxn>
                <a:cxn ang="0">
                  <a:pos x="73" y="25"/>
                </a:cxn>
                <a:cxn ang="0">
                  <a:pos x="65" y="16"/>
                </a:cxn>
                <a:cxn ang="0">
                  <a:pos x="73" y="16"/>
                </a:cxn>
              </a:cxnLst>
              <a:rect l="0" t="0" r="r" b="b"/>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4" name="Freeform 107">
              <a:extLst>
                <a:ext uri="{FF2B5EF4-FFF2-40B4-BE49-F238E27FC236}">
                  <a16:creationId xmlns:a16="http://schemas.microsoft.com/office/drawing/2014/main" id="{75039A7A-DE4B-42F2-92A7-23CF9693C1F0}"/>
                </a:ext>
              </a:extLst>
            </p:cNvPr>
            <p:cNvSpPr>
              <a:spLocks/>
            </p:cNvSpPr>
            <p:nvPr/>
          </p:nvSpPr>
          <p:spPr bwMode="auto">
            <a:xfrm>
              <a:off x="1759" y="2626"/>
              <a:ext cx="154" cy="187"/>
            </a:xfrm>
            <a:custGeom>
              <a:avLst/>
              <a:gdLst/>
              <a:ahLst/>
              <a:cxnLst>
                <a:cxn ang="0">
                  <a:pos x="155" y="137"/>
                </a:cxn>
                <a:cxn ang="0">
                  <a:pos x="139" y="137"/>
                </a:cxn>
                <a:cxn ang="0">
                  <a:pos x="139" y="122"/>
                </a:cxn>
                <a:cxn ang="0">
                  <a:pos x="121" y="131"/>
                </a:cxn>
                <a:cxn ang="0">
                  <a:pos x="105" y="122"/>
                </a:cxn>
                <a:cxn ang="0">
                  <a:pos x="96" y="97"/>
                </a:cxn>
                <a:cxn ang="0">
                  <a:pos x="114" y="65"/>
                </a:cxn>
                <a:cxn ang="0">
                  <a:pos x="145" y="49"/>
                </a:cxn>
                <a:cxn ang="0">
                  <a:pos x="139" y="41"/>
                </a:cxn>
                <a:cxn ang="0">
                  <a:pos x="145" y="41"/>
                </a:cxn>
                <a:cxn ang="0">
                  <a:pos x="145" y="32"/>
                </a:cxn>
                <a:cxn ang="0">
                  <a:pos x="139" y="25"/>
                </a:cxn>
                <a:cxn ang="0">
                  <a:pos x="105" y="32"/>
                </a:cxn>
                <a:cxn ang="0">
                  <a:pos x="96" y="16"/>
                </a:cxn>
                <a:cxn ang="0">
                  <a:pos x="81" y="0"/>
                </a:cxn>
                <a:cxn ang="0">
                  <a:pos x="73" y="0"/>
                </a:cxn>
                <a:cxn ang="0">
                  <a:pos x="81" y="9"/>
                </a:cxn>
                <a:cxn ang="0">
                  <a:pos x="73" y="25"/>
                </a:cxn>
                <a:cxn ang="0">
                  <a:pos x="65" y="32"/>
                </a:cxn>
                <a:cxn ang="0">
                  <a:pos x="49" y="41"/>
                </a:cxn>
                <a:cxn ang="0">
                  <a:pos x="25" y="65"/>
                </a:cxn>
                <a:cxn ang="0">
                  <a:pos x="8" y="57"/>
                </a:cxn>
                <a:cxn ang="0">
                  <a:pos x="16" y="41"/>
                </a:cxn>
                <a:cxn ang="0">
                  <a:pos x="0" y="57"/>
                </a:cxn>
                <a:cxn ang="0">
                  <a:pos x="8" y="72"/>
                </a:cxn>
                <a:cxn ang="0">
                  <a:pos x="0" y="72"/>
                </a:cxn>
                <a:cxn ang="0">
                  <a:pos x="16" y="89"/>
                </a:cxn>
                <a:cxn ang="0">
                  <a:pos x="33" y="106"/>
                </a:cxn>
                <a:cxn ang="0">
                  <a:pos x="73" y="186"/>
                </a:cxn>
                <a:cxn ang="0">
                  <a:pos x="139" y="234"/>
                </a:cxn>
                <a:cxn ang="0">
                  <a:pos x="155" y="227"/>
                </a:cxn>
                <a:cxn ang="0">
                  <a:pos x="162" y="211"/>
                </a:cxn>
                <a:cxn ang="0">
                  <a:pos x="155" y="203"/>
                </a:cxn>
                <a:cxn ang="0">
                  <a:pos x="162" y="154"/>
                </a:cxn>
                <a:cxn ang="0">
                  <a:pos x="155" y="137"/>
                </a:cxn>
              </a:cxnLst>
              <a:rect l="0" t="0" r="r" b="b"/>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5" name="Freeform 108">
              <a:extLst>
                <a:ext uri="{FF2B5EF4-FFF2-40B4-BE49-F238E27FC236}">
                  <a16:creationId xmlns:a16="http://schemas.microsoft.com/office/drawing/2014/main" id="{9A5C34A0-DCD2-430E-A043-33FA4FE3AC32}"/>
                </a:ext>
              </a:extLst>
            </p:cNvPr>
            <p:cNvSpPr>
              <a:spLocks/>
            </p:cNvSpPr>
            <p:nvPr/>
          </p:nvSpPr>
          <p:spPr bwMode="auto">
            <a:xfrm>
              <a:off x="1905" y="2723"/>
              <a:ext cx="139" cy="142"/>
            </a:xfrm>
            <a:custGeom>
              <a:avLst/>
              <a:gdLst/>
              <a:ahLst/>
              <a:cxnLst>
                <a:cxn ang="0">
                  <a:pos x="146" y="137"/>
                </a:cxn>
                <a:cxn ang="0">
                  <a:pos x="146" y="112"/>
                </a:cxn>
                <a:cxn ang="0">
                  <a:pos x="137" y="96"/>
                </a:cxn>
                <a:cxn ang="0">
                  <a:pos x="137" y="89"/>
                </a:cxn>
                <a:cxn ang="0">
                  <a:pos x="121" y="89"/>
                </a:cxn>
                <a:cxn ang="0">
                  <a:pos x="112" y="72"/>
                </a:cxn>
                <a:cxn ang="0">
                  <a:pos x="112" y="64"/>
                </a:cxn>
                <a:cxn ang="0">
                  <a:pos x="105" y="49"/>
                </a:cxn>
                <a:cxn ang="0">
                  <a:pos x="56" y="32"/>
                </a:cxn>
                <a:cxn ang="0">
                  <a:pos x="49" y="24"/>
                </a:cxn>
                <a:cxn ang="0">
                  <a:pos x="49" y="0"/>
                </a:cxn>
                <a:cxn ang="0">
                  <a:pos x="32" y="0"/>
                </a:cxn>
                <a:cxn ang="0">
                  <a:pos x="15" y="15"/>
                </a:cxn>
                <a:cxn ang="0">
                  <a:pos x="0" y="15"/>
                </a:cxn>
                <a:cxn ang="0">
                  <a:pos x="7" y="32"/>
                </a:cxn>
                <a:cxn ang="0">
                  <a:pos x="0" y="81"/>
                </a:cxn>
                <a:cxn ang="0">
                  <a:pos x="7" y="89"/>
                </a:cxn>
                <a:cxn ang="0">
                  <a:pos x="0" y="105"/>
                </a:cxn>
                <a:cxn ang="0">
                  <a:pos x="7" y="129"/>
                </a:cxn>
                <a:cxn ang="0">
                  <a:pos x="7" y="137"/>
                </a:cxn>
                <a:cxn ang="0">
                  <a:pos x="15" y="177"/>
                </a:cxn>
                <a:cxn ang="0">
                  <a:pos x="24" y="177"/>
                </a:cxn>
                <a:cxn ang="0">
                  <a:pos x="40" y="161"/>
                </a:cxn>
                <a:cxn ang="0">
                  <a:pos x="65" y="171"/>
                </a:cxn>
                <a:cxn ang="0">
                  <a:pos x="72" y="161"/>
                </a:cxn>
                <a:cxn ang="0">
                  <a:pos x="89" y="171"/>
                </a:cxn>
                <a:cxn ang="0">
                  <a:pos x="97" y="129"/>
                </a:cxn>
                <a:cxn ang="0">
                  <a:pos x="129" y="129"/>
                </a:cxn>
                <a:cxn ang="0">
                  <a:pos x="146" y="137"/>
                </a:cxn>
              </a:cxnLst>
              <a:rect l="0" t="0" r="r" b="b"/>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6" name="Freeform 109">
              <a:extLst>
                <a:ext uri="{FF2B5EF4-FFF2-40B4-BE49-F238E27FC236}">
                  <a16:creationId xmlns:a16="http://schemas.microsoft.com/office/drawing/2014/main" id="{36A8A66D-4321-4190-BBD7-C4C9C1E9D158}"/>
                </a:ext>
              </a:extLst>
            </p:cNvPr>
            <p:cNvSpPr>
              <a:spLocks/>
            </p:cNvSpPr>
            <p:nvPr/>
          </p:nvSpPr>
          <p:spPr bwMode="auto">
            <a:xfrm>
              <a:off x="1988" y="2826"/>
              <a:ext cx="101" cy="91"/>
            </a:xfrm>
            <a:custGeom>
              <a:avLst/>
              <a:gdLst/>
              <a:ahLst/>
              <a:cxnLst>
                <a:cxn ang="0">
                  <a:pos x="97" y="82"/>
                </a:cxn>
                <a:cxn ang="0">
                  <a:pos x="105" y="66"/>
                </a:cxn>
                <a:cxn ang="0">
                  <a:pos x="88" y="57"/>
                </a:cxn>
                <a:cxn ang="0">
                  <a:pos x="88" y="42"/>
                </a:cxn>
                <a:cxn ang="0">
                  <a:pos x="82" y="42"/>
                </a:cxn>
                <a:cxn ang="0">
                  <a:pos x="57" y="32"/>
                </a:cxn>
                <a:cxn ang="0">
                  <a:pos x="57" y="8"/>
                </a:cxn>
                <a:cxn ang="0">
                  <a:pos x="40" y="0"/>
                </a:cxn>
                <a:cxn ang="0">
                  <a:pos x="8" y="0"/>
                </a:cxn>
                <a:cxn ang="0">
                  <a:pos x="0" y="42"/>
                </a:cxn>
                <a:cxn ang="0">
                  <a:pos x="16" y="66"/>
                </a:cxn>
                <a:cxn ang="0">
                  <a:pos x="40" y="66"/>
                </a:cxn>
                <a:cxn ang="0">
                  <a:pos x="57" y="82"/>
                </a:cxn>
                <a:cxn ang="0">
                  <a:pos x="57" y="89"/>
                </a:cxn>
                <a:cxn ang="0">
                  <a:pos x="48" y="106"/>
                </a:cxn>
                <a:cxn ang="0">
                  <a:pos x="72" y="113"/>
                </a:cxn>
                <a:cxn ang="0">
                  <a:pos x="82" y="106"/>
                </a:cxn>
                <a:cxn ang="0">
                  <a:pos x="97" y="97"/>
                </a:cxn>
                <a:cxn ang="0">
                  <a:pos x="97" y="82"/>
                </a:cxn>
              </a:cxnLst>
              <a:rect l="0" t="0" r="r" b="b"/>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7" name="Freeform 110">
              <a:extLst>
                <a:ext uri="{FF2B5EF4-FFF2-40B4-BE49-F238E27FC236}">
                  <a16:creationId xmlns:a16="http://schemas.microsoft.com/office/drawing/2014/main" id="{AC4E0970-0A14-43EC-A855-3DA83D8D1B92}"/>
                </a:ext>
              </a:extLst>
            </p:cNvPr>
            <p:cNvSpPr>
              <a:spLocks/>
            </p:cNvSpPr>
            <p:nvPr/>
          </p:nvSpPr>
          <p:spPr bwMode="auto">
            <a:xfrm>
              <a:off x="2034" y="2949"/>
              <a:ext cx="70" cy="52"/>
            </a:xfrm>
            <a:custGeom>
              <a:avLst/>
              <a:gdLst/>
              <a:ahLst/>
              <a:cxnLst>
                <a:cxn ang="0">
                  <a:pos x="65" y="49"/>
                </a:cxn>
                <a:cxn ang="0">
                  <a:pos x="74" y="31"/>
                </a:cxn>
                <a:cxn ang="0">
                  <a:pos x="65" y="25"/>
                </a:cxn>
                <a:cxn ang="0">
                  <a:pos x="40" y="8"/>
                </a:cxn>
                <a:cxn ang="0">
                  <a:pos x="34" y="8"/>
                </a:cxn>
                <a:cxn ang="0">
                  <a:pos x="24" y="0"/>
                </a:cxn>
                <a:cxn ang="0">
                  <a:pos x="15" y="0"/>
                </a:cxn>
                <a:cxn ang="0">
                  <a:pos x="0" y="56"/>
                </a:cxn>
                <a:cxn ang="0">
                  <a:pos x="9" y="56"/>
                </a:cxn>
                <a:cxn ang="0">
                  <a:pos x="34" y="65"/>
                </a:cxn>
                <a:cxn ang="0">
                  <a:pos x="57" y="65"/>
                </a:cxn>
                <a:cxn ang="0">
                  <a:pos x="65" y="49"/>
                </a:cxn>
              </a:cxnLst>
              <a:rect l="0" t="0" r="r" b="b"/>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8" name="Freeform 111">
              <a:extLst>
                <a:ext uri="{FF2B5EF4-FFF2-40B4-BE49-F238E27FC236}">
                  <a16:creationId xmlns:a16="http://schemas.microsoft.com/office/drawing/2014/main" id="{7589D338-1C49-468A-ADBF-33146B993DCA}"/>
                </a:ext>
              </a:extLst>
            </p:cNvPr>
            <p:cNvSpPr>
              <a:spLocks/>
            </p:cNvSpPr>
            <p:nvPr/>
          </p:nvSpPr>
          <p:spPr bwMode="auto">
            <a:xfrm>
              <a:off x="1849" y="2574"/>
              <a:ext cx="476" cy="415"/>
            </a:xfrm>
            <a:custGeom>
              <a:avLst/>
              <a:gdLst/>
              <a:ahLst/>
              <a:cxnLst>
                <a:cxn ang="0">
                  <a:pos x="285" y="16"/>
                </a:cxn>
                <a:cxn ang="0">
                  <a:pos x="261" y="40"/>
                </a:cxn>
                <a:cxn ang="0">
                  <a:pos x="236" y="34"/>
                </a:cxn>
                <a:cxn ang="0">
                  <a:pos x="220" y="40"/>
                </a:cxn>
                <a:cxn ang="0">
                  <a:pos x="188" y="49"/>
                </a:cxn>
                <a:cxn ang="0">
                  <a:pos x="180" y="9"/>
                </a:cxn>
                <a:cxn ang="0">
                  <a:pos x="171" y="0"/>
                </a:cxn>
                <a:cxn ang="0">
                  <a:pos x="140" y="16"/>
                </a:cxn>
                <a:cxn ang="0">
                  <a:pos x="124" y="16"/>
                </a:cxn>
                <a:cxn ang="0">
                  <a:pos x="131" y="40"/>
                </a:cxn>
                <a:cxn ang="0">
                  <a:pos x="99" y="57"/>
                </a:cxn>
                <a:cxn ang="0">
                  <a:pos x="83" y="40"/>
                </a:cxn>
                <a:cxn ang="0">
                  <a:pos x="49" y="49"/>
                </a:cxn>
                <a:cxn ang="0">
                  <a:pos x="49" y="57"/>
                </a:cxn>
                <a:cxn ang="0">
                  <a:pos x="49" y="114"/>
                </a:cxn>
                <a:cxn ang="0">
                  <a:pos x="0" y="162"/>
                </a:cxn>
                <a:cxn ang="0">
                  <a:pos x="25" y="196"/>
                </a:cxn>
                <a:cxn ang="0">
                  <a:pos x="43" y="202"/>
                </a:cxn>
                <a:cxn ang="0">
                  <a:pos x="74" y="202"/>
                </a:cxn>
                <a:cxn ang="0">
                  <a:pos x="108" y="187"/>
                </a:cxn>
                <a:cxn ang="0">
                  <a:pos x="115" y="219"/>
                </a:cxn>
                <a:cxn ang="0">
                  <a:pos x="171" y="251"/>
                </a:cxn>
                <a:cxn ang="0">
                  <a:pos x="180" y="276"/>
                </a:cxn>
                <a:cxn ang="0">
                  <a:pos x="196" y="283"/>
                </a:cxn>
                <a:cxn ang="0">
                  <a:pos x="205" y="324"/>
                </a:cxn>
                <a:cxn ang="0">
                  <a:pos x="230" y="358"/>
                </a:cxn>
                <a:cxn ang="0">
                  <a:pos x="236" y="373"/>
                </a:cxn>
                <a:cxn ang="0">
                  <a:pos x="245" y="398"/>
                </a:cxn>
                <a:cxn ang="0">
                  <a:pos x="261" y="422"/>
                </a:cxn>
                <a:cxn ang="0">
                  <a:pos x="211" y="470"/>
                </a:cxn>
                <a:cxn ang="0">
                  <a:pos x="230" y="478"/>
                </a:cxn>
                <a:cxn ang="0">
                  <a:pos x="261" y="495"/>
                </a:cxn>
                <a:cxn ang="0">
                  <a:pos x="261" y="519"/>
                </a:cxn>
                <a:cxn ang="0">
                  <a:pos x="293" y="485"/>
                </a:cxn>
                <a:cxn ang="0">
                  <a:pos x="326" y="438"/>
                </a:cxn>
                <a:cxn ang="0">
                  <a:pos x="333" y="389"/>
                </a:cxn>
                <a:cxn ang="0">
                  <a:pos x="375" y="364"/>
                </a:cxn>
                <a:cxn ang="0">
                  <a:pos x="407" y="358"/>
                </a:cxn>
                <a:cxn ang="0">
                  <a:pos x="423" y="341"/>
                </a:cxn>
                <a:cxn ang="0">
                  <a:pos x="439" y="299"/>
                </a:cxn>
                <a:cxn ang="0">
                  <a:pos x="447" y="236"/>
                </a:cxn>
                <a:cxn ang="0">
                  <a:pos x="504" y="162"/>
                </a:cxn>
                <a:cxn ang="0">
                  <a:pos x="472" y="130"/>
                </a:cxn>
                <a:cxn ang="0">
                  <a:pos x="416" y="106"/>
                </a:cxn>
                <a:cxn ang="0">
                  <a:pos x="375" y="97"/>
                </a:cxn>
                <a:cxn ang="0">
                  <a:pos x="375" y="81"/>
                </a:cxn>
                <a:cxn ang="0">
                  <a:pos x="333" y="74"/>
                </a:cxn>
                <a:cxn ang="0">
                  <a:pos x="326" y="65"/>
                </a:cxn>
                <a:cxn ang="0">
                  <a:pos x="302" y="65"/>
                </a:cxn>
                <a:cxn ang="0">
                  <a:pos x="293" y="74"/>
                </a:cxn>
                <a:cxn ang="0">
                  <a:pos x="293" y="65"/>
                </a:cxn>
                <a:cxn ang="0">
                  <a:pos x="310" y="40"/>
                </a:cxn>
                <a:cxn ang="0">
                  <a:pos x="293" y="16"/>
                </a:cxn>
              </a:cxnLst>
              <a:rect l="0" t="0" r="r" b="b"/>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69" name="Freeform 112">
              <a:extLst>
                <a:ext uri="{FF2B5EF4-FFF2-40B4-BE49-F238E27FC236}">
                  <a16:creationId xmlns:a16="http://schemas.microsoft.com/office/drawing/2014/main" id="{6120D2B1-08B8-4F10-A76A-0BAD1CE9E3DE}"/>
                </a:ext>
              </a:extLst>
            </p:cNvPr>
            <p:cNvSpPr>
              <a:spLocks/>
            </p:cNvSpPr>
            <p:nvPr/>
          </p:nvSpPr>
          <p:spPr bwMode="auto">
            <a:xfrm>
              <a:off x="2088" y="2568"/>
              <a:ext cx="30" cy="39"/>
            </a:xfrm>
            <a:custGeom>
              <a:avLst/>
              <a:gdLst/>
              <a:ahLst/>
              <a:cxnLst>
                <a:cxn ang="0">
                  <a:pos x="0" y="41"/>
                </a:cxn>
                <a:cxn ang="0">
                  <a:pos x="8" y="47"/>
                </a:cxn>
                <a:cxn ang="0">
                  <a:pos x="17" y="41"/>
                </a:cxn>
                <a:cxn ang="0">
                  <a:pos x="32" y="23"/>
                </a:cxn>
                <a:cxn ang="0">
                  <a:pos x="0" y="0"/>
                </a:cxn>
                <a:cxn ang="0">
                  <a:pos x="0" y="7"/>
                </a:cxn>
                <a:cxn ang="0">
                  <a:pos x="0" y="23"/>
                </a:cxn>
                <a:cxn ang="0">
                  <a:pos x="0" y="41"/>
                </a:cxn>
              </a:cxnLst>
              <a:rect l="0" t="0" r="r" b="b"/>
              <a:pathLst>
                <a:path w="33" h="48">
                  <a:moveTo>
                    <a:pt x="0" y="41"/>
                  </a:moveTo>
                  <a:lnTo>
                    <a:pt x="8" y="47"/>
                  </a:lnTo>
                  <a:lnTo>
                    <a:pt x="17" y="41"/>
                  </a:lnTo>
                  <a:lnTo>
                    <a:pt x="32" y="23"/>
                  </a:lnTo>
                  <a:lnTo>
                    <a:pt x="0" y="0"/>
                  </a:lnTo>
                  <a:lnTo>
                    <a:pt x="0" y="7"/>
                  </a:lnTo>
                  <a:lnTo>
                    <a:pt x="0" y="23"/>
                  </a:lnTo>
                  <a:lnTo>
                    <a:pt x="0" y="4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0" name="Freeform 113">
              <a:extLst>
                <a:ext uri="{FF2B5EF4-FFF2-40B4-BE49-F238E27FC236}">
                  <a16:creationId xmlns:a16="http://schemas.microsoft.com/office/drawing/2014/main" id="{C4A27114-94B0-47EC-A6AC-9EBCCBE9C34B}"/>
                </a:ext>
              </a:extLst>
            </p:cNvPr>
            <p:cNvSpPr>
              <a:spLocks/>
            </p:cNvSpPr>
            <p:nvPr/>
          </p:nvSpPr>
          <p:spPr bwMode="auto">
            <a:xfrm>
              <a:off x="2043" y="2568"/>
              <a:ext cx="46" cy="39"/>
            </a:xfrm>
            <a:custGeom>
              <a:avLst/>
              <a:gdLst/>
              <a:ahLst/>
              <a:cxnLst>
                <a:cxn ang="0">
                  <a:pos x="48" y="41"/>
                </a:cxn>
                <a:cxn ang="0">
                  <a:pos x="48" y="23"/>
                </a:cxn>
                <a:cxn ang="0">
                  <a:pos x="48" y="7"/>
                </a:cxn>
                <a:cxn ang="0">
                  <a:pos x="48" y="0"/>
                </a:cxn>
                <a:cxn ang="0">
                  <a:pos x="15" y="0"/>
                </a:cxn>
                <a:cxn ang="0">
                  <a:pos x="0" y="16"/>
                </a:cxn>
                <a:cxn ang="0">
                  <a:pos x="15" y="47"/>
                </a:cxn>
                <a:cxn ang="0">
                  <a:pos x="25" y="47"/>
                </a:cxn>
                <a:cxn ang="0">
                  <a:pos x="31" y="41"/>
                </a:cxn>
                <a:cxn ang="0">
                  <a:pos x="48" y="41"/>
                </a:cxn>
              </a:cxnLst>
              <a:rect l="0" t="0" r="r" b="b"/>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1" name="Freeform 114">
              <a:extLst>
                <a:ext uri="{FF2B5EF4-FFF2-40B4-BE49-F238E27FC236}">
                  <a16:creationId xmlns:a16="http://schemas.microsoft.com/office/drawing/2014/main" id="{27B33FF5-F637-400D-BEA7-63E3DDBBF182}"/>
                </a:ext>
              </a:extLst>
            </p:cNvPr>
            <p:cNvSpPr>
              <a:spLocks/>
            </p:cNvSpPr>
            <p:nvPr/>
          </p:nvSpPr>
          <p:spPr bwMode="auto">
            <a:xfrm>
              <a:off x="2003" y="2542"/>
              <a:ext cx="55" cy="72"/>
            </a:xfrm>
            <a:custGeom>
              <a:avLst/>
              <a:gdLst/>
              <a:ahLst/>
              <a:cxnLst>
                <a:cxn ang="0">
                  <a:pos x="16" y="0"/>
                </a:cxn>
                <a:cxn ang="0">
                  <a:pos x="32" y="9"/>
                </a:cxn>
                <a:cxn ang="0">
                  <a:pos x="32" y="15"/>
                </a:cxn>
                <a:cxn ang="0">
                  <a:pos x="41" y="15"/>
                </a:cxn>
                <a:cxn ang="0">
                  <a:pos x="56" y="33"/>
                </a:cxn>
                <a:cxn ang="0">
                  <a:pos x="41" y="49"/>
                </a:cxn>
                <a:cxn ang="0">
                  <a:pos x="56" y="80"/>
                </a:cxn>
                <a:cxn ang="0">
                  <a:pos x="32" y="89"/>
                </a:cxn>
                <a:cxn ang="0">
                  <a:pos x="24" y="89"/>
                </a:cxn>
                <a:cxn ang="0">
                  <a:pos x="16" y="74"/>
                </a:cxn>
                <a:cxn ang="0">
                  <a:pos x="16" y="49"/>
                </a:cxn>
                <a:cxn ang="0">
                  <a:pos x="16" y="40"/>
                </a:cxn>
                <a:cxn ang="0">
                  <a:pos x="7" y="40"/>
                </a:cxn>
                <a:cxn ang="0">
                  <a:pos x="0" y="33"/>
                </a:cxn>
                <a:cxn ang="0">
                  <a:pos x="0" y="15"/>
                </a:cxn>
                <a:cxn ang="0">
                  <a:pos x="7" y="15"/>
                </a:cxn>
                <a:cxn ang="0">
                  <a:pos x="7" y="9"/>
                </a:cxn>
                <a:cxn ang="0">
                  <a:pos x="16" y="0"/>
                </a:cxn>
              </a:cxnLst>
              <a:rect l="0" t="0" r="r" b="b"/>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2" name="Freeform 115">
              <a:extLst>
                <a:ext uri="{FF2B5EF4-FFF2-40B4-BE49-F238E27FC236}">
                  <a16:creationId xmlns:a16="http://schemas.microsoft.com/office/drawing/2014/main" id="{97BF7B97-8461-4A13-BEEE-F83236814FE3}"/>
                </a:ext>
              </a:extLst>
            </p:cNvPr>
            <p:cNvSpPr>
              <a:spLocks/>
            </p:cNvSpPr>
            <p:nvPr/>
          </p:nvSpPr>
          <p:spPr bwMode="auto">
            <a:xfrm>
              <a:off x="1857" y="2502"/>
              <a:ext cx="163" cy="119"/>
            </a:xfrm>
            <a:custGeom>
              <a:avLst/>
              <a:gdLst/>
              <a:ahLst/>
              <a:cxnLst>
                <a:cxn ang="0">
                  <a:pos x="171" y="50"/>
                </a:cxn>
                <a:cxn ang="0">
                  <a:pos x="162" y="59"/>
                </a:cxn>
                <a:cxn ang="0">
                  <a:pos x="162" y="65"/>
                </a:cxn>
                <a:cxn ang="0">
                  <a:pos x="155" y="65"/>
                </a:cxn>
                <a:cxn ang="0">
                  <a:pos x="155" y="83"/>
                </a:cxn>
                <a:cxn ang="0">
                  <a:pos x="162" y="90"/>
                </a:cxn>
                <a:cxn ang="0">
                  <a:pos x="155" y="99"/>
                </a:cxn>
                <a:cxn ang="0">
                  <a:pos x="131" y="106"/>
                </a:cxn>
                <a:cxn ang="0">
                  <a:pos x="106" y="99"/>
                </a:cxn>
                <a:cxn ang="0">
                  <a:pos x="115" y="106"/>
                </a:cxn>
                <a:cxn ang="0">
                  <a:pos x="115" y="124"/>
                </a:cxn>
                <a:cxn ang="0">
                  <a:pos x="122" y="130"/>
                </a:cxn>
                <a:cxn ang="0">
                  <a:pos x="99" y="147"/>
                </a:cxn>
                <a:cxn ang="0">
                  <a:pos x="90" y="147"/>
                </a:cxn>
                <a:cxn ang="0">
                  <a:pos x="82" y="139"/>
                </a:cxn>
                <a:cxn ang="0">
                  <a:pos x="74" y="130"/>
                </a:cxn>
                <a:cxn ang="0">
                  <a:pos x="74" y="115"/>
                </a:cxn>
                <a:cxn ang="0">
                  <a:pos x="65" y="99"/>
                </a:cxn>
                <a:cxn ang="0">
                  <a:pos x="74" y="74"/>
                </a:cxn>
                <a:cxn ang="0">
                  <a:pos x="50" y="74"/>
                </a:cxn>
                <a:cxn ang="0">
                  <a:pos x="40" y="65"/>
                </a:cxn>
                <a:cxn ang="0">
                  <a:pos x="16" y="65"/>
                </a:cxn>
                <a:cxn ang="0">
                  <a:pos x="9" y="59"/>
                </a:cxn>
                <a:cxn ang="0">
                  <a:pos x="9" y="50"/>
                </a:cxn>
                <a:cxn ang="0">
                  <a:pos x="0" y="34"/>
                </a:cxn>
                <a:cxn ang="0">
                  <a:pos x="9" y="18"/>
                </a:cxn>
                <a:cxn ang="0">
                  <a:pos x="16" y="10"/>
                </a:cxn>
                <a:cxn ang="0">
                  <a:pos x="25" y="18"/>
                </a:cxn>
                <a:cxn ang="0">
                  <a:pos x="16" y="25"/>
                </a:cxn>
                <a:cxn ang="0">
                  <a:pos x="16" y="41"/>
                </a:cxn>
                <a:cxn ang="0">
                  <a:pos x="25" y="34"/>
                </a:cxn>
                <a:cxn ang="0">
                  <a:pos x="25" y="18"/>
                </a:cxn>
                <a:cxn ang="0">
                  <a:pos x="40" y="10"/>
                </a:cxn>
                <a:cxn ang="0">
                  <a:pos x="40" y="0"/>
                </a:cxn>
                <a:cxn ang="0">
                  <a:pos x="40" y="10"/>
                </a:cxn>
                <a:cxn ang="0">
                  <a:pos x="65" y="10"/>
                </a:cxn>
                <a:cxn ang="0">
                  <a:pos x="65" y="18"/>
                </a:cxn>
                <a:cxn ang="0">
                  <a:pos x="90" y="18"/>
                </a:cxn>
                <a:cxn ang="0">
                  <a:pos x="106" y="25"/>
                </a:cxn>
                <a:cxn ang="0">
                  <a:pos x="122" y="18"/>
                </a:cxn>
                <a:cxn ang="0">
                  <a:pos x="139" y="18"/>
                </a:cxn>
                <a:cxn ang="0">
                  <a:pos x="131" y="18"/>
                </a:cxn>
                <a:cxn ang="0">
                  <a:pos x="139" y="25"/>
                </a:cxn>
                <a:cxn ang="0">
                  <a:pos x="155" y="34"/>
                </a:cxn>
                <a:cxn ang="0">
                  <a:pos x="155" y="50"/>
                </a:cxn>
                <a:cxn ang="0">
                  <a:pos x="162" y="41"/>
                </a:cxn>
                <a:cxn ang="0">
                  <a:pos x="171" y="50"/>
                </a:cxn>
              </a:cxnLst>
              <a:rect l="0" t="0" r="r" b="b"/>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3" name="Freeform 116">
              <a:extLst>
                <a:ext uri="{FF2B5EF4-FFF2-40B4-BE49-F238E27FC236}">
                  <a16:creationId xmlns:a16="http://schemas.microsoft.com/office/drawing/2014/main" id="{41F2A556-26FF-482F-AAE0-6DEC4B910FF8}"/>
                </a:ext>
              </a:extLst>
            </p:cNvPr>
            <p:cNvSpPr>
              <a:spLocks/>
            </p:cNvSpPr>
            <p:nvPr/>
          </p:nvSpPr>
          <p:spPr bwMode="auto">
            <a:xfrm>
              <a:off x="3021" y="1929"/>
              <a:ext cx="116" cy="85"/>
            </a:xfrm>
            <a:custGeom>
              <a:avLst/>
              <a:gdLst/>
              <a:ahLst/>
              <a:cxnLst>
                <a:cxn ang="0">
                  <a:pos x="112" y="88"/>
                </a:cxn>
                <a:cxn ang="0">
                  <a:pos x="106" y="72"/>
                </a:cxn>
                <a:cxn ang="0">
                  <a:pos x="106" y="65"/>
                </a:cxn>
                <a:cxn ang="0">
                  <a:pos x="112" y="72"/>
                </a:cxn>
                <a:cxn ang="0">
                  <a:pos x="122" y="57"/>
                </a:cxn>
                <a:cxn ang="0">
                  <a:pos x="112" y="57"/>
                </a:cxn>
                <a:cxn ang="0">
                  <a:pos x="97" y="32"/>
                </a:cxn>
                <a:cxn ang="0">
                  <a:pos x="97" y="16"/>
                </a:cxn>
                <a:cxn ang="0">
                  <a:pos x="90" y="7"/>
                </a:cxn>
                <a:cxn ang="0">
                  <a:pos x="65" y="0"/>
                </a:cxn>
                <a:cxn ang="0">
                  <a:pos x="49" y="16"/>
                </a:cxn>
                <a:cxn ang="0">
                  <a:pos x="49" y="25"/>
                </a:cxn>
                <a:cxn ang="0">
                  <a:pos x="32" y="32"/>
                </a:cxn>
                <a:cxn ang="0">
                  <a:pos x="32" y="47"/>
                </a:cxn>
                <a:cxn ang="0">
                  <a:pos x="25" y="47"/>
                </a:cxn>
                <a:cxn ang="0">
                  <a:pos x="7" y="57"/>
                </a:cxn>
                <a:cxn ang="0">
                  <a:pos x="0" y="57"/>
                </a:cxn>
                <a:cxn ang="0">
                  <a:pos x="7" y="72"/>
                </a:cxn>
                <a:cxn ang="0">
                  <a:pos x="0" y="88"/>
                </a:cxn>
                <a:cxn ang="0">
                  <a:pos x="0" y="106"/>
                </a:cxn>
                <a:cxn ang="0">
                  <a:pos x="15" y="97"/>
                </a:cxn>
                <a:cxn ang="0">
                  <a:pos x="32" y="97"/>
                </a:cxn>
                <a:cxn ang="0">
                  <a:pos x="57" y="106"/>
                </a:cxn>
                <a:cxn ang="0">
                  <a:pos x="65" y="106"/>
                </a:cxn>
                <a:cxn ang="0">
                  <a:pos x="72" y="106"/>
                </a:cxn>
                <a:cxn ang="0">
                  <a:pos x="81" y="106"/>
                </a:cxn>
                <a:cxn ang="0">
                  <a:pos x="97" y="106"/>
                </a:cxn>
                <a:cxn ang="0">
                  <a:pos x="106" y="88"/>
                </a:cxn>
                <a:cxn ang="0">
                  <a:pos x="112" y="88"/>
                </a:cxn>
              </a:cxnLst>
              <a:rect l="0" t="0" r="r" b="b"/>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4" name="Freeform 117">
              <a:extLst>
                <a:ext uri="{FF2B5EF4-FFF2-40B4-BE49-F238E27FC236}">
                  <a16:creationId xmlns:a16="http://schemas.microsoft.com/office/drawing/2014/main" id="{12DA4D56-05E8-42C7-B34B-091F8A08E239}"/>
                </a:ext>
              </a:extLst>
            </p:cNvPr>
            <p:cNvSpPr>
              <a:spLocks/>
            </p:cNvSpPr>
            <p:nvPr/>
          </p:nvSpPr>
          <p:spPr bwMode="auto">
            <a:xfrm>
              <a:off x="3006" y="1999"/>
              <a:ext cx="222" cy="124"/>
            </a:xfrm>
            <a:custGeom>
              <a:avLst/>
              <a:gdLst/>
              <a:ahLst/>
              <a:cxnLst>
                <a:cxn ang="0">
                  <a:pos x="97" y="139"/>
                </a:cxn>
                <a:cxn ang="0">
                  <a:pos x="81" y="139"/>
                </a:cxn>
                <a:cxn ang="0">
                  <a:pos x="81" y="130"/>
                </a:cxn>
                <a:cxn ang="0">
                  <a:pos x="88" y="114"/>
                </a:cxn>
                <a:cxn ang="0">
                  <a:pos x="106" y="114"/>
                </a:cxn>
                <a:cxn ang="0">
                  <a:pos x="106" y="106"/>
                </a:cxn>
                <a:cxn ang="0">
                  <a:pos x="97" y="90"/>
                </a:cxn>
                <a:cxn ang="0">
                  <a:pos x="97" y="81"/>
                </a:cxn>
                <a:cxn ang="0">
                  <a:pos x="73" y="74"/>
                </a:cxn>
                <a:cxn ang="0">
                  <a:pos x="56" y="81"/>
                </a:cxn>
                <a:cxn ang="0">
                  <a:pos x="41" y="90"/>
                </a:cxn>
                <a:cxn ang="0">
                  <a:pos x="31" y="90"/>
                </a:cxn>
                <a:cxn ang="0">
                  <a:pos x="7" y="90"/>
                </a:cxn>
                <a:cxn ang="0">
                  <a:pos x="0" y="81"/>
                </a:cxn>
                <a:cxn ang="0">
                  <a:pos x="7" y="66"/>
                </a:cxn>
                <a:cxn ang="0">
                  <a:pos x="16" y="49"/>
                </a:cxn>
                <a:cxn ang="0">
                  <a:pos x="23" y="41"/>
                </a:cxn>
                <a:cxn ang="0">
                  <a:pos x="16" y="18"/>
                </a:cxn>
                <a:cxn ang="0">
                  <a:pos x="31" y="9"/>
                </a:cxn>
                <a:cxn ang="0">
                  <a:pos x="48" y="9"/>
                </a:cxn>
                <a:cxn ang="0">
                  <a:pos x="73" y="18"/>
                </a:cxn>
                <a:cxn ang="0">
                  <a:pos x="81" y="18"/>
                </a:cxn>
                <a:cxn ang="0">
                  <a:pos x="88" y="18"/>
                </a:cxn>
                <a:cxn ang="0">
                  <a:pos x="97" y="18"/>
                </a:cxn>
                <a:cxn ang="0">
                  <a:pos x="113" y="18"/>
                </a:cxn>
                <a:cxn ang="0">
                  <a:pos x="122" y="0"/>
                </a:cxn>
                <a:cxn ang="0">
                  <a:pos x="128" y="0"/>
                </a:cxn>
                <a:cxn ang="0">
                  <a:pos x="153" y="0"/>
                </a:cxn>
                <a:cxn ang="0">
                  <a:pos x="162" y="9"/>
                </a:cxn>
                <a:cxn ang="0">
                  <a:pos x="153" y="9"/>
                </a:cxn>
                <a:cxn ang="0">
                  <a:pos x="162" y="18"/>
                </a:cxn>
                <a:cxn ang="0">
                  <a:pos x="170" y="18"/>
                </a:cxn>
                <a:cxn ang="0">
                  <a:pos x="178" y="33"/>
                </a:cxn>
                <a:cxn ang="0">
                  <a:pos x="187" y="41"/>
                </a:cxn>
                <a:cxn ang="0">
                  <a:pos x="193" y="33"/>
                </a:cxn>
                <a:cxn ang="0">
                  <a:pos x="235" y="58"/>
                </a:cxn>
                <a:cxn ang="0">
                  <a:pos x="227" y="90"/>
                </a:cxn>
                <a:cxn ang="0">
                  <a:pos x="218" y="81"/>
                </a:cxn>
                <a:cxn ang="0">
                  <a:pos x="212" y="90"/>
                </a:cxn>
                <a:cxn ang="0">
                  <a:pos x="212" y="106"/>
                </a:cxn>
                <a:cxn ang="0">
                  <a:pos x="203" y="106"/>
                </a:cxn>
                <a:cxn ang="0">
                  <a:pos x="162" y="130"/>
                </a:cxn>
                <a:cxn ang="0">
                  <a:pos x="178" y="139"/>
                </a:cxn>
                <a:cxn ang="0">
                  <a:pos x="178" y="139"/>
                </a:cxn>
                <a:cxn ang="0">
                  <a:pos x="153" y="155"/>
                </a:cxn>
                <a:cxn ang="0">
                  <a:pos x="146" y="155"/>
                </a:cxn>
                <a:cxn ang="0">
                  <a:pos x="146" y="146"/>
                </a:cxn>
                <a:cxn ang="0">
                  <a:pos x="138" y="139"/>
                </a:cxn>
                <a:cxn ang="0">
                  <a:pos x="153" y="130"/>
                </a:cxn>
                <a:cxn ang="0">
                  <a:pos x="128" y="121"/>
                </a:cxn>
                <a:cxn ang="0">
                  <a:pos x="128" y="114"/>
                </a:cxn>
                <a:cxn ang="0">
                  <a:pos x="113" y="114"/>
                </a:cxn>
                <a:cxn ang="0">
                  <a:pos x="106" y="130"/>
                </a:cxn>
                <a:cxn ang="0">
                  <a:pos x="97" y="130"/>
                </a:cxn>
                <a:cxn ang="0">
                  <a:pos x="97" y="139"/>
                </a:cxn>
              </a:cxnLst>
              <a:rect l="0" t="0" r="r" b="b"/>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5" name="Freeform 118">
              <a:extLst>
                <a:ext uri="{FF2B5EF4-FFF2-40B4-BE49-F238E27FC236}">
                  <a16:creationId xmlns:a16="http://schemas.microsoft.com/office/drawing/2014/main" id="{5C768E4C-86B2-4B61-9078-0FB6BD7EC2B7}"/>
                </a:ext>
              </a:extLst>
            </p:cNvPr>
            <p:cNvSpPr>
              <a:spLocks/>
            </p:cNvSpPr>
            <p:nvPr/>
          </p:nvSpPr>
          <p:spPr bwMode="auto">
            <a:xfrm>
              <a:off x="2998" y="1897"/>
              <a:ext cx="86" cy="46"/>
            </a:xfrm>
            <a:custGeom>
              <a:avLst/>
              <a:gdLst/>
              <a:ahLst/>
              <a:cxnLst>
                <a:cxn ang="0">
                  <a:pos x="40" y="0"/>
                </a:cxn>
                <a:cxn ang="0">
                  <a:pos x="40" y="23"/>
                </a:cxn>
                <a:cxn ang="0">
                  <a:pos x="25" y="23"/>
                </a:cxn>
                <a:cxn ang="0">
                  <a:pos x="16" y="7"/>
                </a:cxn>
                <a:cxn ang="0">
                  <a:pos x="9" y="15"/>
                </a:cxn>
                <a:cxn ang="0">
                  <a:pos x="0" y="32"/>
                </a:cxn>
                <a:cxn ang="0">
                  <a:pos x="0" y="47"/>
                </a:cxn>
                <a:cxn ang="0">
                  <a:pos x="9" y="40"/>
                </a:cxn>
                <a:cxn ang="0">
                  <a:pos x="50" y="40"/>
                </a:cxn>
                <a:cxn ang="0">
                  <a:pos x="74" y="56"/>
                </a:cxn>
                <a:cxn ang="0">
                  <a:pos x="90" y="40"/>
                </a:cxn>
                <a:cxn ang="0">
                  <a:pos x="82" y="23"/>
                </a:cxn>
                <a:cxn ang="0">
                  <a:pos x="82" y="7"/>
                </a:cxn>
                <a:cxn ang="0">
                  <a:pos x="65" y="7"/>
                </a:cxn>
                <a:cxn ang="0">
                  <a:pos x="50" y="0"/>
                </a:cxn>
                <a:cxn ang="0">
                  <a:pos x="40" y="0"/>
                </a:cxn>
              </a:cxnLst>
              <a:rect l="0" t="0" r="r" b="b"/>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6" name="Freeform 119">
              <a:extLst>
                <a:ext uri="{FF2B5EF4-FFF2-40B4-BE49-F238E27FC236}">
                  <a16:creationId xmlns:a16="http://schemas.microsoft.com/office/drawing/2014/main" id="{627028FE-3054-4274-AFD9-6D436B415CF4}"/>
                </a:ext>
              </a:extLst>
            </p:cNvPr>
            <p:cNvSpPr>
              <a:spLocks/>
            </p:cNvSpPr>
            <p:nvPr/>
          </p:nvSpPr>
          <p:spPr bwMode="auto">
            <a:xfrm>
              <a:off x="2998" y="1929"/>
              <a:ext cx="71" cy="46"/>
            </a:xfrm>
            <a:custGeom>
              <a:avLst/>
              <a:gdLst/>
              <a:ahLst/>
              <a:cxnLst>
                <a:cxn ang="0">
                  <a:pos x="0" y="25"/>
                </a:cxn>
                <a:cxn ang="0">
                  <a:pos x="0" y="16"/>
                </a:cxn>
                <a:cxn ang="0">
                  <a:pos x="0" y="7"/>
                </a:cxn>
                <a:cxn ang="0">
                  <a:pos x="9" y="0"/>
                </a:cxn>
                <a:cxn ang="0">
                  <a:pos x="50" y="0"/>
                </a:cxn>
                <a:cxn ang="0">
                  <a:pos x="74" y="16"/>
                </a:cxn>
                <a:cxn ang="0">
                  <a:pos x="74" y="25"/>
                </a:cxn>
                <a:cxn ang="0">
                  <a:pos x="57" y="32"/>
                </a:cxn>
                <a:cxn ang="0">
                  <a:pos x="57" y="47"/>
                </a:cxn>
                <a:cxn ang="0">
                  <a:pos x="50" y="47"/>
                </a:cxn>
                <a:cxn ang="0">
                  <a:pos x="32" y="57"/>
                </a:cxn>
                <a:cxn ang="0">
                  <a:pos x="25" y="57"/>
                </a:cxn>
                <a:cxn ang="0">
                  <a:pos x="16" y="47"/>
                </a:cxn>
                <a:cxn ang="0">
                  <a:pos x="16" y="25"/>
                </a:cxn>
                <a:cxn ang="0">
                  <a:pos x="0" y="25"/>
                </a:cxn>
              </a:cxnLst>
              <a:rect l="0" t="0" r="r" b="b"/>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7" name="Freeform 120">
              <a:extLst>
                <a:ext uri="{FF2B5EF4-FFF2-40B4-BE49-F238E27FC236}">
                  <a16:creationId xmlns:a16="http://schemas.microsoft.com/office/drawing/2014/main" id="{5E480FF0-BAE5-4ACE-9A49-48D0B6622119}"/>
                </a:ext>
              </a:extLst>
            </p:cNvPr>
            <p:cNvSpPr>
              <a:spLocks/>
            </p:cNvSpPr>
            <p:nvPr/>
          </p:nvSpPr>
          <p:spPr bwMode="auto">
            <a:xfrm>
              <a:off x="3028" y="1870"/>
              <a:ext cx="56" cy="33"/>
            </a:xfrm>
            <a:custGeom>
              <a:avLst/>
              <a:gdLst/>
              <a:ahLst/>
              <a:cxnLst>
                <a:cxn ang="0">
                  <a:pos x="8" y="34"/>
                </a:cxn>
                <a:cxn ang="0">
                  <a:pos x="0" y="24"/>
                </a:cxn>
                <a:cxn ang="0">
                  <a:pos x="0" y="9"/>
                </a:cxn>
                <a:cxn ang="0">
                  <a:pos x="8" y="0"/>
                </a:cxn>
                <a:cxn ang="0">
                  <a:pos x="58" y="0"/>
                </a:cxn>
                <a:cxn ang="0">
                  <a:pos x="50" y="9"/>
                </a:cxn>
                <a:cxn ang="0">
                  <a:pos x="42" y="9"/>
                </a:cxn>
                <a:cxn ang="0">
                  <a:pos x="50" y="34"/>
                </a:cxn>
                <a:cxn ang="0">
                  <a:pos x="50" y="41"/>
                </a:cxn>
                <a:cxn ang="0">
                  <a:pos x="33" y="41"/>
                </a:cxn>
                <a:cxn ang="0">
                  <a:pos x="18" y="34"/>
                </a:cxn>
                <a:cxn ang="0">
                  <a:pos x="8" y="34"/>
                </a:cxn>
              </a:cxnLst>
              <a:rect l="0" t="0" r="r" b="b"/>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8" name="Freeform 121">
              <a:extLst>
                <a:ext uri="{FF2B5EF4-FFF2-40B4-BE49-F238E27FC236}">
                  <a16:creationId xmlns:a16="http://schemas.microsoft.com/office/drawing/2014/main" id="{220AE67D-D27D-4779-8D42-4C58A10C3568}"/>
                </a:ext>
              </a:extLst>
            </p:cNvPr>
            <p:cNvSpPr>
              <a:spLocks/>
            </p:cNvSpPr>
            <p:nvPr/>
          </p:nvSpPr>
          <p:spPr bwMode="auto">
            <a:xfrm>
              <a:off x="2975" y="1949"/>
              <a:ext cx="39" cy="18"/>
            </a:xfrm>
            <a:custGeom>
              <a:avLst/>
              <a:gdLst/>
              <a:ahLst/>
              <a:cxnLst>
                <a:cxn ang="0">
                  <a:pos x="40" y="0"/>
                </a:cxn>
                <a:cxn ang="0">
                  <a:pos x="40" y="22"/>
                </a:cxn>
                <a:cxn ang="0">
                  <a:pos x="24" y="22"/>
                </a:cxn>
                <a:cxn ang="0">
                  <a:pos x="0" y="16"/>
                </a:cxn>
                <a:cxn ang="0">
                  <a:pos x="15" y="7"/>
                </a:cxn>
                <a:cxn ang="0">
                  <a:pos x="24" y="0"/>
                </a:cxn>
                <a:cxn ang="0">
                  <a:pos x="40" y="0"/>
                </a:cxn>
              </a:cxnLst>
              <a:rect l="0" t="0" r="r" b="b"/>
              <a:pathLst>
                <a:path w="41" h="23">
                  <a:moveTo>
                    <a:pt x="40" y="0"/>
                  </a:moveTo>
                  <a:lnTo>
                    <a:pt x="40" y="22"/>
                  </a:lnTo>
                  <a:lnTo>
                    <a:pt x="24" y="22"/>
                  </a:lnTo>
                  <a:lnTo>
                    <a:pt x="0" y="16"/>
                  </a:lnTo>
                  <a:lnTo>
                    <a:pt x="15" y="7"/>
                  </a:lnTo>
                  <a:lnTo>
                    <a:pt x="24" y="0"/>
                  </a:lnTo>
                  <a:lnTo>
                    <a:pt x="4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79" name="Freeform 122">
              <a:extLst>
                <a:ext uri="{FF2B5EF4-FFF2-40B4-BE49-F238E27FC236}">
                  <a16:creationId xmlns:a16="http://schemas.microsoft.com/office/drawing/2014/main" id="{F0AA75C5-A1BF-42F3-87D8-B8EB6F78775A}"/>
                </a:ext>
              </a:extLst>
            </p:cNvPr>
            <p:cNvSpPr>
              <a:spLocks/>
            </p:cNvSpPr>
            <p:nvPr/>
          </p:nvSpPr>
          <p:spPr bwMode="auto">
            <a:xfrm>
              <a:off x="3221" y="2136"/>
              <a:ext cx="84" cy="26"/>
            </a:xfrm>
            <a:custGeom>
              <a:avLst/>
              <a:gdLst/>
              <a:ahLst/>
              <a:cxnLst>
                <a:cxn ang="0">
                  <a:pos x="25" y="32"/>
                </a:cxn>
                <a:cxn ang="0">
                  <a:pos x="25" y="24"/>
                </a:cxn>
                <a:cxn ang="0">
                  <a:pos x="25" y="15"/>
                </a:cxn>
                <a:cxn ang="0">
                  <a:pos x="0" y="0"/>
                </a:cxn>
                <a:cxn ang="0">
                  <a:pos x="40" y="0"/>
                </a:cxn>
                <a:cxn ang="0">
                  <a:pos x="57" y="9"/>
                </a:cxn>
                <a:cxn ang="0">
                  <a:pos x="72" y="9"/>
                </a:cxn>
                <a:cxn ang="0">
                  <a:pos x="88" y="24"/>
                </a:cxn>
                <a:cxn ang="0">
                  <a:pos x="81" y="24"/>
                </a:cxn>
                <a:cxn ang="0">
                  <a:pos x="88" y="32"/>
                </a:cxn>
                <a:cxn ang="0">
                  <a:pos x="72" y="32"/>
                </a:cxn>
                <a:cxn ang="0">
                  <a:pos x="65" y="32"/>
                </a:cxn>
                <a:cxn ang="0">
                  <a:pos x="48" y="32"/>
                </a:cxn>
                <a:cxn ang="0">
                  <a:pos x="25" y="32"/>
                </a:cxn>
              </a:cxnLst>
              <a:rect l="0" t="0" r="r" b="b"/>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0" name="Freeform 123">
              <a:extLst>
                <a:ext uri="{FF2B5EF4-FFF2-40B4-BE49-F238E27FC236}">
                  <a16:creationId xmlns:a16="http://schemas.microsoft.com/office/drawing/2014/main" id="{050AB7CA-43F0-4BEA-B1C6-1B60663DBC10}"/>
                </a:ext>
              </a:extLst>
            </p:cNvPr>
            <p:cNvSpPr>
              <a:spLocks/>
            </p:cNvSpPr>
            <p:nvPr/>
          </p:nvSpPr>
          <p:spPr bwMode="auto">
            <a:xfrm>
              <a:off x="3266" y="2161"/>
              <a:ext cx="39" cy="33"/>
            </a:xfrm>
            <a:custGeom>
              <a:avLst/>
              <a:gdLst/>
              <a:ahLst/>
              <a:cxnLst>
                <a:cxn ang="0">
                  <a:pos x="40" y="40"/>
                </a:cxn>
                <a:cxn ang="0">
                  <a:pos x="40" y="33"/>
                </a:cxn>
                <a:cxn ang="0">
                  <a:pos x="33" y="24"/>
                </a:cxn>
                <a:cxn ang="0">
                  <a:pos x="33" y="17"/>
                </a:cxn>
                <a:cxn ang="0">
                  <a:pos x="17" y="0"/>
                </a:cxn>
                <a:cxn ang="0">
                  <a:pos x="0" y="0"/>
                </a:cxn>
                <a:cxn ang="0">
                  <a:pos x="9" y="24"/>
                </a:cxn>
                <a:cxn ang="0">
                  <a:pos x="17" y="24"/>
                </a:cxn>
                <a:cxn ang="0">
                  <a:pos x="33" y="33"/>
                </a:cxn>
                <a:cxn ang="0">
                  <a:pos x="33" y="40"/>
                </a:cxn>
                <a:cxn ang="0">
                  <a:pos x="40" y="40"/>
                </a:cxn>
              </a:cxnLst>
              <a:rect l="0" t="0" r="r" b="b"/>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1" name="Freeform 124">
              <a:extLst>
                <a:ext uri="{FF2B5EF4-FFF2-40B4-BE49-F238E27FC236}">
                  <a16:creationId xmlns:a16="http://schemas.microsoft.com/office/drawing/2014/main" id="{FB1448F7-35F5-4A47-9073-52367E5F5B37}"/>
                </a:ext>
              </a:extLst>
            </p:cNvPr>
            <p:cNvSpPr>
              <a:spLocks/>
            </p:cNvSpPr>
            <p:nvPr/>
          </p:nvSpPr>
          <p:spPr bwMode="auto">
            <a:xfrm>
              <a:off x="3282" y="2180"/>
              <a:ext cx="16" cy="14"/>
            </a:xfrm>
            <a:custGeom>
              <a:avLst/>
              <a:gdLst/>
              <a:ahLst/>
              <a:cxnLst>
                <a:cxn ang="0">
                  <a:pos x="16" y="16"/>
                </a:cxn>
                <a:cxn ang="0">
                  <a:pos x="7" y="16"/>
                </a:cxn>
                <a:cxn ang="0">
                  <a:pos x="0" y="0"/>
                </a:cxn>
                <a:cxn ang="0">
                  <a:pos x="16" y="9"/>
                </a:cxn>
                <a:cxn ang="0">
                  <a:pos x="16" y="16"/>
                </a:cxn>
              </a:cxnLst>
              <a:rect l="0" t="0" r="r" b="b"/>
              <a:pathLst>
                <a:path w="17" h="17">
                  <a:moveTo>
                    <a:pt x="16" y="16"/>
                  </a:moveTo>
                  <a:lnTo>
                    <a:pt x="7" y="16"/>
                  </a:lnTo>
                  <a:lnTo>
                    <a:pt x="0" y="0"/>
                  </a:lnTo>
                  <a:lnTo>
                    <a:pt x="16" y="9"/>
                  </a:lnTo>
                  <a:lnTo>
                    <a:pt x="16"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2" name="Freeform 125">
              <a:extLst>
                <a:ext uri="{FF2B5EF4-FFF2-40B4-BE49-F238E27FC236}">
                  <a16:creationId xmlns:a16="http://schemas.microsoft.com/office/drawing/2014/main" id="{BF83C4DA-6383-4A70-9AF2-FD98A5C07F19}"/>
                </a:ext>
              </a:extLst>
            </p:cNvPr>
            <p:cNvSpPr>
              <a:spLocks/>
            </p:cNvSpPr>
            <p:nvPr/>
          </p:nvSpPr>
          <p:spPr bwMode="auto">
            <a:xfrm>
              <a:off x="3282" y="2155"/>
              <a:ext cx="68" cy="46"/>
            </a:xfrm>
            <a:custGeom>
              <a:avLst/>
              <a:gdLst/>
              <a:ahLst/>
              <a:cxnLst>
                <a:cxn ang="0">
                  <a:pos x="23" y="48"/>
                </a:cxn>
                <a:cxn ang="0">
                  <a:pos x="40" y="41"/>
                </a:cxn>
                <a:cxn ang="0">
                  <a:pos x="48" y="41"/>
                </a:cxn>
                <a:cxn ang="0">
                  <a:pos x="40" y="48"/>
                </a:cxn>
                <a:cxn ang="0">
                  <a:pos x="57" y="57"/>
                </a:cxn>
                <a:cxn ang="0">
                  <a:pos x="48" y="48"/>
                </a:cxn>
                <a:cxn ang="0">
                  <a:pos x="57" y="48"/>
                </a:cxn>
                <a:cxn ang="0">
                  <a:pos x="57" y="32"/>
                </a:cxn>
                <a:cxn ang="0">
                  <a:pos x="72" y="25"/>
                </a:cxn>
                <a:cxn ang="0">
                  <a:pos x="57" y="16"/>
                </a:cxn>
                <a:cxn ang="0">
                  <a:pos x="48" y="0"/>
                </a:cxn>
                <a:cxn ang="0">
                  <a:pos x="40" y="8"/>
                </a:cxn>
                <a:cxn ang="0">
                  <a:pos x="32" y="8"/>
                </a:cxn>
                <a:cxn ang="0">
                  <a:pos x="23" y="0"/>
                </a:cxn>
                <a:cxn ang="0">
                  <a:pos x="16" y="0"/>
                </a:cxn>
                <a:cxn ang="0">
                  <a:pos x="23" y="8"/>
                </a:cxn>
                <a:cxn ang="0">
                  <a:pos x="7" y="8"/>
                </a:cxn>
                <a:cxn ang="0">
                  <a:pos x="0" y="8"/>
                </a:cxn>
                <a:cxn ang="0">
                  <a:pos x="16" y="25"/>
                </a:cxn>
                <a:cxn ang="0">
                  <a:pos x="16" y="32"/>
                </a:cxn>
                <a:cxn ang="0">
                  <a:pos x="23" y="41"/>
                </a:cxn>
                <a:cxn ang="0">
                  <a:pos x="23" y="48"/>
                </a:cxn>
              </a:cxnLst>
              <a:rect l="0" t="0" r="r" b="b"/>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3" name="Freeform 126">
              <a:extLst>
                <a:ext uri="{FF2B5EF4-FFF2-40B4-BE49-F238E27FC236}">
                  <a16:creationId xmlns:a16="http://schemas.microsoft.com/office/drawing/2014/main" id="{F6A5091E-1596-4C89-B037-286AC53B1F7A}"/>
                </a:ext>
              </a:extLst>
            </p:cNvPr>
            <p:cNvSpPr>
              <a:spLocks/>
            </p:cNvSpPr>
            <p:nvPr/>
          </p:nvSpPr>
          <p:spPr bwMode="auto">
            <a:xfrm>
              <a:off x="2875" y="1644"/>
              <a:ext cx="154" cy="305"/>
            </a:xfrm>
            <a:custGeom>
              <a:avLst/>
              <a:gdLst/>
              <a:ahLst/>
              <a:cxnLst>
                <a:cxn ang="0">
                  <a:pos x="0" y="299"/>
                </a:cxn>
                <a:cxn ang="0">
                  <a:pos x="9" y="299"/>
                </a:cxn>
                <a:cxn ang="0">
                  <a:pos x="9" y="276"/>
                </a:cxn>
                <a:cxn ang="0">
                  <a:pos x="18" y="267"/>
                </a:cxn>
                <a:cxn ang="0">
                  <a:pos x="18" y="243"/>
                </a:cxn>
                <a:cxn ang="0">
                  <a:pos x="18" y="236"/>
                </a:cxn>
                <a:cxn ang="0">
                  <a:pos x="9" y="202"/>
                </a:cxn>
                <a:cxn ang="0">
                  <a:pos x="18" y="170"/>
                </a:cxn>
                <a:cxn ang="0">
                  <a:pos x="25" y="162"/>
                </a:cxn>
                <a:cxn ang="0">
                  <a:pos x="41" y="155"/>
                </a:cxn>
                <a:cxn ang="0">
                  <a:pos x="33" y="137"/>
                </a:cxn>
                <a:cxn ang="0">
                  <a:pos x="41" y="122"/>
                </a:cxn>
                <a:cxn ang="0">
                  <a:pos x="50" y="97"/>
                </a:cxn>
                <a:cxn ang="0">
                  <a:pos x="65" y="73"/>
                </a:cxn>
                <a:cxn ang="0">
                  <a:pos x="65" y="56"/>
                </a:cxn>
                <a:cxn ang="0">
                  <a:pos x="75" y="41"/>
                </a:cxn>
                <a:cxn ang="0">
                  <a:pos x="81" y="31"/>
                </a:cxn>
                <a:cxn ang="0">
                  <a:pos x="90" y="31"/>
                </a:cxn>
                <a:cxn ang="0">
                  <a:pos x="90" y="16"/>
                </a:cxn>
                <a:cxn ang="0">
                  <a:pos x="98" y="16"/>
                </a:cxn>
                <a:cxn ang="0">
                  <a:pos x="115" y="16"/>
                </a:cxn>
                <a:cxn ang="0">
                  <a:pos x="115" y="0"/>
                </a:cxn>
                <a:cxn ang="0">
                  <a:pos x="121" y="0"/>
                </a:cxn>
                <a:cxn ang="0">
                  <a:pos x="155" y="31"/>
                </a:cxn>
                <a:cxn ang="0">
                  <a:pos x="162" y="105"/>
                </a:cxn>
                <a:cxn ang="0">
                  <a:pos x="146" y="105"/>
                </a:cxn>
                <a:cxn ang="0">
                  <a:pos x="130" y="122"/>
                </a:cxn>
                <a:cxn ang="0">
                  <a:pos x="130" y="130"/>
                </a:cxn>
                <a:cxn ang="0">
                  <a:pos x="130" y="137"/>
                </a:cxn>
                <a:cxn ang="0">
                  <a:pos x="139" y="146"/>
                </a:cxn>
                <a:cxn ang="0">
                  <a:pos x="121" y="162"/>
                </a:cxn>
                <a:cxn ang="0">
                  <a:pos x="98" y="187"/>
                </a:cxn>
                <a:cxn ang="0">
                  <a:pos x="81" y="212"/>
                </a:cxn>
                <a:cxn ang="0">
                  <a:pos x="81" y="252"/>
                </a:cxn>
                <a:cxn ang="0">
                  <a:pos x="98" y="276"/>
                </a:cxn>
                <a:cxn ang="0">
                  <a:pos x="90" y="283"/>
                </a:cxn>
                <a:cxn ang="0">
                  <a:pos x="90" y="292"/>
                </a:cxn>
                <a:cxn ang="0">
                  <a:pos x="75" y="307"/>
                </a:cxn>
                <a:cxn ang="0">
                  <a:pos x="65" y="364"/>
                </a:cxn>
                <a:cxn ang="0">
                  <a:pos x="50" y="364"/>
                </a:cxn>
                <a:cxn ang="0">
                  <a:pos x="41" y="373"/>
                </a:cxn>
                <a:cxn ang="0">
                  <a:pos x="41" y="382"/>
                </a:cxn>
                <a:cxn ang="0">
                  <a:pos x="25" y="382"/>
                </a:cxn>
                <a:cxn ang="0">
                  <a:pos x="18" y="364"/>
                </a:cxn>
                <a:cxn ang="0">
                  <a:pos x="25" y="357"/>
                </a:cxn>
                <a:cxn ang="0">
                  <a:pos x="18" y="349"/>
                </a:cxn>
                <a:cxn ang="0">
                  <a:pos x="0" y="299"/>
                </a:cxn>
              </a:cxnLst>
              <a:rect l="0" t="0" r="r" b="b"/>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4" name="Freeform 127">
              <a:extLst>
                <a:ext uri="{FF2B5EF4-FFF2-40B4-BE49-F238E27FC236}">
                  <a16:creationId xmlns:a16="http://schemas.microsoft.com/office/drawing/2014/main" id="{C83A717B-153B-4ECB-B757-741AB075A02B}"/>
                </a:ext>
              </a:extLst>
            </p:cNvPr>
            <p:cNvSpPr>
              <a:spLocks/>
            </p:cNvSpPr>
            <p:nvPr/>
          </p:nvSpPr>
          <p:spPr bwMode="auto">
            <a:xfrm>
              <a:off x="2646" y="1949"/>
              <a:ext cx="33" cy="26"/>
            </a:xfrm>
            <a:custGeom>
              <a:avLst/>
              <a:gdLst/>
              <a:ahLst/>
              <a:cxnLst>
                <a:cxn ang="0">
                  <a:pos x="25" y="32"/>
                </a:cxn>
                <a:cxn ang="0">
                  <a:pos x="25" y="22"/>
                </a:cxn>
                <a:cxn ang="0">
                  <a:pos x="9" y="22"/>
                </a:cxn>
                <a:cxn ang="0">
                  <a:pos x="0" y="16"/>
                </a:cxn>
                <a:cxn ang="0">
                  <a:pos x="9" y="0"/>
                </a:cxn>
                <a:cxn ang="0">
                  <a:pos x="25" y="7"/>
                </a:cxn>
                <a:cxn ang="0">
                  <a:pos x="34" y="22"/>
                </a:cxn>
                <a:cxn ang="0">
                  <a:pos x="25" y="32"/>
                </a:cxn>
              </a:cxnLst>
              <a:rect l="0" t="0" r="r" b="b"/>
              <a:pathLst>
                <a:path w="35" h="33">
                  <a:moveTo>
                    <a:pt x="25" y="32"/>
                  </a:moveTo>
                  <a:lnTo>
                    <a:pt x="25" y="22"/>
                  </a:lnTo>
                  <a:lnTo>
                    <a:pt x="9" y="22"/>
                  </a:lnTo>
                  <a:lnTo>
                    <a:pt x="0" y="16"/>
                  </a:lnTo>
                  <a:lnTo>
                    <a:pt x="9" y="0"/>
                  </a:lnTo>
                  <a:lnTo>
                    <a:pt x="25" y="7"/>
                  </a:lnTo>
                  <a:lnTo>
                    <a:pt x="34" y="22"/>
                  </a:lnTo>
                  <a:lnTo>
                    <a:pt x="25" y="3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5" name="Freeform 128">
              <a:extLst>
                <a:ext uri="{FF2B5EF4-FFF2-40B4-BE49-F238E27FC236}">
                  <a16:creationId xmlns:a16="http://schemas.microsoft.com/office/drawing/2014/main" id="{029375E1-E633-409F-A5CF-08B21D6BA9BE}"/>
                </a:ext>
              </a:extLst>
            </p:cNvPr>
            <p:cNvSpPr>
              <a:spLocks/>
            </p:cNvSpPr>
            <p:nvPr/>
          </p:nvSpPr>
          <p:spPr bwMode="auto">
            <a:xfrm>
              <a:off x="2615" y="1949"/>
              <a:ext cx="56" cy="65"/>
            </a:xfrm>
            <a:custGeom>
              <a:avLst/>
              <a:gdLst/>
              <a:ahLst/>
              <a:cxnLst>
                <a:cxn ang="0">
                  <a:pos x="42" y="0"/>
                </a:cxn>
                <a:cxn ang="0">
                  <a:pos x="33" y="16"/>
                </a:cxn>
                <a:cxn ang="0">
                  <a:pos x="42" y="22"/>
                </a:cxn>
                <a:cxn ang="0">
                  <a:pos x="58" y="22"/>
                </a:cxn>
                <a:cxn ang="0">
                  <a:pos x="58" y="32"/>
                </a:cxn>
                <a:cxn ang="0">
                  <a:pos x="58" y="47"/>
                </a:cxn>
                <a:cxn ang="0">
                  <a:pos x="49" y="72"/>
                </a:cxn>
                <a:cxn ang="0">
                  <a:pos x="8" y="81"/>
                </a:cxn>
                <a:cxn ang="0">
                  <a:pos x="0" y="72"/>
                </a:cxn>
                <a:cxn ang="0">
                  <a:pos x="8" y="72"/>
                </a:cxn>
                <a:cxn ang="0">
                  <a:pos x="18" y="47"/>
                </a:cxn>
                <a:cxn ang="0">
                  <a:pos x="8" y="40"/>
                </a:cxn>
                <a:cxn ang="0">
                  <a:pos x="18" y="32"/>
                </a:cxn>
                <a:cxn ang="0">
                  <a:pos x="8" y="32"/>
                </a:cxn>
                <a:cxn ang="0">
                  <a:pos x="8" y="22"/>
                </a:cxn>
                <a:cxn ang="0">
                  <a:pos x="25" y="22"/>
                </a:cxn>
                <a:cxn ang="0">
                  <a:pos x="33" y="16"/>
                </a:cxn>
                <a:cxn ang="0">
                  <a:pos x="25" y="16"/>
                </a:cxn>
                <a:cxn ang="0">
                  <a:pos x="25" y="7"/>
                </a:cxn>
                <a:cxn ang="0">
                  <a:pos x="42" y="0"/>
                </a:cxn>
              </a:cxnLst>
              <a:rect l="0" t="0" r="r" b="b"/>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6" name="Freeform 129">
              <a:extLst>
                <a:ext uri="{FF2B5EF4-FFF2-40B4-BE49-F238E27FC236}">
                  <a16:creationId xmlns:a16="http://schemas.microsoft.com/office/drawing/2014/main" id="{6DBA7EDB-6ECF-4A68-80FF-D3E1BD52E800}"/>
                </a:ext>
              </a:extLst>
            </p:cNvPr>
            <p:cNvSpPr>
              <a:spLocks/>
            </p:cNvSpPr>
            <p:nvPr/>
          </p:nvSpPr>
          <p:spPr bwMode="auto">
            <a:xfrm>
              <a:off x="2837" y="1909"/>
              <a:ext cx="39" cy="46"/>
            </a:xfrm>
            <a:custGeom>
              <a:avLst/>
              <a:gdLst/>
              <a:ahLst/>
              <a:cxnLst>
                <a:cxn ang="0">
                  <a:pos x="9" y="57"/>
                </a:cxn>
                <a:cxn ang="0">
                  <a:pos x="19" y="57"/>
                </a:cxn>
                <a:cxn ang="0">
                  <a:pos x="25" y="57"/>
                </a:cxn>
                <a:cxn ang="0">
                  <a:pos x="34" y="32"/>
                </a:cxn>
                <a:cxn ang="0">
                  <a:pos x="41" y="32"/>
                </a:cxn>
                <a:cxn ang="0">
                  <a:pos x="41" y="25"/>
                </a:cxn>
                <a:cxn ang="0">
                  <a:pos x="34" y="25"/>
                </a:cxn>
                <a:cxn ang="0">
                  <a:pos x="34" y="0"/>
                </a:cxn>
                <a:cxn ang="0">
                  <a:pos x="9" y="8"/>
                </a:cxn>
                <a:cxn ang="0">
                  <a:pos x="0" y="25"/>
                </a:cxn>
                <a:cxn ang="0">
                  <a:pos x="0" y="41"/>
                </a:cxn>
                <a:cxn ang="0">
                  <a:pos x="9" y="50"/>
                </a:cxn>
                <a:cxn ang="0">
                  <a:pos x="9" y="57"/>
                </a:cxn>
              </a:cxnLst>
              <a:rect l="0" t="0" r="r" b="b"/>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7" name="Freeform 130">
              <a:extLst>
                <a:ext uri="{FF2B5EF4-FFF2-40B4-BE49-F238E27FC236}">
                  <a16:creationId xmlns:a16="http://schemas.microsoft.com/office/drawing/2014/main" id="{81CCF177-2CF8-45EE-9B21-2E86B5E7C4D0}"/>
                </a:ext>
              </a:extLst>
            </p:cNvPr>
            <p:cNvSpPr>
              <a:spLocks/>
            </p:cNvSpPr>
            <p:nvPr/>
          </p:nvSpPr>
          <p:spPr bwMode="auto">
            <a:xfrm>
              <a:off x="2784" y="1981"/>
              <a:ext cx="48" cy="45"/>
            </a:xfrm>
            <a:custGeom>
              <a:avLst/>
              <a:gdLst/>
              <a:ahLst/>
              <a:cxnLst>
                <a:cxn ang="0">
                  <a:pos x="33" y="56"/>
                </a:cxn>
                <a:cxn ang="0">
                  <a:pos x="33" y="32"/>
                </a:cxn>
                <a:cxn ang="0">
                  <a:pos x="41" y="23"/>
                </a:cxn>
                <a:cxn ang="0">
                  <a:pos x="50" y="0"/>
                </a:cxn>
                <a:cxn ang="0">
                  <a:pos x="25" y="7"/>
                </a:cxn>
                <a:cxn ang="0">
                  <a:pos x="33" y="23"/>
                </a:cxn>
                <a:cxn ang="0">
                  <a:pos x="25" y="23"/>
                </a:cxn>
                <a:cxn ang="0">
                  <a:pos x="25" y="16"/>
                </a:cxn>
                <a:cxn ang="0">
                  <a:pos x="16" y="16"/>
                </a:cxn>
                <a:cxn ang="0">
                  <a:pos x="0" y="47"/>
                </a:cxn>
                <a:cxn ang="0">
                  <a:pos x="25" y="47"/>
                </a:cxn>
                <a:cxn ang="0">
                  <a:pos x="33" y="56"/>
                </a:cxn>
              </a:cxnLst>
              <a:rect l="0" t="0" r="r" b="b"/>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8" name="Freeform 131">
              <a:extLst>
                <a:ext uri="{FF2B5EF4-FFF2-40B4-BE49-F238E27FC236}">
                  <a16:creationId xmlns:a16="http://schemas.microsoft.com/office/drawing/2014/main" id="{0FF1F323-C725-4BB5-9914-B25250682DAB}"/>
                </a:ext>
              </a:extLst>
            </p:cNvPr>
            <p:cNvSpPr>
              <a:spLocks/>
            </p:cNvSpPr>
            <p:nvPr/>
          </p:nvSpPr>
          <p:spPr bwMode="auto">
            <a:xfrm>
              <a:off x="2775" y="2018"/>
              <a:ext cx="41" cy="28"/>
            </a:xfrm>
            <a:custGeom>
              <a:avLst/>
              <a:gdLst/>
              <a:ahLst/>
              <a:cxnLst>
                <a:cxn ang="0">
                  <a:pos x="34" y="34"/>
                </a:cxn>
                <a:cxn ang="0">
                  <a:pos x="25" y="34"/>
                </a:cxn>
                <a:cxn ang="0">
                  <a:pos x="25" y="25"/>
                </a:cxn>
                <a:cxn ang="0">
                  <a:pos x="18" y="25"/>
                </a:cxn>
                <a:cxn ang="0">
                  <a:pos x="18" y="17"/>
                </a:cxn>
                <a:cxn ang="0">
                  <a:pos x="0" y="9"/>
                </a:cxn>
                <a:cxn ang="0">
                  <a:pos x="0" y="0"/>
                </a:cxn>
                <a:cxn ang="0">
                  <a:pos x="9" y="0"/>
                </a:cxn>
                <a:cxn ang="0">
                  <a:pos x="34" y="0"/>
                </a:cxn>
                <a:cxn ang="0">
                  <a:pos x="42" y="9"/>
                </a:cxn>
                <a:cxn ang="0">
                  <a:pos x="42" y="25"/>
                </a:cxn>
                <a:cxn ang="0">
                  <a:pos x="34" y="25"/>
                </a:cxn>
                <a:cxn ang="0">
                  <a:pos x="34" y="34"/>
                </a:cxn>
              </a:cxnLst>
              <a:rect l="0" t="0" r="r" b="b"/>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89" name="Freeform 132">
              <a:extLst>
                <a:ext uri="{FF2B5EF4-FFF2-40B4-BE49-F238E27FC236}">
                  <a16:creationId xmlns:a16="http://schemas.microsoft.com/office/drawing/2014/main" id="{4D2CC838-C717-4102-BD86-A0247915A7C3}"/>
                </a:ext>
              </a:extLst>
            </p:cNvPr>
            <p:cNvSpPr>
              <a:spLocks/>
            </p:cNvSpPr>
            <p:nvPr/>
          </p:nvSpPr>
          <p:spPr bwMode="auto">
            <a:xfrm>
              <a:off x="2807" y="2038"/>
              <a:ext cx="16" cy="13"/>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0" name="Freeform 133">
              <a:extLst>
                <a:ext uri="{FF2B5EF4-FFF2-40B4-BE49-F238E27FC236}">
                  <a16:creationId xmlns:a16="http://schemas.microsoft.com/office/drawing/2014/main" id="{74782F9E-BEE5-43A0-ACDE-05E9677114AB}"/>
                </a:ext>
              </a:extLst>
            </p:cNvPr>
            <p:cNvSpPr>
              <a:spLocks/>
            </p:cNvSpPr>
            <p:nvPr/>
          </p:nvSpPr>
          <p:spPr bwMode="auto">
            <a:xfrm>
              <a:off x="2807" y="2038"/>
              <a:ext cx="16" cy="13"/>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1" name="Freeform 134">
              <a:extLst>
                <a:ext uri="{FF2B5EF4-FFF2-40B4-BE49-F238E27FC236}">
                  <a16:creationId xmlns:a16="http://schemas.microsoft.com/office/drawing/2014/main" id="{ABA295E2-5DF0-4FA5-8FAA-3D926D84A1B0}"/>
                </a:ext>
              </a:extLst>
            </p:cNvPr>
            <p:cNvSpPr>
              <a:spLocks/>
            </p:cNvSpPr>
            <p:nvPr/>
          </p:nvSpPr>
          <p:spPr bwMode="auto">
            <a:xfrm>
              <a:off x="2914" y="1955"/>
              <a:ext cx="115" cy="98"/>
            </a:xfrm>
            <a:custGeom>
              <a:avLst/>
              <a:gdLst/>
              <a:ahLst/>
              <a:cxnLst>
                <a:cxn ang="0">
                  <a:pos x="105" y="122"/>
                </a:cxn>
                <a:cxn ang="0">
                  <a:pos x="114" y="105"/>
                </a:cxn>
                <a:cxn ang="0">
                  <a:pos x="121" y="97"/>
                </a:cxn>
                <a:cxn ang="0">
                  <a:pos x="114" y="56"/>
                </a:cxn>
                <a:cxn ang="0">
                  <a:pos x="121" y="40"/>
                </a:cxn>
                <a:cxn ang="0">
                  <a:pos x="114" y="25"/>
                </a:cxn>
                <a:cxn ang="0">
                  <a:pos x="105" y="15"/>
                </a:cxn>
                <a:cxn ang="0">
                  <a:pos x="89" y="15"/>
                </a:cxn>
                <a:cxn ang="0">
                  <a:pos x="65" y="9"/>
                </a:cxn>
                <a:cxn ang="0">
                  <a:pos x="65" y="15"/>
                </a:cxn>
                <a:cxn ang="0">
                  <a:pos x="57" y="15"/>
                </a:cxn>
                <a:cxn ang="0">
                  <a:pos x="49" y="0"/>
                </a:cxn>
                <a:cxn ang="0">
                  <a:pos x="0" y="25"/>
                </a:cxn>
                <a:cxn ang="0">
                  <a:pos x="9" y="80"/>
                </a:cxn>
                <a:cxn ang="0">
                  <a:pos x="17" y="89"/>
                </a:cxn>
                <a:cxn ang="0">
                  <a:pos x="34" y="97"/>
                </a:cxn>
                <a:cxn ang="0">
                  <a:pos x="40" y="97"/>
                </a:cxn>
                <a:cxn ang="0">
                  <a:pos x="57" y="114"/>
                </a:cxn>
                <a:cxn ang="0">
                  <a:pos x="65" y="114"/>
                </a:cxn>
                <a:cxn ang="0">
                  <a:pos x="74" y="122"/>
                </a:cxn>
                <a:cxn ang="0">
                  <a:pos x="89" y="114"/>
                </a:cxn>
                <a:cxn ang="0">
                  <a:pos x="105" y="122"/>
                </a:cxn>
              </a:cxnLst>
              <a:rect l="0" t="0" r="r" b="b"/>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2" name="Freeform 135">
              <a:extLst>
                <a:ext uri="{FF2B5EF4-FFF2-40B4-BE49-F238E27FC236}">
                  <a16:creationId xmlns:a16="http://schemas.microsoft.com/office/drawing/2014/main" id="{F5DAA834-97FF-4AC5-99D5-92396829DB36}"/>
                </a:ext>
              </a:extLst>
            </p:cNvPr>
            <p:cNvSpPr>
              <a:spLocks/>
            </p:cNvSpPr>
            <p:nvPr/>
          </p:nvSpPr>
          <p:spPr bwMode="auto">
            <a:xfrm>
              <a:off x="2815" y="1955"/>
              <a:ext cx="108" cy="123"/>
            </a:xfrm>
            <a:custGeom>
              <a:avLst/>
              <a:gdLst/>
              <a:ahLst/>
              <a:cxnLst>
                <a:cxn ang="0">
                  <a:pos x="64" y="25"/>
                </a:cxn>
                <a:cxn ang="0">
                  <a:pos x="97" y="9"/>
                </a:cxn>
                <a:cxn ang="0">
                  <a:pos x="97" y="15"/>
                </a:cxn>
                <a:cxn ang="0">
                  <a:pos x="89" y="15"/>
                </a:cxn>
                <a:cxn ang="0">
                  <a:pos x="105" y="25"/>
                </a:cxn>
                <a:cxn ang="0">
                  <a:pos x="114" y="80"/>
                </a:cxn>
                <a:cxn ang="0">
                  <a:pos x="105" y="80"/>
                </a:cxn>
                <a:cxn ang="0">
                  <a:pos x="89" y="89"/>
                </a:cxn>
                <a:cxn ang="0">
                  <a:pos x="73" y="97"/>
                </a:cxn>
                <a:cxn ang="0">
                  <a:pos x="82" y="114"/>
                </a:cxn>
                <a:cxn ang="0">
                  <a:pos x="97" y="130"/>
                </a:cxn>
                <a:cxn ang="0">
                  <a:pos x="89" y="137"/>
                </a:cxn>
                <a:cxn ang="0">
                  <a:pos x="89" y="146"/>
                </a:cxn>
                <a:cxn ang="0">
                  <a:pos x="57" y="154"/>
                </a:cxn>
                <a:cxn ang="0">
                  <a:pos x="42" y="154"/>
                </a:cxn>
                <a:cxn ang="0">
                  <a:pos x="17" y="154"/>
                </a:cxn>
                <a:cxn ang="0">
                  <a:pos x="23" y="130"/>
                </a:cxn>
                <a:cxn ang="0">
                  <a:pos x="0" y="114"/>
                </a:cxn>
                <a:cxn ang="0">
                  <a:pos x="0" y="105"/>
                </a:cxn>
                <a:cxn ang="0">
                  <a:pos x="0" y="89"/>
                </a:cxn>
                <a:cxn ang="0">
                  <a:pos x="0" y="65"/>
                </a:cxn>
                <a:cxn ang="0">
                  <a:pos x="8" y="56"/>
                </a:cxn>
                <a:cxn ang="0">
                  <a:pos x="17" y="33"/>
                </a:cxn>
                <a:cxn ang="0">
                  <a:pos x="32" y="33"/>
                </a:cxn>
                <a:cxn ang="0">
                  <a:pos x="42" y="15"/>
                </a:cxn>
                <a:cxn ang="0">
                  <a:pos x="32" y="15"/>
                </a:cxn>
                <a:cxn ang="0">
                  <a:pos x="42" y="9"/>
                </a:cxn>
                <a:cxn ang="0">
                  <a:pos x="32" y="0"/>
                </a:cxn>
                <a:cxn ang="0">
                  <a:pos x="42" y="0"/>
                </a:cxn>
                <a:cxn ang="0">
                  <a:pos x="48" y="0"/>
                </a:cxn>
                <a:cxn ang="0">
                  <a:pos x="48" y="9"/>
                </a:cxn>
                <a:cxn ang="0">
                  <a:pos x="64" y="15"/>
                </a:cxn>
                <a:cxn ang="0">
                  <a:pos x="57" y="25"/>
                </a:cxn>
                <a:cxn ang="0">
                  <a:pos x="64" y="25"/>
                </a:cxn>
              </a:cxnLst>
              <a:rect l="0" t="0" r="r" b="b"/>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3" name="Freeform 136">
              <a:extLst>
                <a:ext uri="{FF2B5EF4-FFF2-40B4-BE49-F238E27FC236}">
                  <a16:creationId xmlns:a16="http://schemas.microsoft.com/office/drawing/2014/main" id="{E38E06A5-DECA-45CB-ABF3-24985288E44A}"/>
                </a:ext>
              </a:extLst>
            </p:cNvPr>
            <p:cNvSpPr>
              <a:spLocks/>
            </p:cNvSpPr>
            <p:nvPr/>
          </p:nvSpPr>
          <p:spPr bwMode="auto">
            <a:xfrm>
              <a:off x="2855" y="2051"/>
              <a:ext cx="92" cy="40"/>
            </a:xfrm>
            <a:custGeom>
              <a:avLst/>
              <a:gdLst/>
              <a:ahLst/>
              <a:cxnLst>
                <a:cxn ang="0">
                  <a:pos x="0" y="32"/>
                </a:cxn>
                <a:cxn ang="0">
                  <a:pos x="15" y="32"/>
                </a:cxn>
                <a:cxn ang="0">
                  <a:pos x="47" y="24"/>
                </a:cxn>
                <a:cxn ang="0">
                  <a:pos x="47" y="15"/>
                </a:cxn>
                <a:cxn ang="0">
                  <a:pos x="55" y="8"/>
                </a:cxn>
                <a:cxn ang="0">
                  <a:pos x="72" y="8"/>
                </a:cxn>
                <a:cxn ang="0">
                  <a:pos x="72" y="0"/>
                </a:cxn>
                <a:cxn ang="0">
                  <a:pos x="97" y="8"/>
                </a:cxn>
                <a:cxn ang="0">
                  <a:pos x="97" y="24"/>
                </a:cxn>
                <a:cxn ang="0">
                  <a:pos x="87" y="40"/>
                </a:cxn>
                <a:cxn ang="0">
                  <a:pos x="55" y="48"/>
                </a:cxn>
                <a:cxn ang="0">
                  <a:pos x="40" y="40"/>
                </a:cxn>
                <a:cxn ang="0">
                  <a:pos x="15" y="40"/>
                </a:cxn>
                <a:cxn ang="0">
                  <a:pos x="6" y="40"/>
                </a:cxn>
                <a:cxn ang="0">
                  <a:pos x="0" y="32"/>
                </a:cxn>
              </a:cxnLst>
              <a:rect l="0" t="0" r="r" b="b"/>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4" name="Line 137">
              <a:extLst>
                <a:ext uri="{FF2B5EF4-FFF2-40B4-BE49-F238E27FC236}">
                  <a16:creationId xmlns:a16="http://schemas.microsoft.com/office/drawing/2014/main" id="{BA775DC6-EF65-4A98-B152-16E6AA420762}"/>
                </a:ext>
              </a:extLst>
            </p:cNvPr>
            <p:cNvSpPr>
              <a:spLocks noChangeShapeType="1"/>
            </p:cNvSpPr>
            <p:nvPr/>
          </p:nvSpPr>
          <p:spPr bwMode="auto">
            <a:xfrm flipH="1" flipV="1">
              <a:off x="2855" y="2077"/>
              <a:ext cx="5" cy="6"/>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495" name="Freeform 138">
              <a:extLst>
                <a:ext uri="{FF2B5EF4-FFF2-40B4-BE49-F238E27FC236}">
                  <a16:creationId xmlns:a16="http://schemas.microsoft.com/office/drawing/2014/main" id="{C09AE76F-C132-4F7A-89AF-4C0FC54A2E30}"/>
                </a:ext>
              </a:extLst>
            </p:cNvPr>
            <p:cNvSpPr>
              <a:spLocks/>
            </p:cNvSpPr>
            <p:nvPr/>
          </p:nvSpPr>
          <p:spPr bwMode="auto">
            <a:xfrm>
              <a:off x="2855" y="2077"/>
              <a:ext cx="16" cy="14"/>
            </a:xfrm>
            <a:custGeom>
              <a:avLst/>
              <a:gdLst/>
              <a:ahLst/>
              <a:cxnLst>
                <a:cxn ang="0">
                  <a:pos x="16" y="16"/>
                </a:cxn>
                <a:cxn ang="0">
                  <a:pos x="0" y="0"/>
                </a:cxn>
                <a:cxn ang="0">
                  <a:pos x="16" y="16"/>
                </a:cxn>
              </a:cxnLst>
              <a:rect l="0" t="0" r="r" b="b"/>
              <a:pathLst>
                <a:path w="17" h="17">
                  <a:moveTo>
                    <a:pt x="16" y="16"/>
                  </a:moveTo>
                  <a:lnTo>
                    <a:pt x="0" y="0"/>
                  </a:lnTo>
                  <a:lnTo>
                    <a:pt x="16"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6" name="Line 139">
              <a:extLst>
                <a:ext uri="{FF2B5EF4-FFF2-40B4-BE49-F238E27FC236}">
                  <a16:creationId xmlns:a16="http://schemas.microsoft.com/office/drawing/2014/main" id="{B63AE054-DFA7-4710-B1B9-C423900A13DC}"/>
                </a:ext>
              </a:extLst>
            </p:cNvPr>
            <p:cNvSpPr>
              <a:spLocks noChangeShapeType="1"/>
            </p:cNvSpPr>
            <p:nvPr/>
          </p:nvSpPr>
          <p:spPr bwMode="auto">
            <a:xfrm flipH="1" flipV="1">
              <a:off x="2855" y="2077"/>
              <a:ext cx="5" cy="6"/>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497" name="Freeform 140">
              <a:extLst>
                <a:ext uri="{FF2B5EF4-FFF2-40B4-BE49-F238E27FC236}">
                  <a16:creationId xmlns:a16="http://schemas.microsoft.com/office/drawing/2014/main" id="{92EECEE0-54DD-40F2-8C61-F89C36C9F2C4}"/>
                </a:ext>
              </a:extLst>
            </p:cNvPr>
            <p:cNvSpPr>
              <a:spLocks/>
            </p:cNvSpPr>
            <p:nvPr/>
          </p:nvSpPr>
          <p:spPr bwMode="auto">
            <a:xfrm>
              <a:off x="2855" y="2077"/>
              <a:ext cx="16" cy="14"/>
            </a:xfrm>
            <a:custGeom>
              <a:avLst/>
              <a:gdLst/>
              <a:ahLst/>
              <a:cxnLst>
                <a:cxn ang="0">
                  <a:pos x="16" y="16"/>
                </a:cxn>
                <a:cxn ang="0">
                  <a:pos x="0" y="0"/>
                </a:cxn>
                <a:cxn ang="0">
                  <a:pos x="16" y="16"/>
                </a:cxn>
              </a:cxnLst>
              <a:rect l="0" t="0" r="r" b="b"/>
              <a:pathLst>
                <a:path w="17" h="17">
                  <a:moveTo>
                    <a:pt x="16" y="16"/>
                  </a:moveTo>
                  <a:lnTo>
                    <a:pt x="0" y="0"/>
                  </a:lnTo>
                  <a:lnTo>
                    <a:pt x="16"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8" name="Freeform 141">
              <a:extLst>
                <a:ext uri="{FF2B5EF4-FFF2-40B4-BE49-F238E27FC236}">
                  <a16:creationId xmlns:a16="http://schemas.microsoft.com/office/drawing/2014/main" id="{0CC41EA0-3774-4D44-8D9D-186E294D8856}"/>
                </a:ext>
              </a:extLst>
            </p:cNvPr>
            <p:cNvSpPr>
              <a:spLocks/>
            </p:cNvSpPr>
            <p:nvPr/>
          </p:nvSpPr>
          <p:spPr bwMode="auto">
            <a:xfrm>
              <a:off x="2815" y="2077"/>
              <a:ext cx="55" cy="26"/>
            </a:xfrm>
            <a:custGeom>
              <a:avLst/>
              <a:gdLst/>
              <a:ahLst/>
              <a:cxnLst>
                <a:cxn ang="0">
                  <a:pos x="17" y="32"/>
                </a:cxn>
                <a:cxn ang="0">
                  <a:pos x="32" y="23"/>
                </a:cxn>
                <a:cxn ang="0">
                  <a:pos x="42" y="23"/>
                </a:cxn>
                <a:cxn ang="0">
                  <a:pos x="42" y="16"/>
                </a:cxn>
                <a:cxn ang="0">
                  <a:pos x="48" y="23"/>
                </a:cxn>
                <a:cxn ang="0">
                  <a:pos x="57" y="8"/>
                </a:cxn>
                <a:cxn ang="0">
                  <a:pos x="48" y="8"/>
                </a:cxn>
                <a:cxn ang="0">
                  <a:pos x="42" y="0"/>
                </a:cxn>
                <a:cxn ang="0">
                  <a:pos x="17" y="0"/>
                </a:cxn>
                <a:cxn ang="0">
                  <a:pos x="8" y="0"/>
                </a:cxn>
                <a:cxn ang="0">
                  <a:pos x="0" y="16"/>
                </a:cxn>
                <a:cxn ang="0">
                  <a:pos x="0" y="23"/>
                </a:cxn>
                <a:cxn ang="0">
                  <a:pos x="8" y="16"/>
                </a:cxn>
                <a:cxn ang="0">
                  <a:pos x="8" y="32"/>
                </a:cxn>
                <a:cxn ang="0">
                  <a:pos x="17" y="32"/>
                </a:cxn>
              </a:cxnLst>
              <a:rect l="0" t="0" r="r" b="b"/>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499" name="Freeform 142">
              <a:extLst>
                <a:ext uri="{FF2B5EF4-FFF2-40B4-BE49-F238E27FC236}">
                  <a16:creationId xmlns:a16="http://schemas.microsoft.com/office/drawing/2014/main" id="{718ABC2F-D4D4-49B4-9372-A49F596D9D1D}"/>
                </a:ext>
              </a:extLst>
            </p:cNvPr>
            <p:cNvSpPr>
              <a:spLocks/>
            </p:cNvSpPr>
            <p:nvPr/>
          </p:nvSpPr>
          <p:spPr bwMode="auto">
            <a:xfrm>
              <a:off x="2684" y="2018"/>
              <a:ext cx="153" cy="130"/>
            </a:xfrm>
            <a:custGeom>
              <a:avLst/>
              <a:gdLst/>
              <a:ahLst/>
              <a:cxnLst>
                <a:cxn ang="0">
                  <a:pos x="97" y="0"/>
                </a:cxn>
                <a:cxn ang="0">
                  <a:pos x="82" y="9"/>
                </a:cxn>
                <a:cxn ang="0">
                  <a:pos x="82" y="25"/>
                </a:cxn>
                <a:cxn ang="0">
                  <a:pos x="66" y="34"/>
                </a:cxn>
                <a:cxn ang="0">
                  <a:pos x="57" y="42"/>
                </a:cxn>
                <a:cxn ang="0">
                  <a:pos x="50" y="42"/>
                </a:cxn>
                <a:cxn ang="0">
                  <a:pos x="42" y="34"/>
                </a:cxn>
                <a:cxn ang="0">
                  <a:pos x="34" y="34"/>
                </a:cxn>
                <a:cxn ang="0">
                  <a:pos x="42" y="50"/>
                </a:cxn>
                <a:cxn ang="0">
                  <a:pos x="25" y="57"/>
                </a:cxn>
                <a:cxn ang="0">
                  <a:pos x="25" y="50"/>
                </a:cxn>
                <a:cxn ang="0">
                  <a:pos x="0" y="57"/>
                </a:cxn>
                <a:cxn ang="0">
                  <a:pos x="0" y="66"/>
                </a:cxn>
                <a:cxn ang="0">
                  <a:pos x="34" y="74"/>
                </a:cxn>
                <a:cxn ang="0">
                  <a:pos x="50" y="97"/>
                </a:cxn>
                <a:cxn ang="0">
                  <a:pos x="50" y="106"/>
                </a:cxn>
                <a:cxn ang="0">
                  <a:pos x="42" y="147"/>
                </a:cxn>
                <a:cxn ang="0">
                  <a:pos x="57" y="156"/>
                </a:cxn>
                <a:cxn ang="0">
                  <a:pos x="97" y="162"/>
                </a:cxn>
                <a:cxn ang="0">
                  <a:pos x="97" y="156"/>
                </a:cxn>
                <a:cxn ang="0">
                  <a:pos x="115" y="147"/>
                </a:cxn>
                <a:cxn ang="0">
                  <a:pos x="139" y="156"/>
                </a:cxn>
                <a:cxn ang="0">
                  <a:pos x="147" y="156"/>
                </a:cxn>
                <a:cxn ang="0">
                  <a:pos x="156" y="137"/>
                </a:cxn>
                <a:cxn ang="0">
                  <a:pos x="147" y="122"/>
                </a:cxn>
                <a:cxn ang="0">
                  <a:pos x="147" y="106"/>
                </a:cxn>
                <a:cxn ang="0">
                  <a:pos x="147" y="90"/>
                </a:cxn>
                <a:cxn ang="0">
                  <a:pos x="139" y="97"/>
                </a:cxn>
                <a:cxn ang="0">
                  <a:pos x="139" y="90"/>
                </a:cxn>
                <a:cxn ang="0">
                  <a:pos x="147" y="74"/>
                </a:cxn>
                <a:cxn ang="0">
                  <a:pos x="156" y="74"/>
                </a:cxn>
                <a:cxn ang="0">
                  <a:pos x="162" y="50"/>
                </a:cxn>
                <a:cxn ang="0">
                  <a:pos x="139" y="34"/>
                </a:cxn>
                <a:cxn ang="0">
                  <a:pos x="131" y="34"/>
                </a:cxn>
                <a:cxn ang="0">
                  <a:pos x="122" y="34"/>
                </a:cxn>
                <a:cxn ang="0">
                  <a:pos x="122" y="25"/>
                </a:cxn>
                <a:cxn ang="0">
                  <a:pos x="115" y="25"/>
                </a:cxn>
                <a:cxn ang="0">
                  <a:pos x="115" y="17"/>
                </a:cxn>
                <a:cxn ang="0">
                  <a:pos x="97" y="9"/>
                </a:cxn>
                <a:cxn ang="0">
                  <a:pos x="97" y="0"/>
                </a:cxn>
              </a:cxnLst>
              <a:rect l="0" t="0" r="r" b="b"/>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0" name="Freeform 143">
              <a:extLst>
                <a:ext uri="{FF2B5EF4-FFF2-40B4-BE49-F238E27FC236}">
                  <a16:creationId xmlns:a16="http://schemas.microsoft.com/office/drawing/2014/main" id="{F918E4B0-EAAB-4C42-A985-B9471E20939A}"/>
                </a:ext>
              </a:extLst>
            </p:cNvPr>
            <p:cNvSpPr>
              <a:spLocks/>
            </p:cNvSpPr>
            <p:nvPr/>
          </p:nvSpPr>
          <p:spPr bwMode="auto">
            <a:xfrm>
              <a:off x="2632" y="2128"/>
              <a:ext cx="145" cy="105"/>
            </a:xfrm>
            <a:custGeom>
              <a:avLst/>
              <a:gdLst/>
              <a:ahLst/>
              <a:cxnLst>
                <a:cxn ang="0">
                  <a:pos x="7" y="34"/>
                </a:cxn>
                <a:cxn ang="0">
                  <a:pos x="40" y="34"/>
                </a:cxn>
                <a:cxn ang="0">
                  <a:pos x="40" y="42"/>
                </a:cxn>
                <a:cxn ang="0">
                  <a:pos x="31" y="50"/>
                </a:cxn>
                <a:cxn ang="0">
                  <a:pos x="31" y="66"/>
                </a:cxn>
                <a:cxn ang="0">
                  <a:pos x="24" y="75"/>
                </a:cxn>
                <a:cxn ang="0">
                  <a:pos x="31" y="99"/>
                </a:cxn>
                <a:cxn ang="0">
                  <a:pos x="24" y="115"/>
                </a:cxn>
                <a:cxn ang="0">
                  <a:pos x="49" y="131"/>
                </a:cxn>
                <a:cxn ang="0">
                  <a:pos x="55" y="124"/>
                </a:cxn>
                <a:cxn ang="0">
                  <a:pos x="89" y="124"/>
                </a:cxn>
                <a:cxn ang="0">
                  <a:pos x="121" y="91"/>
                </a:cxn>
                <a:cxn ang="0">
                  <a:pos x="112" y="75"/>
                </a:cxn>
                <a:cxn ang="0">
                  <a:pos x="129" y="50"/>
                </a:cxn>
                <a:cxn ang="0">
                  <a:pos x="152" y="34"/>
                </a:cxn>
                <a:cxn ang="0">
                  <a:pos x="152" y="25"/>
                </a:cxn>
                <a:cxn ang="0">
                  <a:pos x="112" y="19"/>
                </a:cxn>
                <a:cxn ang="0">
                  <a:pos x="97" y="10"/>
                </a:cxn>
                <a:cxn ang="0">
                  <a:pos x="89" y="10"/>
                </a:cxn>
                <a:cxn ang="0">
                  <a:pos x="72" y="10"/>
                </a:cxn>
                <a:cxn ang="0">
                  <a:pos x="64" y="10"/>
                </a:cxn>
                <a:cxn ang="0">
                  <a:pos x="15" y="0"/>
                </a:cxn>
                <a:cxn ang="0">
                  <a:pos x="7" y="10"/>
                </a:cxn>
                <a:cxn ang="0">
                  <a:pos x="0" y="10"/>
                </a:cxn>
                <a:cxn ang="0">
                  <a:pos x="0" y="19"/>
                </a:cxn>
                <a:cxn ang="0">
                  <a:pos x="7" y="34"/>
                </a:cxn>
              </a:cxnLst>
              <a:rect l="0" t="0" r="r" b="b"/>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1" name="Freeform 144">
              <a:extLst>
                <a:ext uri="{FF2B5EF4-FFF2-40B4-BE49-F238E27FC236}">
                  <a16:creationId xmlns:a16="http://schemas.microsoft.com/office/drawing/2014/main" id="{5DA203A4-2F81-486D-9F1A-D6A6F40FBCBE}"/>
                </a:ext>
              </a:extLst>
            </p:cNvPr>
            <p:cNvSpPr>
              <a:spLocks/>
            </p:cNvSpPr>
            <p:nvPr/>
          </p:nvSpPr>
          <p:spPr bwMode="auto">
            <a:xfrm>
              <a:off x="2632" y="2155"/>
              <a:ext cx="39" cy="65"/>
            </a:xfrm>
            <a:custGeom>
              <a:avLst/>
              <a:gdLst/>
              <a:ahLst/>
              <a:cxnLst>
                <a:cxn ang="0">
                  <a:pos x="24" y="81"/>
                </a:cxn>
                <a:cxn ang="0">
                  <a:pos x="31" y="65"/>
                </a:cxn>
                <a:cxn ang="0">
                  <a:pos x="24" y="41"/>
                </a:cxn>
                <a:cxn ang="0">
                  <a:pos x="31" y="32"/>
                </a:cxn>
                <a:cxn ang="0">
                  <a:pos x="31" y="16"/>
                </a:cxn>
                <a:cxn ang="0">
                  <a:pos x="40" y="8"/>
                </a:cxn>
                <a:cxn ang="0">
                  <a:pos x="40" y="0"/>
                </a:cxn>
                <a:cxn ang="0">
                  <a:pos x="7" y="0"/>
                </a:cxn>
                <a:cxn ang="0">
                  <a:pos x="7" y="16"/>
                </a:cxn>
                <a:cxn ang="0">
                  <a:pos x="0" y="57"/>
                </a:cxn>
                <a:cxn ang="0">
                  <a:pos x="7" y="57"/>
                </a:cxn>
                <a:cxn ang="0">
                  <a:pos x="0" y="81"/>
                </a:cxn>
                <a:cxn ang="0">
                  <a:pos x="24" y="81"/>
                </a:cxn>
              </a:cxnLst>
              <a:rect l="0" t="0" r="r" b="b"/>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2" name="Freeform 145">
              <a:extLst>
                <a:ext uri="{FF2B5EF4-FFF2-40B4-BE49-F238E27FC236}">
                  <a16:creationId xmlns:a16="http://schemas.microsoft.com/office/drawing/2014/main" id="{1A400732-EF35-4C2D-B735-D6D33648B830}"/>
                </a:ext>
              </a:extLst>
            </p:cNvPr>
            <p:cNvSpPr>
              <a:spLocks/>
            </p:cNvSpPr>
            <p:nvPr/>
          </p:nvSpPr>
          <p:spPr bwMode="auto">
            <a:xfrm>
              <a:off x="2822" y="2083"/>
              <a:ext cx="146" cy="125"/>
            </a:xfrm>
            <a:custGeom>
              <a:avLst/>
              <a:gdLst/>
              <a:ahLst/>
              <a:cxnLst>
                <a:cxn ang="0">
                  <a:pos x="9" y="55"/>
                </a:cxn>
                <a:cxn ang="0">
                  <a:pos x="24" y="49"/>
                </a:cxn>
                <a:cxn ang="0">
                  <a:pos x="40" y="55"/>
                </a:cxn>
                <a:cxn ang="0">
                  <a:pos x="56" y="80"/>
                </a:cxn>
                <a:cxn ang="0">
                  <a:pos x="65" y="80"/>
                </a:cxn>
                <a:cxn ang="0">
                  <a:pos x="74" y="97"/>
                </a:cxn>
                <a:cxn ang="0">
                  <a:pos x="89" y="105"/>
                </a:cxn>
                <a:cxn ang="0">
                  <a:pos x="106" y="121"/>
                </a:cxn>
                <a:cxn ang="0">
                  <a:pos x="114" y="121"/>
                </a:cxn>
                <a:cxn ang="0">
                  <a:pos x="121" y="146"/>
                </a:cxn>
                <a:cxn ang="0">
                  <a:pos x="114" y="154"/>
                </a:cxn>
                <a:cxn ang="0">
                  <a:pos x="121" y="154"/>
                </a:cxn>
                <a:cxn ang="0">
                  <a:pos x="131" y="146"/>
                </a:cxn>
                <a:cxn ang="0">
                  <a:pos x="131" y="137"/>
                </a:cxn>
                <a:cxn ang="0">
                  <a:pos x="131" y="130"/>
                </a:cxn>
                <a:cxn ang="0">
                  <a:pos x="131" y="114"/>
                </a:cxn>
                <a:cxn ang="0">
                  <a:pos x="146" y="130"/>
                </a:cxn>
                <a:cxn ang="0">
                  <a:pos x="154" y="121"/>
                </a:cxn>
                <a:cxn ang="0">
                  <a:pos x="114" y="97"/>
                </a:cxn>
                <a:cxn ang="0">
                  <a:pos x="121" y="89"/>
                </a:cxn>
                <a:cxn ang="0">
                  <a:pos x="114" y="89"/>
                </a:cxn>
                <a:cxn ang="0">
                  <a:pos x="97" y="80"/>
                </a:cxn>
                <a:cxn ang="0">
                  <a:pos x="89" y="65"/>
                </a:cxn>
                <a:cxn ang="0">
                  <a:pos x="74" y="49"/>
                </a:cxn>
                <a:cxn ang="0">
                  <a:pos x="74" y="24"/>
                </a:cxn>
                <a:cxn ang="0">
                  <a:pos x="89" y="24"/>
                </a:cxn>
                <a:cxn ang="0">
                  <a:pos x="89" y="15"/>
                </a:cxn>
                <a:cxn ang="0">
                  <a:pos x="89" y="8"/>
                </a:cxn>
                <a:cxn ang="0">
                  <a:pos x="74" y="0"/>
                </a:cxn>
                <a:cxn ang="0">
                  <a:pos x="49" y="0"/>
                </a:cxn>
                <a:cxn ang="0">
                  <a:pos x="40" y="15"/>
                </a:cxn>
                <a:cxn ang="0">
                  <a:pos x="34" y="8"/>
                </a:cxn>
                <a:cxn ang="0">
                  <a:pos x="34" y="15"/>
                </a:cxn>
                <a:cxn ang="0">
                  <a:pos x="24" y="15"/>
                </a:cxn>
                <a:cxn ang="0">
                  <a:pos x="9" y="24"/>
                </a:cxn>
                <a:cxn ang="0">
                  <a:pos x="0" y="24"/>
                </a:cxn>
                <a:cxn ang="0">
                  <a:pos x="0" y="40"/>
                </a:cxn>
                <a:cxn ang="0">
                  <a:pos x="9" y="55"/>
                </a:cxn>
              </a:cxnLst>
              <a:rect l="0" t="0" r="r" b="b"/>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3" name="Freeform 146">
              <a:extLst>
                <a:ext uri="{FF2B5EF4-FFF2-40B4-BE49-F238E27FC236}">
                  <a16:creationId xmlns:a16="http://schemas.microsoft.com/office/drawing/2014/main" id="{68E4D878-F8DA-4B18-8893-245D92D0924C}"/>
                </a:ext>
              </a:extLst>
            </p:cNvPr>
            <p:cNvSpPr>
              <a:spLocks/>
            </p:cNvSpPr>
            <p:nvPr/>
          </p:nvSpPr>
          <p:spPr bwMode="auto">
            <a:xfrm>
              <a:off x="2983" y="2063"/>
              <a:ext cx="116" cy="73"/>
            </a:xfrm>
            <a:custGeom>
              <a:avLst/>
              <a:gdLst/>
              <a:ahLst/>
              <a:cxnLst>
                <a:cxn ang="0">
                  <a:pos x="15" y="65"/>
                </a:cxn>
                <a:cxn ang="0">
                  <a:pos x="31" y="65"/>
                </a:cxn>
                <a:cxn ang="0">
                  <a:pos x="31" y="74"/>
                </a:cxn>
                <a:cxn ang="0">
                  <a:pos x="40" y="80"/>
                </a:cxn>
                <a:cxn ang="0">
                  <a:pos x="47" y="80"/>
                </a:cxn>
                <a:cxn ang="0">
                  <a:pos x="72" y="90"/>
                </a:cxn>
                <a:cxn ang="0">
                  <a:pos x="89" y="74"/>
                </a:cxn>
                <a:cxn ang="0">
                  <a:pos x="112" y="80"/>
                </a:cxn>
                <a:cxn ang="0">
                  <a:pos x="112" y="74"/>
                </a:cxn>
                <a:cxn ang="0">
                  <a:pos x="121" y="65"/>
                </a:cxn>
                <a:cxn ang="0">
                  <a:pos x="121" y="58"/>
                </a:cxn>
                <a:cxn ang="0">
                  <a:pos x="105" y="58"/>
                </a:cxn>
                <a:cxn ang="0">
                  <a:pos x="105" y="49"/>
                </a:cxn>
                <a:cxn ang="0">
                  <a:pos x="105" y="25"/>
                </a:cxn>
                <a:cxn ang="0">
                  <a:pos x="89" y="0"/>
                </a:cxn>
                <a:cxn ang="0">
                  <a:pos x="80" y="0"/>
                </a:cxn>
                <a:cxn ang="0">
                  <a:pos x="65" y="9"/>
                </a:cxn>
                <a:cxn ang="0">
                  <a:pos x="55" y="9"/>
                </a:cxn>
                <a:cxn ang="0">
                  <a:pos x="31" y="9"/>
                </a:cxn>
                <a:cxn ang="0">
                  <a:pos x="24" y="9"/>
                </a:cxn>
                <a:cxn ang="0">
                  <a:pos x="15" y="40"/>
                </a:cxn>
                <a:cxn ang="0">
                  <a:pos x="0" y="40"/>
                </a:cxn>
                <a:cxn ang="0">
                  <a:pos x="15" y="65"/>
                </a:cxn>
              </a:cxnLst>
              <a:rect l="0" t="0" r="r" b="b"/>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4" name="Freeform 147">
              <a:extLst>
                <a:ext uri="{FF2B5EF4-FFF2-40B4-BE49-F238E27FC236}">
                  <a16:creationId xmlns:a16="http://schemas.microsoft.com/office/drawing/2014/main" id="{BD17979B-95DC-4DBC-A568-3A0691F91611}"/>
                </a:ext>
              </a:extLst>
            </p:cNvPr>
            <p:cNvSpPr>
              <a:spLocks/>
            </p:cNvSpPr>
            <p:nvPr/>
          </p:nvSpPr>
          <p:spPr bwMode="auto">
            <a:xfrm>
              <a:off x="2983" y="2161"/>
              <a:ext cx="77" cy="53"/>
            </a:xfrm>
            <a:custGeom>
              <a:avLst/>
              <a:gdLst/>
              <a:ahLst/>
              <a:cxnLst>
                <a:cxn ang="0">
                  <a:pos x="15" y="8"/>
                </a:cxn>
                <a:cxn ang="0">
                  <a:pos x="40" y="0"/>
                </a:cxn>
                <a:cxn ang="0">
                  <a:pos x="55" y="0"/>
                </a:cxn>
                <a:cxn ang="0">
                  <a:pos x="72" y="8"/>
                </a:cxn>
                <a:cxn ang="0">
                  <a:pos x="80" y="0"/>
                </a:cxn>
                <a:cxn ang="0">
                  <a:pos x="72" y="17"/>
                </a:cxn>
                <a:cxn ang="0">
                  <a:pos x="55" y="8"/>
                </a:cxn>
                <a:cxn ang="0">
                  <a:pos x="47" y="17"/>
                </a:cxn>
                <a:cxn ang="0">
                  <a:pos x="47" y="24"/>
                </a:cxn>
                <a:cxn ang="0">
                  <a:pos x="40" y="24"/>
                </a:cxn>
                <a:cxn ang="0">
                  <a:pos x="31" y="17"/>
                </a:cxn>
                <a:cxn ang="0">
                  <a:pos x="31" y="24"/>
                </a:cxn>
                <a:cxn ang="0">
                  <a:pos x="40" y="40"/>
                </a:cxn>
                <a:cxn ang="0">
                  <a:pos x="55" y="57"/>
                </a:cxn>
                <a:cxn ang="0">
                  <a:pos x="47" y="57"/>
                </a:cxn>
                <a:cxn ang="0">
                  <a:pos x="47" y="65"/>
                </a:cxn>
                <a:cxn ang="0">
                  <a:pos x="31" y="57"/>
                </a:cxn>
                <a:cxn ang="0">
                  <a:pos x="15" y="57"/>
                </a:cxn>
                <a:cxn ang="0">
                  <a:pos x="0" y="33"/>
                </a:cxn>
                <a:cxn ang="0">
                  <a:pos x="15" y="17"/>
                </a:cxn>
                <a:cxn ang="0">
                  <a:pos x="15" y="8"/>
                </a:cxn>
              </a:cxnLst>
              <a:rect l="0" t="0" r="r" b="b"/>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5" name="Freeform 148">
              <a:extLst>
                <a:ext uri="{FF2B5EF4-FFF2-40B4-BE49-F238E27FC236}">
                  <a16:creationId xmlns:a16="http://schemas.microsoft.com/office/drawing/2014/main" id="{DCE882CF-50AB-4F34-8EEC-A2AE43390579}"/>
                </a:ext>
              </a:extLst>
            </p:cNvPr>
            <p:cNvSpPr>
              <a:spLocks/>
            </p:cNvSpPr>
            <p:nvPr/>
          </p:nvSpPr>
          <p:spPr bwMode="auto">
            <a:xfrm>
              <a:off x="3166" y="2219"/>
              <a:ext cx="94" cy="59"/>
            </a:xfrm>
            <a:custGeom>
              <a:avLst/>
              <a:gdLst/>
              <a:ahLst/>
              <a:cxnLst>
                <a:cxn ang="0">
                  <a:pos x="0" y="72"/>
                </a:cxn>
                <a:cxn ang="0">
                  <a:pos x="8" y="66"/>
                </a:cxn>
                <a:cxn ang="0">
                  <a:pos x="17" y="49"/>
                </a:cxn>
                <a:cxn ang="0">
                  <a:pos x="8" y="41"/>
                </a:cxn>
                <a:cxn ang="0">
                  <a:pos x="8" y="16"/>
                </a:cxn>
                <a:cxn ang="0">
                  <a:pos x="17" y="16"/>
                </a:cxn>
                <a:cxn ang="0">
                  <a:pos x="17" y="9"/>
                </a:cxn>
                <a:cxn ang="0">
                  <a:pos x="42" y="0"/>
                </a:cxn>
                <a:cxn ang="0">
                  <a:pos x="48" y="9"/>
                </a:cxn>
                <a:cxn ang="0">
                  <a:pos x="73" y="0"/>
                </a:cxn>
                <a:cxn ang="0">
                  <a:pos x="97" y="0"/>
                </a:cxn>
                <a:cxn ang="0">
                  <a:pos x="82" y="9"/>
                </a:cxn>
                <a:cxn ang="0">
                  <a:pos x="73" y="41"/>
                </a:cxn>
                <a:cxn ang="0">
                  <a:pos x="48" y="56"/>
                </a:cxn>
                <a:cxn ang="0">
                  <a:pos x="42" y="56"/>
                </a:cxn>
                <a:cxn ang="0">
                  <a:pos x="17" y="72"/>
                </a:cxn>
                <a:cxn ang="0">
                  <a:pos x="0" y="72"/>
                </a:cxn>
              </a:cxnLst>
              <a:rect l="0" t="0" r="r" b="b"/>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6" name="Freeform 149">
              <a:extLst>
                <a:ext uri="{FF2B5EF4-FFF2-40B4-BE49-F238E27FC236}">
                  <a16:creationId xmlns:a16="http://schemas.microsoft.com/office/drawing/2014/main" id="{41173240-BB40-49B2-B49B-3CA2B1BE1BDE}"/>
                </a:ext>
              </a:extLst>
            </p:cNvPr>
            <p:cNvSpPr>
              <a:spLocks/>
            </p:cNvSpPr>
            <p:nvPr/>
          </p:nvSpPr>
          <p:spPr bwMode="auto">
            <a:xfrm>
              <a:off x="3159" y="2264"/>
              <a:ext cx="54" cy="52"/>
            </a:xfrm>
            <a:custGeom>
              <a:avLst/>
              <a:gdLst/>
              <a:ahLst/>
              <a:cxnLst>
                <a:cxn ang="0">
                  <a:pos x="56" y="16"/>
                </a:cxn>
                <a:cxn ang="0">
                  <a:pos x="56" y="0"/>
                </a:cxn>
                <a:cxn ang="0">
                  <a:pos x="50" y="0"/>
                </a:cxn>
                <a:cxn ang="0">
                  <a:pos x="25" y="16"/>
                </a:cxn>
                <a:cxn ang="0">
                  <a:pos x="8" y="16"/>
                </a:cxn>
                <a:cxn ang="0">
                  <a:pos x="8" y="25"/>
                </a:cxn>
                <a:cxn ang="0">
                  <a:pos x="8" y="41"/>
                </a:cxn>
                <a:cxn ang="0">
                  <a:pos x="0" y="65"/>
                </a:cxn>
                <a:cxn ang="0">
                  <a:pos x="16" y="65"/>
                </a:cxn>
                <a:cxn ang="0">
                  <a:pos x="25" y="57"/>
                </a:cxn>
                <a:cxn ang="0">
                  <a:pos x="31" y="57"/>
                </a:cxn>
                <a:cxn ang="0">
                  <a:pos x="41" y="41"/>
                </a:cxn>
                <a:cxn ang="0">
                  <a:pos x="31" y="34"/>
                </a:cxn>
                <a:cxn ang="0">
                  <a:pos x="56" y="16"/>
                </a:cxn>
              </a:cxnLst>
              <a:rect l="0" t="0" r="r" b="b"/>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7" name="Freeform 150">
              <a:extLst>
                <a:ext uri="{FF2B5EF4-FFF2-40B4-BE49-F238E27FC236}">
                  <a16:creationId xmlns:a16="http://schemas.microsoft.com/office/drawing/2014/main" id="{B3F71B53-29A8-4B35-8A00-5B7B8B23BCF5}"/>
                </a:ext>
              </a:extLst>
            </p:cNvPr>
            <p:cNvSpPr>
              <a:spLocks/>
            </p:cNvSpPr>
            <p:nvPr/>
          </p:nvSpPr>
          <p:spPr bwMode="auto">
            <a:xfrm>
              <a:off x="3166" y="2252"/>
              <a:ext cx="18" cy="21"/>
            </a:xfrm>
            <a:custGeom>
              <a:avLst/>
              <a:gdLst/>
              <a:ahLst/>
              <a:cxnLst>
                <a:cxn ang="0">
                  <a:pos x="8" y="25"/>
                </a:cxn>
                <a:cxn ang="0">
                  <a:pos x="0" y="25"/>
                </a:cxn>
                <a:cxn ang="0">
                  <a:pos x="8" y="0"/>
                </a:cxn>
                <a:cxn ang="0">
                  <a:pos x="17" y="8"/>
                </a:cxn>
                <a:cxn ang="0">
                  <a:pos x="8" y="25"/>
                </a:cxn>
              </a:cxnLst>
              <a:rect l="0" t="0" r="r" b="b"/>
              <a:pathLst>
                <a:path w="18" h="26">
                  <a:moveTo>
                    <a:pt x="8" y="25"/>
                  </a:moveTo>
                  <a:lnTo>
                    <a:pt x="0" y="25"/>
                  </a:lnTo>
                  <a:lnTo>
                    <a:pt x="8" y="0"/>
                  </a:lnTo>
                  <a:lnTo>
                    <a:pt x="17" y="8"/>
                  </a:lnTo>
                  <a:lnTo>
                    <a:pt x="8"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8" name="Freeform 151">
              <a:extLst>
                <a:ext uri="{FF2B5EF4-FFF2-40B4-BE49-F238E27FC236}">
                  <a16:creationId xmlns:a16="http://schemas.microsoft.com/office/drawing/2014/main" id="{1F99AE7C-A54F-4EDD-BC01-13C903E6939C}"/>
                </a:ext>
              </a:extLst>
            </p:cNvPr>
            <p:cNvSpPr>
              <a:spLocks/>
            </p:cNvSpPr>
            <p:nvPr/>
          </p:nvSpPr>
          <p:spPr bwMode="auto">
            <a:xfrm>
              <a:off x="3166" y="2252"/>
              <a:ext cx="18" cy="21"/>
            </a:xfrm>
            <a:custGeom>
              <a:avLst/>
              <a:gdLst/>
              <a:ahLst/>
              <a:cxnLst>
                <a:cxn ang="0">
                  <a:pos x="8" y="25"/>
                </a:cxn>
                <a:cxn ang="0">
                  <a:pos x="0" y="25"/>
                </a:cxn>
                <a:cxn ang="0">
                  <a:pos x="8" y="0"/>
                </a:cxn>
                <a:cxn ang="0">
                  <a:pos x="17" y="8"/>
                </a:cxn>
                <a:cxn ang="0">
                  <a:pos x="8" y="25"/>
                </a:cxn>
              </a:cxnLst>
              <a:rect l="0" t="0" r="r" b="b"/>
              <a:pathLst>
                <a:path w="18" h="26">
                  <a:moveTo>
                    <a:pt x="8" y="25"/>
                  </a:moveTo>
                  <a:lnTo>
                    <a:pt x="0" y="25"/>
                  </a:lnTo>
                  <a:lnTo>
                    <a:pt x="8" y="0"/>
                  </a:lnTo>
                  <a:lnTo>
                    <a:pt x="17" y="8"/>
                  </a:lnTo>
                  <a:lnTo>
                    <a:pt x="8" y="2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09" name="Freeform 152">
              <a:extLst>
                <a:ext uri="{FF2B5EF4-FFF2-40B4-BE49-F238E27FC236}">
                  <a16:creationId xmlns:a16="http://schemas.microsoft.com/office/drawing/2014/main" id="{2B41EB29-3206-49E2-833C-350F259EC3F6}"/>
                </a:ext>
              </a:extLst>
            </p:cNvPr>
            <p:cNvSpPr>
              <a:spLocks/>
            </p:cNvSpPr>
            <p:nvPr/>
          </p:nvSpPr>
          <p:spPr bwMode="auto">
            <a:xfrm>
              <a:off x="3151" y="2272"/>
              <a:ext cx="24" cy="44"/>
            </a:xfrm>
            <a:custGeom>
              <a:avLst/>
              <a:gdLst/>
              <a:ahLst/>
              <a:cxnLst>
                <a:cxn ang="0">
                  <a:pos x="17" y="6"/>
                </a:cxn>
                <a:cxn ang="0">
                  <a:pos x="17" y="15"/>
                </a:cxn>
                <a:cxn ang="0">
                  <a:pos x="17" y="31"/>
                </a:cxn>
                <a:cxn ang="0">
                  <a:pos x="9" y="55"/>
                </a:cxn>
                <a:cxn ang="0">
                  <a:pos x="0" y="24"/>
                </a:cxn>
                <a:cxn ang="0">
                  <a:pos x="9" y="15"/>
                </a:cxn>
                <a:cxn ang="0">
                  <a:pos x="17" y="0"/>
                </a:cxn>
                <a:cxn ang="0">
                  <a:pos x="25" y="0"/>
                </a:cxn>
                <a:cxn ang="0">
                  <a:pos x="17" y="6"/>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0" name="Freeform 153">
              <a:extLst>
                <a:ext uri="{FF2B5EF4-FFF2-40B4-BE49-F238E27FC236}">
                  <a16:creationId xmlns:a16="http://schemas.microsoft.com/office/drawing/2014/main" id="{7043DFE1-CEF3-423F-AF47-6E95F4282079}"/>
                </a:ext>
              </a:extLst>
            </p:cNvPr>
            <p:cNvSpPr>
              <a:spLocks/>
            </p:cNvSpPr>
            <p:nvPr/>
          </p:nvSpPr>
          <p:spPr bwMode="auto">
            <a:xfrm>
              <a:off x="3151" y="2272"/>
              <a:ext cx="24" cy="44"/>
            </a:xfrm>
            <a:custGeom>
              <a:avLst/>
              <a:gdLst/>
              <a:ahLst/>
              <a:cxnLst>
                <a:cxn ang="0">
                  <a:pos x="17" y="6"/>
                </a:cxn>
                <a:cxn ang="0">
                  <a:pos x="17" y="15"/>
                </a:cxn>
                <a:cxn ang="0">
                  <a:pos x="17" y="31"/>
                </a:cxn>
                <a:cxn ang="0">
                  <a:pos x="9" y="55"/>
                </a:cxn>
                <a:cxn ang="0">
                  <a:pos x="0" y="24"/>
                </a:cxn>
                <a:cxn ang="0">
                  <a:pos x="9" y="15"/>
                </a:cxn>
                <a:cxn ang="0">
                  <a:pos x="17" y="0"/>
                </a:cxn>
                <a:cxn ang="0">
                  <a:pos x="25" y="0"/>
                </a:cxn>
                <a:cxn ang="0">
                  <a:pos x="17" y="6"/>
                </a:cxn>
              </a:cxnLst>
              <a:rect l="0" t="0" r="r" b="b"/>
              <a:pathLst>
                <a:path w="26" h="56">
                  <a:moveTo>
                    <a:pt x="17" y="6"/>
                  </a:moveTo>
                  <a:lnTo>
                    <a:pt x="17" y="15"/>
                  </a:lnTo>
                  <a:lnTo>
                    <a:pt x="17" y="31"/>
                  </a:lnTo>
                  <a:lnTo>
                    <a:pt x="9" y="55"/>
                  </a:lnTo>
                  <a:lnTo>
                    <a:pt x="0" y="24"/>
                  </a:lnTo>
                  <a:lnTo>
                    <a:pt x="9" y="15"/>
                  </a:lnTo>
                  <a:lnTo>
                    <a:pt x="17" y="0"/>
                  </a:lnTo>
                  <a:lnTo>
                    <a:pt x="25" y="0"/>
                  </a:lnTo>
                  <a:lnTo>
                    <a:pt x="17" y="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1" name="Freeform 154">
              <a:extLst>
                <a:ext uri="{FF2B5EF4-FFF2-40B4-BE49-F238E27FC236}">
                  <a16:creationId xmlns:a16="http://schemas.microsoft.com/office/drawing/2014/main" id="{74A8F0DE-A984-4294-8B74-E8FF80E58555}"/>
                </a:ext>
              </a:extLst>
            </p:cNvPr>
            <p:cNvSpPr>
              <a:spLocks/>
            </p:cNvSpPr>
            <p:nvPr/>
          </p:nvSpPr>
          <p:spPr bwMode="auto">
            <a:xfrm>
              <a:off x="3212" y="2213"/>
              <a:ext cx="116" cy="103"/>
            </a:xfrm>
            <a:custGeom>
              <a:avLst/>
              <a:gdLst/>
              <a:ahLst/>
              <a:cxnLst>
                <a:cxn ang="0">
                  <a:pos x="74" y="8"/>
                </a:cxn>
                <a:cxn ang="0">
                  <a:pos x="81" y="24"/>
                </a:cxn>
                <a:cxn ang="0">
                  <a:pos x="90" y="24"/>
                </a:cxn>
                <a:cxn ang="0">
                  <a:pos x="90" y="40"/>
                </a:cxn>
                <a:cxn ang="0">
                  <a:pos x="81" y="57"/>
                </a:cxn>
                <a:cxn ang="0">
                  <a:pos x="90" y="74"/>
                </a:cxn>
                <a:cxn ang="0">
                  <a:pos x="106" y="80"/>
                </a:cxn>
                <a:cxn ang="0">
                  <a:pos x="114" y="105"/>
                </a:cxn>
                <a:cxn ang="0">
                  <a:pos x="122" y="114"/>
                </a:cxn>
                <a:cxn ang="0">
                  <a:pos x="122" y="121"/>
                </a:cxn>
                <a:cxn ang="0">
                  <a:pos x="106" y="121"/>
                </a:cxn>
                <a:cxn ang="0">
                  <a:pos x="97" y="129"/>
                </a:cxn>
                <a:cxn ang="0">
                  <a:pos x="81" y="121"/>
                </a:cxn>
                <a:cxn ang="0">
                  <a:pos x="74" y="129"/>
                </a:cxn>
                <a:cxn ang="0">
                  <a:pos x="57" y="121"/>
                </a:cxn>
                <a:cxn ang="0">
                  <a:pos x="57" y="114"/>
                </a:cxn>
                <a:cxn ang="0">
                  <a:pos x="49" y="105"/>
                </a:cxn>
                <a:cxn ang="0">
                  <a:pos x="25" y="89"/>
                </a:cxn>
                <a:cxn ang="0">
                  <a:pos x="0" y="80"/>
                </a:cxn>
                <a:cxn ang="0">
                  <a:pos x="0" y="64"/>
                </a:cxn>
                <a:cxn ang="0">
                  <a:pos x="25" y="49"/>
                </a:cxn>
                <a:cxn ang="0">
                  <a:pos x="34" y="17"/>
                </a:cxn>
                <a:cxn ang="0">
                  <a:pos x="49" y="8"/>
                </a:cxn>
                <a:cxn ang="0">
                  <a:pos x="49" y="0"/>
                </a:cxn>
                <a:cxn ang="0">
                  <a:pos x="74" y="8"/>
                </a:cxn>
              </a:cxnLst>
              <a:rect l="0" t="0" r="r" b="b"/>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2" name="Freeform 155">
              <a:extLst>
                <a:ext uri="{FF2B5EF4-FFF2-40B4-BE49-F238E27FC236}">
                  <a16:creationId xmlns:a16="http://schemas.microsoft.com/office/drawing/2014/main" id="{B660E8D5-F842-4936-9F3A-701B5BB5138E}"/>
                </a:ext>
              </a:extLst>
            </p:cNvPr>
            <p:cNvSpPr>
              <a:spLocks/>
            </p:cNvSpPr>
            <p:nvPr/>
          </p:nvSpPr>
          <p:spPr bwMode="auto">
            <a:xfrm>
              <a:off x="3282" y="2310"/>
              <a:ext cx="23" cy="13"/>
            </a:xfrm>
            <a:custGeom>
              <a:avLst/>
              <a:gdLst/>
              <a:ahLst/>
              <a:cxnLst>
                <a:cxn ang="0">
                  <a:pos x="0" y="8"/>
                </a:cxn>
                <a:cxn ang="0">
                  <a:pos x="7" y="0"/>
                </a:cxn>
                <a:cxn ang="0">
                  <a:pos x="23" y="8"/>
                </a:cxn>
                <a:cxn ang="0">
                  <a:pos x="7" y="16"/>
                </a:cxn>
                <a:cxn ang="0">
                  <a:pos x="0" y="8"/>
                </a:cxn>
              </a:cxnLst>
              <a:rect l="0" t="0" r="r" b="b"/>
              <a:pathLst>
                <a:path w="24" h="17">
                  <a:moveTo>
                    <a:pt x="0" y="8"/>
                  </a:moveTo>
                  <a:lnTo>
                    <a:pt x="7" y="0"/>
                  </a:lnTo>
                  <a:lnTo>
                    <a:pt x="23" y="8"/>
                  </a:lnTo>
                  <a:lnTo>
                    <a:pt x="7" y="16"/>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3" name="Freeform 156">
              <a:extLst>
                <a:ext uri="{FF2B5EF4-FFF2-40B4-BE49-F238E27FC236}">
                  <a16:creationId xmlns:a16="http://schemas.microsoft.com/office/drawing/2014/main" id="{FE52265F-5F20-4D9E-8FFB-B1A0E0BEF92F}"/>
                </a:ext>
              </a:extLst>
            </p:cNvPr>
            <p:cNvSpPr>
              <a:spLocks/>
            </p:cNvSpPr>
            <p:nvPr/>
          </p:nvSpPr>
          <p:spPr bwMode="auto">
            <a:xfrm>
              <a:off x="3282" y="2310"/>
              <a:ext cx="23" cy="13"/>
            </a:xfrm>
            <a:custGeom>
              <a:avLst/>
              <a:gdLst/>
              <a:ahLst/>
              <a:cxnLst>
                <a:cxn ang="0">
                  <a:pos x="0" y="8"/>
                </a:cxn>
                <a:cxn ang="0">
                  <a:pos x="7" y="0"/>
                </a:cxn>
                <a:cxn ang="0">
                  <a:pos x="23" y="8"/>
                </a:cxn>
                <a:cxn ang="0">
                  <a:pos x="7" y="16"/>
                </a:cxn>
                <a:cxn ang="0">
                  <a:pos x="0" y="8"/>
                </a:cxn>
              </a:cxnLst>
              <a:rect l="0" t="0" r="r" b="b"/>
              <a:pathLst>
                <a:path w="24" h="17">
                  <a:moveTo>
                    <a:pt x="0" y="8"/>
                  </a:moveTo>
                  <a:lnTo>
                    <a:pt x="7" y="0"/>
                  </a:lnTo>
                  <a:lnTo>
                    <a:pt x="23" y="8"/>
                  </a:lnTo>
                  <a:lnTo>
                    <a:pt x="7" y="16"/>
                  </a:lnTo>
                  <a:lnTo>
                    <a:pt x="0"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4" name="Freeform 157">
              <a:extLst>
                <a:ext uri="{FF2B5EF4-FFF2-40B4-BE49-F238E27FC236}">
                  <a16:creationId xmlns:a16="http://schemas.microsoft.com/office/drawing/2014/main" id="{EF418F93-A85F-41D0-909A-30CA997E9553}"/>
                </a:ext>
              </a:extLst>
            </p:cNvPr>
            <p:cNvSpPr>
              <a:spLocks/>
            </p:cNvSpPr>
            <p:nvPr/>
          </p:nvSpPr>
          <p:spPr bwMode="auto">
            <a:xfrm>
              <a:off x="3304" y="2310"/>
              <a:ext cx="24" cy="13"/>
            </a:xfrm>
            <a:custGeom>
              <a:avLst/>
              <a:gdLst/>
              <a:ahLst/>
              <a:cxnLst>
                <a:cxn ang="0">
                  <a:pos x="0" y="8"/>
                </a:cxn>
                <a:cxn ang="0">
                  <a:pos x="9" y="0"/>
                </a:cxn>
                <a:cxn ang="0">
                  <a:pos x="25" y="0"/>
                </a:cxn>
                <a:cxn ang="0">
                  <a:pos x="17" y="8"/>
                </a:cxn>
                <a:cxn ang="0">
                  <a:pos x="25" y="16"/>
                </a:cxn>
                <a:cxn ang="0">
                  <a:pos x="0" y="8"/>
                </a:cxn>
              </a:cxnLst>
              <a:rect l="0" t="0" r="r" b="b"/>
              <a:pathLst>
                <a:path w="26" h="17">
                  <a:moveTo>
                    <a:pt x="0" y="8"/>
                  </a:moveTo>
                  <a:lnTo>
                    <a:pt x="9" y="0"/>
                  </a:lnTo>
                  <a:lnTo>
                    <a:pt x="25" y="0"/>
                  </a:lnTo>
                  <a:lnTo>
                    <a:pt x="17" y="8"/>
                  </a:lnTo>
                  <a:lnTo>
                    <a:pt x="25" y="16"/>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5" name="Freeform 158">
              <a:extLst>
                <a:ext uri="{FF2B5EF4-FFF2-40B4-BE49-F238E27FC236}">
                  <a16:creationId xmlns:a16="http://schemas.microsoft.com/office/drawing/2014/main" id="{F79FF0DE-D127-4477-BC49-426F76FC496D}"/>
                </a:ext>
              </a:extLst>
            </p:cNvPr>
            <p:cNvSpPr>
              <a:spLocks/>
            </p:cNvSpPr>
            <p:nvPr/>
          </p:nvSpPr>
          <p:spPr bwMode="auto">
            <a:xfrm>
              <a:off x="3304" y="2310"/>
              <a:ext cx="24" cy="13"/>
            </a:xfrm>
            <a:custGeom>
              <a:avLst/>
              <a:gdLst/>
              <a:ahLst/>
              <a:cxnLst>
                <a:cxn ang="0">
                  <a:pos x="0" y="8"/>
                </a:cxn>
                <a:cxn ang="0">
                  <a:pos x="9" y="0"/>
                </a:cxn>
                <a:cxn ang="0">
                  <a:pos x="25" y="0"/>
                </a:cxn>
                <a:cxn ang="0">
                  <a:pos x="17" y="8"/>
                </a:cxn>
                <a:cxn ang="0">
                  <a:pos x="25" y="16"/>
                </a:cxn>
                <a:cxn ang="0">
                  <a:pos x="0" y="8"/>
                </a:cxn>
              </a:cxnLst>
              <a:rect l="0" t="0" r="r" b="b"/>
              <a:pathLst>
                <a:path w="26" h="17">
                  <a:moveTo>
                    <a:pt x="0" y="8"/>
                  </a:moveTo>
                  <a:lnTo>
                    <a:pt x="9" y="0"/>
                  </a:lnTo>
                  <a:lnTo>
                    <a:pt x="25" y="0"/>
                  </a:lnTo>
                  <a:lnTo>
                    <a:pt x="17" y="8"/>
                  </a:lnTo>
                  <a:lnTo>
                    <a:pt x="25" y="16"/>
                  </a:lnTo>
                  <a:lnTo>
                    <a:pt x="0"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6" name="Freeform 159">
              <a:extLst>
                <a:ext uri="{FF2B5EF4-FFF2-40B4-BE49-F238E27FC236}">
                  <a16:creationId xmlns:a16="http://schemas.microsoft.com/office/drawing/2014/main" id="{37787C14-4E2D-413F-A1F9-AD2944B1C636}"/>
                </a:ext>
              </a:extLst>
            </p:cNvPr>
            <p:cNvSpPr>
              <a:spLocks/>
            </p:cNvSpPr>
            <p:nvPr/>
          </p:nvSpPr>
          <p:spPr bwMode="auto">
            <a:xfrm>
              <a:off x="3159" y="2277"/>
              <a:ext cx="269" cy="209"/>
            </a:xfrm>
            <a:custGeom>
              <a:avLst/>
              <a:gdLst/>
              <a:ahLst/>
              <a:cxnLst>
                <a:cxn ang="0">
                  <a:pos x="236" y="211"/>
                </a:cxn>
                <a:cxn ang="0">
                  <a:pos x="243" y="203"/>
                </a:cxn>
                <a:cxn ang="0">
                  <a:pos x="252" y="196"/>
                </a:cxn>
                <a:cxn ang="0">
                  <a:pos x="259" y="186"/>
                </a:cxn>
                <a:cxn ang="0">
                  <a:pos x="267" y="180"/>
                </a:cxn>
                <a:cxn ang="0">
                  <a:pos x="276" y="171"/>
                </a:cxn>
                <a:cxn ang="0">
                  <a:pos x="284" y="171"/>
                </a:cxn>
                <a:cxn ang="0">
                  <a:pos x="284" y="162"/>
                </a:cxn>
                <a:cxn ang="0">
                  <a:pos x="284" y="155"/>
                </a:cxn>
                <a:cxn ang="0">
                  <a:pos x="284" y="146"/>
                </a:cxn>
                <a:cxn ang="0">
                  <a:pos x="276" y="139"/>
                </a:cxn>
                <a:cxn ang="0">
                  <a:pos x="267" y="131"/>
                </a:cxn>
                <a:cxn ang="0">
                  <a:pos x="259" y="131"/>
                </a:cxn>
                <a:cxn ang="0">
                  <a:pos x="252" y="131"/>
                </a:cxn>
                <a:cxn ang="0">
                  <a:pos x="252" y="139"/>
                </a:cxn>
                <a:cxn ang="0">
                  <a:pos x="243" y="139"/>
                </a:cxn>
                <a:cxn ang="0">
                  <a:pos x="236" y="139"/>
                </a:cxn>
                <a:cxn ang="0">
                  <a:pos x="227" y="139"/>
                </a:cxn>
                <a:cxn ang="0">
                  <a:pos x="218" y="139"/>
                </a:cxn>
                <a:cxn ang="0">
                  <a:pos x="212" y="139"/>
                </a:cxn>
                <a:cxn ang="0">
                  <a:pos x="202" y="131"/>
                </a:cxn>
                <a:cxn ang="0">
                  <a:pos x="212" y="122"/>
                </a:cxn>
                <a:cxn ang="0">
                  <a:pos x="202" y="106"/>
                </a:cxn>
                <a:cxn ang="0">
                  <a:pos x="202" y="81"/>
                </a:cxn>
                <a:cxn ang="0">
                  <a:pos x="178" y="57"/>
                </a:cxn>
                <a:cxn ang="0">
                  <a:pos x="153" y="49"/>
                </a:cxn>
                <a:cxn ang="0">
                  <a:pos x="137" y="57"/>
                </a:cxn>
                <a:cxn ang="0">
                  <a:pos x="130" y="49"/>
                </a:cxn>
                <a:cxn ang="0">
                  <a:pos x="113" y="41"/>
                </a:cxn>
                <a:cxn ang="0">
                  <a:pos x="113" y="34"/>
                </a:cxn>
                <a:cxn ang="0">
                  <a:pos x="105" y="25"/>
                </a:cxn>
                <a:cxn ang="0">
                  <a:pos x="81" y="9"/>
                </a:cxn>
                <a:cxn ang="0">
                  <a:pos x="56" y="0"/>
                </a:cxn>
                <a:cxn ang="0">
                  <a:pos x="31" y="18"/>
                </a:cxn>
                <a:cxn ang="0">
                  <a:pos x="41" y="25"/>
                </a:cxn>
                <a:cxn ang="0">
                  <a:pos x="31" y="41"/>
                </a:cxn>
                <a:cxn ang="0">
                  <a:pos x="25" y="41"/>
                </a:cxn>
                <a:cxn ang="0">
                  <a:pos x="16" y="49"/>
                </a:cxn>
                <a:cxn ang="0">
                  <a:pos x="0" y="49"/>
                </a:cxn>
                <a:cxn ang="0">
                  <a:pos x="0" y="65"/>
                </a:cxn>
                <a:cxn ang="0">
                  <a:pos x="8" y="65"/>
                </a:cxn>
                <a:cxn ang="0">
                  <a:pos x="41" y="114"/>
                </a:cxn>
                <a:cxn ang="0">
                  <a:pos x="50" y="122"/>
                </a:cxn>
                <a:cxn ang="0">
                  <a:pos x="56" y="139"/>
                </a:cxn>
                <a:cxn ang="0">
                  <a:pos x="56" y="162"/>
                </a:cxn>
                <a:cxn ang="0">
                  <a:pos x="81" y="180"/>
                </a:cxn>
                <a:cxn ang="0">
                  <a:pos x="97" y="220"/>
                </a:cxn>
                <a:cxn ang="0">
                  <a:pos x="105" y="227"/>
                </a:cxn>
                <a:cxn ang="0">
                  <a:pos x="113" y="220"/>
                </a:cxn>
                <a:cxn ang="0">
                  <a:pos x="137" y="243"/>
                </a:cxn>
                <a:cxn ang="0">
                  <a:pos x="146" y="261"/>
                </a:cxn>
                <a:cxn ang="0">
                  <a:pos x="202" y="220"/>
                </a:cxn>
                <a:cxn ang="0">
                  <a:pos x="236" y="211"/>
                </a:cxn>
              </a:cxnLst>
              <a:rect l="0" t="0" r="r" b="b"/>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7" name="Freeform 160">
              <a:extLst>
                <a:ext uri="{FF2B5EF4-FFF2-40B4-BE49-F238E27FC236}">
                  <a16:creationId xmlns:a16="http://schemas.microsoft.com/office/drawing/2014/main" id="{47764BD1-B832-4EE4-AE96-DFE69F7D9E76}"/>
                </a:ext>
              </a:extLst>
            </p:cNvPr>
            <p:cNvSpPr>
              <a:spLocks/>
            </p:cNvSpPr>
            <p:nvPr/>
          </p:nvSpPr>
          <p:spPr bwMode="auto">
            <a:xfrm>
              <a:off x="3350" y="2354"/>
              <a:ext cx="16" cy="21"/>
            </a:xfrm>
            <a:custGeom>
              <a:avLst/>
              <a:gdLst/>
              <a:ahLst/>
              <a:cxnLst>
                <a:cxn ang="0">
                  <a:pos x="10" y="25"/>
                </a:cxn>
                <a:cxn ang="0">
                  <a:pos x="0" y="9"/>
                </a:cxn>
                <a:cxn ang="0">
                  <a:pos x="10" y="0"/>
                </a:cxn>
                <a:cxn ang="0">
                  <a:pos x="16" y="0"/>
                </a:cxn>
                <a:cxn ang="0">
                  <a:pos x="10" y="25"/>
                </a:cxn>
              </a:cxnLst>
              <a:rect l="0" t="0" r="r" b="b"/>
              <a:pathLst>
                <a:path w="17" h="26">
                  <a:moveTo>
                    <a:pt x="10" y="25"/>
                  </a:moveTo>
                  <a:lnTo>
                    <a:pt x="0" y="9"/>
                  </a:lnTo>
                  <a:lnTo>
                    <a:pt x="10" y="0"/>
                  </a:lnTo>
                  <a:lnTo>
                    <a:pt x="16" y="0"/>
                  </a:lnTo>
                  <a:lnTo>
                    <a:pt x="1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8" name="Freeform 161">
              <a:extLst>
                <a:ext uri="{FF2B5EF4-FFF2-40B4-BE49-F238E27FC236}">
                  <a16:creationId xmlns:a16="http://schemas.microsoft.com/office/drawing/2014/main" id="{DB54BFE1-CF4D-48C7-9D40-86E41A8F24B4}"/>
                </a:ext>
              </a:extLst>
            </p:cNvPr>
            <p:cNvSpPr>
              <a:spLocks/>
            </p:cNvSpPr>
            <p:nvPr/>
          </p:nvSpPr>
          <p:spPr bwMode="auto">
            <a:xfrm>
              <a:off x="3350" y="2354"/>
              <a:ext cx="78" cy="34"/>
            </a:xfrm>
            <a:custGeom>
              <a:avLst/>
              <a:gdLst/>
              <a:ahLst/>
              <a:cxnLst>
                <a:cxn ang="0">
                  <a:pos x="65" y="34"/>
                </a:cxn>
                <a:cxn ang="0">
                  <a:pos x="82" y="17"/>
                </a:cxn>
                <a:cxn ang="0">
                  <a:pos x="82" y="9"/>
                </a:cxn>
                <a:cxn ang="0">
                  <a:pos x="74" y="0"/>
                </a:cxn>
                <a:cxn ang="0">
                  <a:pos x="50" y="25"/>
                </a:cxn>
                <a:cxn ang="0">
                  <a:pos x="25" y="25"/>
                </a:cxn>
                <a:cxn ang="0">
                  <a:pos x="10" y="25"/>
                </a:cxn>
                <a:cxn ang="0">
                  <a:pos x="0" y="34"/>
                </a:cxn>
                <a:cxn ang="0">
                  <a:pos x="10" y="42"/>
                </a:cxn>
                <a:cxn ang="0">
                  <a:pos x="16" y="42"/>
                </a:cxn>
                <a:cxn ang="0">
                  <a:pos x="25" y="42"/>
                </a:cxn>
                <a:cxn ang="0">
                  <a:pos x="34" y="42"/>
                </a:cxn>
                <a:cxn ang="0">
                  <a:pos x="41" y="42"/>
                </a:cxn>
                <a:cxn ang="0">
                  <a:pos x="50" y="42"/>
                </a:cxn>
                <a:cxn ang="0">
                  <a:pos x="50" y="34"/>
                </a:cxn>
                <a:cxn ang="0">
                  <a:pos x="57" y="34"/>
                </a:cxn>
                <a:cxn ang="0">
                  <a:pos x="65" y="34"/>
                </a:cxn>
              </a:cxnLst>
              <a:rect l="0" t="0" r="r" b="b"/>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19" name="Freeform 162">
              <a:extLst>
                <a:ext uri="{FF2B5EF4-FFF2-40B4-BE49-F238E27FC236}">
                  <a16:creationId xmlns:a16="http://schemas.microsoft.com/office/drawing/2014/main" id="{A02067DC-306E-49CD-9466-3502C472672E}"/>
                </a:ext>
              </a:extLst>
            </p:cNvPr>
            <p:cNvSpPr>
              <a:spLocks/>
            </p:cNvSpPr>
            <p:nvPr/>
          </p:nvSpPr>
          <p:spPr bwMode="auto">
            <a:xfrm>
              <a:off x="3420" y="2348"/>
              <a:ext cx="16" cy="14"/>
            </a:xfrm>
            <a:custGeom>
              <a:avLst/>
              <a:gdLst/>
              <a:ahLst/>
              <a:cxnLst>
                <a:cxn ang="0">
                  <a:pos x="16" y="16"/>
                </a:cxn>
                <a:cxn ang="0">
                  <a:pos x="0" y="7"/>
                </a:cxn>
                <a:cxn ang="0">
                  <a:pos x="0" y="0"/>
                </a:cxn>
                <a:cxn ang="0">
                  <a:pos x="16" y="0"/>
                </a:cxn>
                <a:cxn ang="0">
                  <a:pos x="16" y="16"/>
                </a:cxn>
              </a:cxnLst>
              <a:rect l="0" t="0" r="r" b="b"/>
              <a:pathLst>
                <a:path w="17" h="17">
                  <a:moveTo>
                    <a:pt x="16" y="16"/>
                  </a:moveTo>
                  <a:lnTo>
                    <a:pt x="0" y="7"/>
                  </a:lnTo>
                  <a:lnTo>
                    <a:pt x="0" y="0"/>
                  </a:lnTo>
                  <a:lnTo>
                    <a:pt x="16" y="0"/>
                  </a:lnTo>
                  <a:lnTo>
                    <a:pt x="16"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0" name="Freeform 163">
              <a:extLst>
                <a:ext uri="{FF2B5EF4-FFF2-40B4-BE49-F238E27FC236}">
                  <a16:creationId xmlns:a16="http://schemas.microsoft.com/office/drawing/2014/main" id="{FE8D62F9-23EC-464E-BCA5-754C69B31DC6}"/>
                </a:ext>
              </a:extLst>
            </p:cNvPr>
            <p:cNvSpPr>
              <a:spLocks/>
            </p:cNvSpPr>
            <p:nvPr/>
          </p:nvSpPr>
          <p:spPr bwMode="auto">
            <a:xfrm>
              <a:off x="3382" y="2368"/>
              <a:ext cx="84" cy="85"/>
            </a:xfrm>
            <a:custGeom>
              <a:avLst/>
              <a:gdLst/>
              <a:ahLst/>
              <a:cxnLst>
                <a:cxn ang="0">
                  <a:pos x="0" y="106"/>
                </a:cxn>
                <a:cxn ang="0">
                  <a:pos x="23" y="106"/>
                </a:cxn>
                <a:cxn ang="0">
                  <a:pos x="31" y="97"/>
                </a:cxn>
                <a:cxn ang="0">
                  <a:pos x="40" y="89"/>
                </a:cxn>
                <a:cxn ang="0">
                  <a:pos x="56" y="82"/>
                </a:cxn>
                <a:cxn ang="0">
                  <a:pos x="65" y="72"/>
                </a:cxn>
                <a:cxn ang="0">
                  <a:pos x="65" y="66"/>
                </a:cxn>
                <a:cxn ang="0">
                  <a:pos x="81" y="41"/>
                </a:cxn>
                <a:cxn ang="0">
                  <a:pos x="88" y="32"/>
                </a:cxn>
                <a:cxn ang="0">
                  <a:pos x="72" y="17"/>
                </a:cxn>
                <a:cxn ang="0">
                  <a:pos x="56" y="8"/>
                </a:cxn>
                <a:cxn ang="0">
                  <a:pos x="48" y="0"/>
                </a:cxn>
                <a:cxn ang="0">
                  <a:pos x="31" y="17"/>
                </a:cxn>
                <a:cxn ang="0">
                  <a:pos x="40" y="25"/>
                </a:cxn>
                <a:cxn ang="0">
                  <a:pos x="48" y="32"/>
                </a:cxn>
                <a:cxn ang="0">
                  <a:pos x="48" y="41"/>
                </a:cxn>
                <a:cxn ang="0">
                  <a:pos x="48" y="48"/>
                </a:cxn>
                <a:cxn ang="0">
                  <a:pos x="48" y="57"/>
                </a:cxn>
                <a:cxn ang="0">
                  <a:pos x="40" y="57"/>
                </a:cxn>
                <a:cxn ang="0">
                  <a:pos x="31" y="66"/>
                </a:cxn>
                <a:cxn ang="0">
                  <a:pos x="23" y="72"/>
                </a:cxn>
                <a:cxn ang="0">
                  <a:pos x="16" y="82"/>
                </a:cxn>
                <a:cxn ang="0">
                  <a:pos x="7" y="89"/>
                </a:cxn>
                <a:cxn ang="0">
                  <a:pos x="0" y="97"/>
                </a:cxn>
                <a:cxn ang="0">
                  <a:pos x="0" y="106"/>
                </a:cxn>
              </a:cxnLst>
              <a:rect l="0" t="0" r="r" b="b"/>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1" name="Freeform 164">
              <a:extLst>
                <a:ext uri="{FF2B5EF4-FFF2-40B4-BE49-F238E27FC236}">
                  <a16:creationId xmlns:a16="http://schemas.microsoft.com/office/drawing/2014/main" id="{8EBBD95C-B558-420B-BFAE-C80F56B3660F}"/>
                </a:ext>
              </a:extLst>
            </p:cNvPr>
            <p:cNvSpPr>
              <a:spLocks/>
            </p:cNvSpPr>
            <p:nvPr/>
          </p:nvSpPr>
          <p:spPr bwMode="auto">
            <a:xfrm>
              <a:off x="3258" y="2445"/>
              <a:ext cx="125" cy="53"/>
            </a:xfrm>
            <a:custGeom>
              <a:avLst/>
              <a:gdLst/>
              <a:ahLst/>
              <a:cxnLst>
                <a:cxn ang="0">
                  <a:pos x="0" y="16"/>
                </a:cxn>
                <a:cxn ang="0">
                  <a:pos x="8" y="9"/>
                </a:cxn>
                <a:cxn ang="0">
                  <a:pos x="32" y="32"/>
                </a:cxn>
                <a:cxn ang="0">
                  <a:pos x="41" y="50"/>
                </a:cxn>
                <a:cxn ang="0">
                  <a:pos x="97" y="9"/>
                </a:cxn>
                <a:cxn ang="0">
                  <a:pos x="131" y="0"/>
                </a:cxn>
                <a:cxn ang="0">
                  <a:pos x="131" y="9"/>
                </a:cxn>
                <a:cxn ang="0">
                  <a:pos x="122" y="16"/>
                </a:cxn>
                <a:cxn ang="0">
                  <a:pos x="122" y="25"/>
                </a:cxn>
                <a:cxn ang="0">
                  <a:pos x="90" y="32"/>
                </a:cxn>
                <a:cxn ang="0">
                  <a:pos x="57" y="57"/>
                </a:cxn>
                <a:cxn ang="0">
                  <a:pos x="41" y="57"/>
                </a:cxn>
                <a:cxn ang="0">
                  <a:pos x="25" y="65"/>
                </a:cxn>
                <a:cxn ang="0">
                  <a:pos x="8" y="65"/>
                </a:cxn>
                <a:cxn ang="0">
                  <a:pos x="0" y="16"/>
                </a:cxn>
              </a:cxnLst>
              <a:rect l="0" t="0" r="r" b="b"/>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2" name="Freeform 165">
              <a:extLst>
                <a:ext uri="{FF2B5EF4-FFF2-40B4-BE49-F238E27FC236}">
                  <a16:creationId xmlns:a16="http://schemas.microsoft.com/office/drawing/2014/main" id="{37944CF3-EB8F-4460-8B9D-3D5D1302713C}"/>
                </a:ext>
              </a:extLst>
            </p:cNvPr>
            <p:cNvSpPr>
              <a:spLocks/>
            </p:cNvSpPr>
            <p:nvPr/>
          </p:nvSpPr>
          <p:spPr bwMode="auto">
            <a:xfrm>
              <a:off x="3711" y="2304"/>
              <a:ext cx="91" cy="45"/>
            </a:xfrm>
            <a:custGeom>
              <a:avLst/>
              <a:gdLst/>
              <a:ahLst/>
              <a:cxnLst>
                <a:cxn ang="0">
                  <a:pos x="6" y="0"/>
                </a:cxn>
                <a:cxn ang="0">
                  <a:pos x="0" y="23"/>
                </a:cxn>
                <a:cxn ang="0">
                  <a:pos x="15" y="31"/>
                </a:cxn>
                <a:cxn ang="0">
                  <a:pos x="87" y="56"/>
                </a:cxn>
                <a:cxn ang="0">
                  <a:pos x="96" y="56"/>
                </a:cxn>
                <a:cxn ang="0">
                  <a:pos x="96" y="47"/>
                </a:cxn>
                <a:cxn ang="0">
                  <a:pos x="96" y="31"/>
                </a:cxn>
                <a:cxn ang="0">
                  <a:pos x="72" y="31"/>
                </a:cxn>
                <a:cxn ang="0">
                  <a:pos x="55" y="23"/>
                </a:cxn>
                <a:cxn ang="0">
                  <a:pos x="47" y="15"/>
                </a:cxn>
                <a:cxn ang="0">
                  <a:pos x="40" y="15"/>
                </a:cxn>
                <a:cxn ang="0">
                  <a:pos x="24" y="0"/>
                </a:cxn>
                <a:cxn ang="0">
                  <a:pos x="6" y="0"/>
                </a:cxn>
              </a:cxnLst>
              <a:rect l="0" t="0" r="r" b="b"/>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3" name="Freeform 166">
              <a:extLst>
                <a:ext uri="{FF2B5EF4-FFF2-40B4-BE49-F238E27FC236}">
                  <a16:creationId xmlns:a16="http://schemas.microsoft.com/office/drawing/2014/main" id="{89A4CE6F-9BDA-4288-8EF3-4E41E1622A1A}"/>
                </a:ext>
              </a:extLst>
            </p:cNvPr>
            <p:cNvSpPr>
              <a:spLocks/>
            </p:cNvSpPr>
            <p:nvPr/>
          </p:nvSpPr>
          <p:spPr bwMode="auto">
            <a:xfrm>
              <a:off x="3802" y="2348"/>
              <a:ext cx="63" cy="58"/>
            </a:xfrm>
            <a:custGeom>
              <a:avLst/>
              <a:gdLst/>
              <a:ahLst/>
              <a:cxnLst>
                <a:cxn ang="0">
                  <a:pos x="66" y="65"/>
                </a:cxn>
                <a:cxn ang="0">
                  <a:pos x="56" y="41"/>
                </a:cxn>
                <a:cxn ang="0">
                  <a:pos x="56" y="32"/>
                </a:cxn>
                <a:cxn ang="0">
                  <a:pos x="49" y="41"/>
                </a:cxn>
                <a:cxn ang="0">
                  <a:pos x="41" y="41"/>
                </a:cxn>
                <a:cxn ang="0">
                  <a:pos x="41" y="32"/>
                </a:cxn>
                <a:cxn ang="0">
                  <a:pos x="56" y="16"/>
                </a:cxn>
                <a:cxn ang="0">
                  <a:pos x="24" y="16"/>
                </a:cxn>
                <a:cxn ang="0">
                  <a:pos x="24" y="0"/>
                </a:cxn>
                <a:cxn ang="0">
                  <a:pos x="16" y="0"/>
                </a:cxn>
                <a:cxn ang="0">
                  <a:pos x="9" y="0"/>
                </a:cxn>
                <a:cxn ang="0">
                  <a:pos x="9" y="7"/>
                </a:cxn>
                <a:cxn ang="0">
                  <a:pos x="0" y="24"/>
                </a:cxn>
                <a:cxn ang="0">
                  <a:pos x="9" y="24"/>
                </a:cxn>
                <a:cxn ang="0">
                  <a:pos x="16" y="65"/>
                </a:cxn>
                <a:cxn ang="0">
                  <a:pos x="34" y="65"/>
                </a:cxn>
                <a:cxn ang="0">
                  <a:pos x="49" y="49"/>
                </a:cxn>
                <a:cxn ang="0">
                  <a:pos x="56" y="72"/>
                </a:cxn>
                <a:cxn ang="0">
                  <a:pos x="66" y="65"/>
                </a:cxn>
              </a:cxnLst>
              <a:rect l="0" t="0" r="r" b="b"/>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4" name="Freeform 167">
              <a:extLst>
                <a:ext uri="{FF2B5EF4-FFF2-40B4-BE49-F238E27FC236}">
                  <a16:creationId xmlns:a16="http://schemas.microsoft.com/office/drawing/2014/main" id="{41950DA3-AE16-470E-AA15-CC36E7F05FC2}"/>
                </a:ext>
              </a:extLst>
            </p:cNvPr>
            <p:cNvSpPr>
              <a:spLocks/>
            </p:cNvSpPr>
            <p:nvPr/>
          </p:nvSpPr>
          <p:spPr bwMode="auto">
            <a:xfrm>
              <a:off x="3855" y="2328"/>
              <a:ext cx="108" cy="202"/>
            </a:xfrm>
            <a:custGeom>
              <a:avLst/>
              <a:gdLst/>
              <a:ahLst/>
              <a:cxnLst>
                <a:cxn ang="0">
                  <a:pos x="83" y="252"/>
                </a:cxn>
                <a:cxn ang="0">
                  <a:pos x="99" y="218"/>
                </a:cxn>
                <a:cxn ang="0">
                  <a:pos x="90" y="196"/>
                </a:cxn>
                <a:cxn ang="0">
                  <a:pos x="83" y="178"/>
                </a:cxn>
                <a:cxn ang="0">
                  <a:pos x="83" y="162"/>
                </a:cxn>
                <a:cxn ang="0">
                  <a:pos x="74" y="138"/>
                </a:cxn>
                <a:cxn ang="0">
                  <a:pos x="74" y="121"/>
                </a:cxn>
                <a:cxn ang="0">
                  <a:pos x="106" y="106"/>
                </a:cxn>
                <a:cxn ang="0">
                  <a:pos x="115" y="90"/>
                </a:cxn>
                <a:cxn ang="0">
                  <a:pos x="106" y="90"/>
                </a:cxn>
                <a:cxn ang="0">
                  <a:pos x="90" y="81"/>
                </a:cxn>
                <a:cxn ang="0">
                  <a:pos x="90" y="74"/>
                </a:cxn>
                <a:cxn ang="0">
                  <a:pos x="90" y="66"/>
                </a:cxn>
                <a:cxn ang="0">
                  <a:pos x="83" y="57"/>
                </a:cxn>
                <a:cxn ang="0">
                  <a:pos x="74" y="57"/>
                </a:cxn>
                <a:cxn ang="0">
                  <a:pos x="83" y="16"/>
                </a:cxn>
                <a:cxn ang="0">
                  <a:pos x="74" y="0"/>
                </a:cxn>
                <a:cxn ang="0">
                  <a:pos x="65" y="0"/>
                </a:cxn>
                <a:cxn ang="0">
                  <a:pos x="65" y="16"/>
                </a:cxn>
                <a:cxn ang="0">
                  <a:pos x="50" y="16"/>
                </a:cxn>
                <a:cxn ang="0">
                  <a:pos x="41" y="25"/>
                </a:cxn>
                <a:cxn ang="0">
                  <a:pos x="25" y="57"/>
                </a:cxn>
                <a:cxn ang="0">
                  <a:pos x="18" y="66"/>
                </a:cxn>
                <a:cxn ang="0">
                  <a:pos x="10" y="81"/>
                </a:cxn>
                <a:cxn ang="0">
                  <a:pos x="10" y="90"/>
                </a:cxn>
                <a:cxn ang="0">
                  <a:pos x="0" y="97"/>
                </a:cxn>
                <a:cxn ang="0">
                  <a:pos x="18" y="115"/>
                </a:cxn>
                <a:cxn ang="0">
                  <a:pos x="25" y="131"/>
                </a:cxn>
                <a:cxn ang="0">
                  <a:pos x="34" y="155"/>
                </a:cxn>
                <a:cxn ang="0">
                  <a:pos x="25" y="162"/>
                </a:cxn>
                <a:cxn ang="0">
                  <a:pos x="41" y="171"/>
                </a:cxn>
                <a:cxn ang="0">
                  <a:pos x="59" y="155"/>
                </a:cxn>
                <a:cxn ang="0">
                  <a:pos x="65" y="162"/>
                </a:cxn>
                <a:cxn ang="0">
                  <a:pos x="83" y="211"/>
                </a:cxn>
                <a:cxn ang="0">
                  <a:pos x="83" y="252"/>
                </a:cxn>
              </a:cxnLst>
              <a:rect l="0" t="0" r="r" b="b"/>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5" name="Freeform 168">
              <a:extLst>
                <a:ext uri="{FF2B5EF4-FFF2-40B4-BE49-F238E27FC236}">
                  <a16:creationId xmlns:a16="http://schemas.microsoft.com/office/drawing/2014/main" id="{DC28CCAD-3774-4D38-A54E-355B848FD7BE}"/>
                </a:ext>
              </a:extLst>
            </p:cNvPr>
            <p:cNvSpPr>
              <a:spLocks/>
            </p:cNvSpPr>
            <p:nvPr/>
          </p:nvSpPr>
          <p:spPr bwMode="auto">
            <a:xfrm>
              <a:off x="3924" y="2413"/>
              <a:ext cx="92" cy="156"/>
            </a:xfrm>
            <a:custGeom>
              <a:avLst/>
              <a:gdLst/>
              <a:ahLst/>
              <a:cxnLst>
                <a:cxn ang="0">
                  <a:pos x="32" y="0"/>
                </a:cxn>
                <a:cxn ang="0">
                  <a:pos x="0" y="15"/>
                </a:cxn>
                <a:cxn ang="0">
                  <a:pos x="0" y="32"/>
                </a:cxn>
                <a:cxn ang="0">
                  <a:pos x="9" y="56"/>
                </a:cxn>
                <a:cxn ang="0">
                  <a:pos x="9" y="72"/>
                </a:cxn>
                <a:cxn ang="0">
                  <a:pos x="16" y="90"/>
                </a:cxn>
                <a:cxn ang="0">
                  <a:pos x="25" y="112"/>
                </a:cxn>
                <a:cxn ang="0">
                  <a:pos x="9" y="146"/>
                </a:cxn>
                <a:cxn ang="0">
                  <a:pos x="9" y="153"/>
                </a:cxn>
                <a:cxn ang="0">
                  <a:pos x="9" y="162"/>
                </a:cxn>
                <a:cxn ang="0">
                  <a:pos x="32" y="186"/>
                </a:cxn>
                <a:cxn ang="0">
                  <a:pos x="32" y="177"/>
                </a:cxn>
                <a:cxn ang="0">
                  <a:pos x="41" y="186"/>
                </a:cxn>
                <a:cxn ang="0">
                  <a:pos x="50" y="195"/>
                </a:cxn>
                <a:cxn ang="0">
                  <a:pos x="56" y="186"/>
                </a:cxn>
                <a:cxn ang="0">
                  <a:pos x="50" y="177"/>
                </a:cxn>
                <a:cxn ang="0">
                  <a:pos x="32" y="177"/>
                </a:cxn>
                <a:cxn ang="0">
                  <a:pos x="25" y="146"/>
                </a:cxn>
                <a:cxn ang="0">
                  <a:pos x="16" y="146"/>
                </a:cxn>
                <a:cxn ang="0">
                  <a:pos x="16" y="137"/>
                </a:cxn>
                <a:cxn ang="0">
                  <a:pos x="25" y="112"/>
                </a:cxn>
                <a:cxn ang="0">
                  <a:pos x="25" y="97"/>
                </a:cxn>
                <a:cxn ang="0">
                  <a:pos x="41" y="97"/>
                </a:cxn>
                <a:cxn ang="0">
                  <a:pos x="41" y="105"/>
                </a:cxn>
                <a:cxn ang="0">
                  <a:pos x="50" y="105"/>
                </a:cxn>
                <a:cxn ang="0">
                  <a:pos x="65" y="122"/>
                </a:cxn>
                <a:cxn ang="0">
                  <a:pos x="65" y="112"/>
                </a:cxn>
                <a:cxn ang="0">
                  <a:pos x="56" y="97"/>
                </a:cxn>
                <a:cxn ang="0">
                  <a:pos x="65" y="80"/>
                </a:cxn>
                <a:cxn ang="0">
                  <a:pos x="97" y="80"/>
                </a:cxn>
                <a:cxn ang="0">
                  <a:pos x="97" y="65"/>
                </a:cxn>
                <a:cxn ang="0">
                  <a:pos x="90" y="56"/>
                </a:cxn>
                <a:cxn ang="0">
                  <a:pos x="81" y="40"/>
                </a:cxn>
                <a:cxn ang="0">
                  <a:pos x="75" y="25"/>
                </a:cxn>
                <a:cxn ang="0">
                  <a:pos x="56" y="32"/>
                </a:cxn>
                <a:cxn ang="0">
                  <a:pos x="41" y="40"/>
                </a:cxn>
                <a:cxn ang="0">
                  <a:pos x="41" y="15"/>
                </a:cxn>
                <a:cxn ang="0">
                  <a:pos x="32" y="9"/>
                </a:cxn>
                <a:cxn ang="0">
                  <a:pos x="32" y="0"/>
                </a:cxn>
              </a:cxnLst>
              <a:rect l="0" t="0" r="r" b="b"/>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6" name="Freeform 169">
              <a:extLst>
                <a:ext uri="{FF2B5EF4-FFF2-40B4-BE49-F238E27FC236}">
                  <a16:creationId xmlns:a16="http://schemas.microsoft.com/office/drawing/2014/main" id="{CFD24BCA-A1DA-4DF6-8E1F-7FFA049F8C49}"/>
                </a:ext>
              </a:extLst>
            </p:cNvPr>
            <p:cNvSpPr>
              <a:spLocks/>
            </p:cNvSpPr>
            <p:nvPr/>
          </p:nvSpPr>
          <p:spPr bwMode="auto">
            <a:xfrm>
              <a:off x="3955" y="2393"/>
              <a:ext cx="85" cy="93"/>
            </a:xfrm>
            <a:custGeom>
              <a:avLst/>
              <a:gdLst/>
              <a:ahLst/>
              <a:cxnLst>
                <a:cxn ang="0">
                  <a:pos x="90" y="105"/>
                </a:cxn>
                <a:cxn ang="0">
                  <a:pos x="90" y="90"/>
                </a:cxn>
                <a:cxn ang="0">
                  <a:pos x="74" y="74"/>
                </a:cxn>
                <a:cxn ang="0">
                  <a:pos x="74" y="65"/>
                </a:cxn>
                <a:cxn ang="0">
                  <a:pos x="43" y="40"/>
                </a:cxn>
                <a:cxn ang="0">
                  <a:pos x="58" y="34"/>
                </a:cxn>
                <a:cxn ang="0">
                  <a:pos x="49" y="25"/>
                </a:cxn>
                <a:cxn ang="0">
                  <a:pos x="33" y="16"/>
                </a:cxn>
                <a:cxn ang="0">
                  <a:pos x="24" y="0"/>
                </a:cxn>
                <a:cxn ang="0">
                  <a:pos x="18" y="0"/>
                </a:cxn>
                <a:cxn ang="0">
                  <a:pos x="18" y="16"/>
                </a:cxn>
                <a:cxn ang="0">
                  <a:pos x="9" y="16"/>
                </a:cxn>
                <a:cxn ang="0">
                  <a:pos x="9" y="9"/>
                </a:cxn>
                <a:cxn ang="0">
                  <a:pos x="0" y="25"/>
                </a:cxn>
                <a:cxn ang="0">
                  <a:pos x="0" y="34"/>
                </a:cxn>
                <a:cxn ang="0">
                  <a:pos x="9" y="40"/>
                </a:cxn>
                <a:cxn ang="0">
                  <a:pos x="9" y="65"/>
                </a:cxn>
                <a:cxn ang="0">
                  <a:pos x="24" y="57"/>
                </a:cxn>
                <a:cxn ang="0">
                  <a:pos x="43" y="50"/>
                </a:cxn>
                <a:cxn ang="0">
                  <a:pos x="49" y="65"/>
                </a:cxn>
                <a:cxn ang="0">
                  <a:pos x="58" y="81"/>
                </a:cxn>
                <a:cxn ang="0">
                  <a:pos x="65" y="90"/>
                </a:cxn>
                <a:cxn ang="0">
                  <a:pos x="65" y="105"/>
                </a:cxn>
                <a:cxn ang="0">
                  <a:pos x="74" y="115"/>
                </a:cxn>
                <a:cxn ang="0">
                  <a:pos x="74" y="105"/>
                </a:cxn>
                <a:cxn ang="0">
                  <a:pos x="90" y="105"/>
                </a:cxn>
              </a:cxnLst>
              <a:rect l="0" t="0" r="r" b="b"/>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7" name="Freeform 170">
              <a:extLst>
                <a:ext uri="{FF2B5EF4-FFF2-40B4-BE49-F238E27FC236}">
                  <a16:creationId xmlns:a16="http://schemas.microsoft.com/office/drawing/2014/main" id="{32654248-ABF5-4333-8873-618C5B9F040D}"/>
                </a:ext>
              </a:extLst>
            </p:cNvPr>
            <p:cNvSpPr>
              <a:spLocks/>
            </p:cNvSpPr>
            <p:nvPr/>
          </p:nvSpPr>
          <p:spPr bwMode="auto">
            <a:xfrm>
              <a:off x="3977" y="2388"/>
              <a:ext cx="87" cy="148"/>
            </a:xfrm>
            <a:custGeom>
              <a:avLst/>
              <a:gdLst/>
              <a:ahLst/>
              <a:cxnLst>
                <a:cxn ang="0">
                  <a:pos x="0" y="7"/>
                </a:cxn>
                <a:cxn ang="0">
                  <a:pos x="0" y="0"/>
                </a:cxn>
                <a:cxn ang="0">
                  <a:pos x="9" y="7"/>
                </a:cxn>
                <a:cxn ang="0">
                  <a:pos x="41" y="0"/>
                </a:cxn>
                <a:cxn ang="0">
                  <a:pos x="59" y="0"/>
                </a:cxn>
                <a:cxn ang="0">
                  <a:pos x="59" y="16"/>
                </a:cxn>
                <a:cxn ang="0">
                  <a:pos x="74" y="16"/>
                </a:cxn>
                <a:cxn ang="0">
                  <a:pos x="59" y="23"/>
                </a:cxn>
                <a:cxn ang="0">
                  <a:pos x="50" y="41"/>
                </a:cxn>
                <a:cxn ang="0">
                  <a:pos x="41" y="47"/>
                </a:cxn>
                <a:cxn ang="0">
                  <a:pos x="82" y="104"/>
                </a:cxn>
                <a:cxn ang="0">
                  <a:pos x="91" y="122"/>
                </a:cxn>
                <a:cxn ang="0">
                  <a:pos x="82" y="154"/>
                </a:cxn>
                <a:cxn ang="0">
                  <a:pos x="66" y="162"/>
                </a:cxn>
                <a:cxn ang="0">
                  <a:pos x="59" y="162"/>
                </a:cxn>
                <a:cxn ang="0">
                  <a:pos x="50" y="178"/>
                </a:cxn>
                <a:cxn ang="0">
                  <a:pos x="34" y="185"/>
                </a:cxn>
                <a:cxn ang="0">
                  <a:pos x="34" y="169"/>
                </a:cxn>
                <a:cxn ang="0">
                  <a:pos x="25" y="162"/>
                </a:cxn>
                <a:cxn ang="0">
                  <a:pos x="41" y="154"/>
                </a:cxn>
                <a:cxn ang="0">
                  <a:pos x="50" y="144"/>
                </a:cxn>
                <a:cxn ang="0">
                  <a:pos x="66" y="137"/>
                </a:cxn>
                <a:cxn ang="0">
                  <a:pos x="66" y="112"/>
                </a:cxn>
                <a:cxn ang="0">
                  <a:pos x="66" y="97"/>
                </a:cxn>
                <a:cxn ang="0">
                  <a:pos x="50" y="81"/>
                </a:cxn>
                <a:cxn ang="0">
                  <a:pos x="50" y="72"/>
                </a:cxn>
                <a:cxn ang="0">
                  <a:pos x="19" y="47"/>
                </a:cxn>
                <a:cxn ang="0">
                  <a:pos x="34" y="41"/>
                </a:cxn>
                <a:cxn ang="0">
                  <a:pos x="25" y="32"/>
                </a:cxn>
                <a:cxn ang="0">
                  <a:pos x="9" y="23"/>
                </a:cxn>
                <a:cxn ang="0">
                  <a:pos x="0" y="7"/>
                </a:cxn>
              </a:cxnLst>
              <a:rect l="0" t="0" r="r" b="b"/>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8" name="Freeform 171">
              <a:extLst>
                <a:ext uri="{FF2B5EF4-FFF2-40B4-BE49-F238E27FC236}">
                  <a16:creationId xmlns:a16="http://schemas.microsoft.com/office/drawing/2014/main" id="{5440CBCE-A045-427A-B0F2-0F8C1EA9FA60}"/>
                </a:ext>
              </a:extLst>
            </p:cNvPr>
            <p:cNvSpPr>
              <a:spLocks/>
            </p:cNvSpPr>
            <p:nvPr/>
          </p:nvSpPr>
          <p:spPr bwMode="auto">
            <a:xfrm>
              <a:off x="3977" y="2477"/>
              <a:ext cx="63" cy="41"/>
            </a:xfrm>
            <a:custGeom>
              <a:avLst/>
              <a:gdLst/>
              <a:ahLst/>
              <a:cxnLst>
                <a:cxn ang="0">
                  <a:pos x="25" y="50"/>
                </a:cxn>
                <a:cxn ang="0">
                  <a:pos x="41" y="42"/>
                </a:cxn>
                <a:cxn ang="0">
                  <a:pos x="50" y="32"/>
                </a:cxn>
                <a:cxn ang="0">
                  <a:pos x="66" y="25"/>
                </a:cxn>
                <a:cxn ang="0">
                  <a:pos x="66" y="0"/>
                </a:cxn>
                <a:cxn ang="0">
                  <a:pos x="50" y="0"/>
                </a:cxn>
                <a:cxn ang="0">
                  <a:pos x="50" y="10"/>
                </a:cxn>
                <a:cxn ang="0">
                  <a:pos x="41" y="0"/>
                </a:cxn>
                <a:cxn ang="0">
                  <a:pos x="9" y="0"/>
                </a:cxn>
                <a:cxn ang="0">
                  <a:pos x="0" y="17"/>
                </a:cxn>
                <a:cxn ang="0">
                  <a:pos x="9" y="32"/>
                </a:cxn>
                <a:cxn ang="0">
                  <a:pos x="9" y="42"/>
                </a:cxn>
                <a:cxn ang="0">
                  <a:pos x="9" y="50"/>
                </a:cxn>
                <a:cxn ang="0">
                  <a:pos x="25" y="50"/>
                </a:cxn>
              </a:cxnLst>
              <a:rect l="0" t="0" r="r" b="b"/>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29" name="Freeform 172">
              <a:extLst>
                <a:ext uri="{FF2B5EF4-FFF2-40B4-BE49-F238E27FC236}">
                  <a16:creationId xmlns:a16="http://schemas.microsoft.com/office/drawing/2014/main" id="{36B8EF01-4518-4FF2-8F72-886910112918}"/>
                </a:ext>
              </a:extLst>
            </p:cNvPr>
            <p:cNvSpPr>
              <a:spLocks/>
            </p:cNvSpPr>
            <p:nvPr/>
          </p:nvSpPr>
          <p:spPr bwMode="auto">
            <a:xfrm>
              <a:off x="3955" y="2554"/>
              <a:ext cx="46" cy="60"/>
            </a:xfrm>
            <a:custGeom>
              <a:avLst/>
              <a:gdLst/>
              <a:ahLst/>
              <a:cxnLst>
                <a:cxn ang="0">
                  <a:pos x="24" y="9"/>
                </a:cxn>
                <a:cxn ang="0">
                  <a:pos x="18" y="18"/>
                </a:cxn>
                <a:cxn ang="0">
                  <a:pos x="9" y="9"/>
                </a:cxn>
                <a:cxn ang="0">
                  <a:pos x="0" y="0"/>
                </a:cxn>
                <a:cxn ang="0">
                  <a:pos x="0" y="9"/>
                </a:cxn>
                <a:cxn ang="0">
                  <a:pos x="0" y="34"/>
                </a:cxn>
                <a:cxn ang="0">
                  <a:pos x="18" y="50"/>
                </a:cxn>
                <a:cxn ang="0">
                  <a:pos x="43" y="74"/>
                </a:cxn>
                <a:cxn ang="0">
                  <a:pos x="49" y="74"/>
                </a:cxn>
                <a:cxn ang="0">
                  <a:pos x="43" y="50"/>
                </a:cxn>
                <a:cxn ang="0">
                  <a:pos x="43" y="25"/>
                </a:cxn>
                <a:cxn ang="0">
                  <a:pos x="24" y="9"/>
                </a:cxn>
              </a:cxnLst>
              <a:rect l="0" t="0" r="r" b="b"/>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0" name="Freeform 173">
              <a:extLst>
                <a:ext uri="{FF2B5EF4-FFF2-40B4-BE49-F238E27FC236}">
                  <a16:creationId xmlns:a16="http://schemas.microsoft.com/office/drawing/2014/main" id="{D38B385E-49D4-4FB2-8296-BC13FC0DCD41}"/>
                </a:ext>
              </a:extLst>
            </p:cNvPr>
            <p:cNvSpPr>
              <a:spLocks/>
            </p:cNvSpPr>
            <p:nvPr/>
          </p:nvSpPr>
          <p:spPr bwMode="auto">
            <a:xfrm>
              <a:off x="4063" y="2554"/>
              <a:ext cx="124" cy="60"/>
            </a:xfrm>
            <a:custGeom>
              <a:avLst/>
              <a:gdLst/>
              <a:ahLst/>
              <a:cxnLst>
                <a:cxn ang="0">
                  <a:pos x="71" y="25"/>
                </a:cxn>
                <a:cxn ang="0">
                  <a:pos x="80" y="25"/>
                </a:cxn>
                <a:cxn ang="0">
                  <a:pos x="71" y="34"/>
                </a:cxn>
                <a:cxn ang="0">
                  <a:pos x="65" y="34"/>
                </a:cxn>
                <a:cxn ang="0">
                  <a:pos x="56" y="34"/>
                </a:cxn>
                <a:cxn ang="0">
                  <a:pos x="40" y="50"/>
                </a:cxn>
                <a:cxn ang="0">
                  <a:pos x="25" y="50"/>
                </a:cxn>
                <a:cxn ang="0">
                  <a:pos x="25" y="65"/>
                </a:cxn>
                <a:cxn ang="0">
                  <a:pos x="0" y="65"/>
                </a:cxn>
                <a:cxn ang="0">
                  <a:pos x="15" y="74"/>
                </a:cxn>
                <a:cxn ang="0">
                  <a:pos x="31" y="74"/>
                </a:cxn>
                <a:cxn ang="0">
                  <a:pos x="40" y="65"/>
                </a:cxn>
                <a:cxn ang="0">
                  <a:pos x="56" y="74"/>
                </a:cxn>
                <a:cxn ang="0">
                  <a:pos x="65" y="65"/>
                </a:cxn>
                <a:cxn ang="0">
                  <a:pos x="89" y="34"/>
                </a:cxn>
                <a:cxn ang="0">
                  <a:pos x="112" y="34"/>
                </a:cxn>
                <a:cxn ang="0">
                  <a:pos x="120" y="34"/>
                </a:cxn>
                <a:cxn ang="0">
                  <a:pos x="112" y="25"/>
                </a:cxn>
                <a:cxn ang="0">
                  <a:pos x="130" y="25"/>
                </a:cxn>
                <a:cxn ang="0">
                  <a:pos x="105" y="18"/>
                </a:cxn>
                <a:cxn ang="0">
                  <a:pos x="105" y="9"/>
                </a:cxn>
                <a:cxn ang="0">
                  <a:pos x="96" y="0"/>
                </a:cxn>
                <a:cxn ang="0">
                  <a:pos x="80" y="18"/>
                </a:cxn>
                <a:cxn ang="0">
                  <a:pos x="71" y="25"/>
                </a:cxn>
              </a:cxnLst>
              <a:rect l="0" t="0" r="r" b="b"/>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1" name="Freeform 174">
              <a:extLst>
                <a:ext uri="{FF2B5EF4-FFF2-40B4-BE49-F238E27FC236}">
                  <a16:creationId xmlns:a16="http://schemas.microsoft.com/office/drawing/2014/main" id="{38F40F76-A4E6-4E65-9D2F-033C72F76D47}"/>
                </a:ext>
              </a:extLst>
            </p:cNvPr>
            <p:cNvSpPr>
              <a:spLocks/>
            </p:cNvSpPr>
            <p:nvPr/>
          </p:nvSpPr>
          <p:spPr bwMode="auto">
            <a:xfrm>
              <a:off x="4116" y="2574"/>
              <a:ext cx="23" cy="14"/>
            </a:xfrm>
            <a:custGeom>
              <a:avLst/>
              <a:gdLst/>
              <a:ahLst/>
              <a:cxnLst>
                <a:cxn ang="0">
                  <a:pos x="0" y="16"/>
                </a:cxn>
                <a:cxn ang="0">
                  <a:pos x="9" y="16"/>
                </a:cxn>
                <a:cxn ang="0">
                  <a:pos x="15" y="16"/>
                </a:cxn>
                <a:cxn ang="0">
                  <a:pos x="24" y="0"/>
                </a:cxn>
                <a:cxn ang="0">
                  <a:pos x="15" y="0"/>
                </a:cxn>
                <a:cxn ang="0">
                  <a:pos x="0" y="16"/>
                </a:cxn>
              </a:cxnLst>
              <a:rect l="0" t="0" r="r" b="b"/>
              <a:pathLst>
                <a:path w="25" h="17">
                  <a:moveTo>
                    <a:pt x="0" y="16"/>
                  </a:moveTo>
                  <a:lnTo>
                    <a:pt x="9" y="16"/>
                  </a:lnTo>
                  <a:lnTo>
                    <a:pt x="15" y="16"/>
                  </a:lnTo>
                  <a:lnTo>
                    <a:pt x="24" y="0"/>
                  </a:lnTo>
                  <a:lnTo>
                    <a:pt x="15"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2" name="Freeform 175">
              <a:extLst>
                <a:ext uri="{FF2B5EF4-FFF2-40B4-BE49-F238E27FC236}">
                  <a16:creationId xmlns:a16="http://schemas.microsoft.com/office/drawing/2014/main" id="{78038C1F-796A-4388-95BF-C1BB890D6C8E}"/>
                </a:ext>
              </a:extLst>
            </p:cNvPr>
            <p:cNvSpPr>
              <a:spLocks/>
            </p:cNvSpPr>
            <p:nvPr/>
          </p:nvSpPr>
          <p:spPr bwMode="auto">
            <a:xfrm>
              <a:off x="4054" y="2581"/>
              <a:ext cx="123" cy="85"/>
            </a:xfrm>
            <a:custGeom>
              <a:avLst/>
              <a:gdLst/>
              <a:ahLst/>
              <a:cxnLst>
                <a:cxn ang="0">
                  <a:pos x="9" y="31"/>
                </a:cxn>
                <a:cxn ang="0">
                  <a:pos x="24" y="40"/>
                </a:cxn>
                <a:cxn ang="0">
                  <a:pos x="40" y="40"/>
                </a:cxn>
                <a:cxn ang="0">
                  <a:pos x="49" y="31"/>
                </a:cxn>
                <a:cxn ang="0">
                  <a:pos x="65" y="40"/>
                </a:cxn>
                <a:cxn ang="0">
                  <a:pos x="74" y="31"/>
                </a:cxn>
                <a:cxn ang="0">
                  <a:pos x="98" y="0"/>
                </a:cxn>
                <a:cxn ang="0">
                  <a:pos x="121" y="0"/>
                </a:cxn>
                <a:cxn ang="0">
                  <a:pos x="114" y="16"/>
                </a:cxn>
                <a:cxn ang="0">
                  <a:pos x="121" y="25"/>
                </a:cxn>
                <a:cxn ang="0">
                  <a:pos x="114" y="31"/>
                </a:cxn>
                <a:cxn ang="0">
                  <a:pos x="129" y="40"/>
                </a:cxn>
                <a:cxn ang="0">
                  <a:pos x="121" y="48"/>
                </a:cxn>
                <a:cxn ang="0">
                  <a:pos x="105" y="65"/>
                </a:cxn>
                <a:cxn ang="0">
                  <a:pos x="98" y="81"/>
                </a:cxn>
                <a:cxn ang="0">
                  <a:pos x="105" y="81"/>
                </a:cxn>
                <a:cxn ang="0">
                  <a:pos x="98" y="97"/>
                </a:cxn>
                <a:cxn ang="0">
                  <a:pos x="80" y="105"/>
                </a:cxn>
                <a:cxn ang="0">
                  <a:pos x="74" y="97"/>
                </a:cxn>
                <a:cxn ang="0">
                  <a:pos x="57" y="97"/>
                </a:cxn>
                <a:cxn ang="0">
                  <a:pos x="40" y="97"/>
                </a:cxn>
                <a:cxn ang="0">
                  <a:pos x="40" y="88"/>
                </a:cxn>
                <a:cxn ang="0">
                  <a:pos x="24" y="88"/>
                </a:cxn>
                <a:cxn ang="0">
                  <a:pos x="17" y="72"/>
                </a:cxn>
                <a:cxn ang="0">
                  <a:pos x="9" y="56"/>
                </a:cxn>
                <a:cxn ang="0">
                  <a:pos x="0" y="40"/>
                </a:cxn>
                <a:cxn ang="0">
                  <a:pos x="9" y="31"/>
                </a:cxn>
              </a:cxnLst>
              <a:rect l="0" t="0" r="r" b="b"/>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3" name="Freeform 176">
              <a:extLst>
                <a:ext uri="{FF2B5EF4-FFF2-40B4-BE49-F238E27FC236}">
                  <a16:creationId xmlns:a16="http://schemas.microsoft.com/office/drawing/2014/main" id="{70C72BDF-BCF3-43B8-A728-3D09FE9AF76C}"/>
                </a:ext>
              </a:extLst>
            </p:cNvPr>
            <p:cNvSpPr>
              <a:spLocks/>
            </p:cNvSpPr>
            <p:nvPr/>
          </p:nvSpPr>
          <p:spPr bwMode="auto">
            <a:xfrm>
              <a:off x="4323" y="2626"/>
              <a:ext cx="124" cy="90"/>
            </a:xfrm>
            <a:custGeom>
              <a:avLst/>
              <a:gdLst/>
              <a:ahLst/>
              <a:cxnLst>
                <a:cxn ang="0">
                  <a:pos x="130" y="32"/>
                </a:cxn>
                <a:cxn ang="0">
                  <a:pos x="130" y="65"/>
                </a:cxn>
                <a:cxn ang="0">
                  <a:pos x="130" y="112"/>
                </a:cxn>
                <a:cxn ang="0">
                  <a:pos x="112" y="97"/>
                </a:cxn>
                <a:cxn ang="0">
                  <a:pos x="88" y="106"/>
                </a:cxn>
                <a:cxn ang="0">
                  <a:pos x="97" y="89"/>
                </a:cxn>
                <a:cxn ang="0">
                  <a:pos x="88" y="72"/>
                </a:cxn>
                <a:cxn ang="0">
                  <a:pos x="31" y="41"/>
                </a:cxn>
                <a:cxn ang="0">
                  <a:pos x="25" y="49"/>
                </a:cxn>
                <a:cxn ang="0">
                  <a:pos x="25" y="41"/>
                </a:cxn>
                <a:cxn ang="0">
                  <a:pos x="16" y="32"/>
                </a:cxn>
                <a:cxn ang="0">
                  <a:pos x="31" y="32"/>
                </a:cxn>
                <a:cxn ang="0">
                  <a:pos x="40" y="25"/>
                </a:cxn>
                <a:cxn ang="0">
                  <a:pos x="16" y="25"/>
                </a:cxn>
                <a:cxn ang="0">
                  <a:pos x="6" y="16"/>
                </a:cxn>
                <a:cxn ang="0">
                  <a:pos x="0" y="16"/>
                </a:cxn>
                <a:cxn ang="0">
                  <a:pos x="16" y="0"/>
                </a:cxn>
                <a:cxn ang="0">
                  <a:pos x="25" y="0"/>
                </a:cxn>
                <a:cxn ang="0">
                  <a:pos x="40" y="9"/>
                </a:cxn>
                <a:cxn ang="0">
                  <a:pos x="40" y="25"/>
                </a:cxn>
                <a:cxn ang="0">
                  <a:pos x="56" y="41"/>
                </a:cxn>
                <a:cxn ang="0">
                  <a:pos x="72" y="25"/>
                </a:cxn>
                <a:cxn ang="0">
                  <a:pos x="88" y="16"/>
                </a:cxn>
                <a:cxn ang="0">
                  <a:pos x="130" y="32"/>
                </a:cxn>
              </a:cxnLst>
              <a:rect l="0" t="0" r="r" b="b"/>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4" name="Freeform 177">
              <a:extLst>
                <a:ext uri="{FF2B5EF4-FFF2-40B4-BE49-F238E27FC236}">
                  <a16:creationId xmlns:a16="http://schemas.microsoft.com/office/drawing/2014/main" id="{4315ABFE-A7B7-4F3A-8BE7-561556D00BC7}"/>
                </a:ext>
              </a:extLst>
            </p:cNvPr>
            <p:cNvSpPr>
              <a:spLocks/>
            </p:cNvSpPr>
            <p:nvPr/>
          </p:nvSpPr>
          <p:spPr bwMode="auto">
            <a:xfrm>
              <a:off x="4446" y="2651"/>
              <a:ext cx="116" cy="85"/>
            </a:xfrm>
            <a:custGeom>
              <a:avLst/>
              <a:gdLst/>
              <a:ahLst/>
              <a:cxnLst>
                <a:cxn ang="0">
                  <a:pos x="0" y="80"/>
                </a:cxn>
                <a:cxn ang="0">
                  <a:pos x="0" y="33"/>
                </a:cxn>
                <a:cxn ang="0">
                  <a:pos x="0" y="0"/>
                </a:cxn>
                <a:cxn ang="0">
                  <a:pos x="32" y="9"/>
                </a:cxn>
                <a:cxn ang="0">
                  <a:pos x="57" y="25"/>
                </a:cxn>
                <a:cxn ang="0">
                  <a:pos x="57" y="33"/>
                </a:cxn>
                <a:cxn ang="0">
                  <a:pos x="88" y="49"/>
                </a:cxn>
                <a:cxn ang="0">
                  <a:pos x="72" y="57"/>
                </a:cxn>
                <a:cxn ang="0">
                  <a:pos x="81" y="57"/>
                </a:cxn>
                <a:cxn ang="0">
                  <a:pos x="88" y="65"/>
                </a:cxn>
                <a:cxn ang="0">
                  <a:pos x="97" y="80"/>
                </a:cxn>
                <a:cxn ang="0">
                  <a:pos x="104" y="80"/>
                </a:cxn>
                <a:cxn ang="0">
                  <a:pos x="104" y="90"/>
                </a:cxn>
                <a:cxn ang="0">
                  <a:pos x="122" y="99"/>
                </a:cxn>
                <a:cxn ang="0">
                  <a:pos x="122" y="105"/>
                </a:cxn>
                <a:cxn ang="0">
                  <a:pos x="81" y="99"/>
                </a:cxn>
                <a:cxn ang="0">
                  <a:pos x="63" y="65"/>
                </a:cxn>
                <a:cxn ang="0">
                  <a:pos x="47" y="65"/>
                </a:cxn>
                <a:cxn ang="0">
                  <a:pos x="40" y="65"/>
                </a:cxn>
                <a:cxn ang="0">
                  <a:pos x="23" y="74"/>
                </a:cxn>
                <a:cxn ang="0">
                  <a:pos x="32" y="80"/>
                </a:cxn>
                <a:cxn ang="0">
                  <a:pos x="15" y="80"/>
                </a:cxn>
                <a:cxn ang="0">
                  <a:pos x="0" y="80"/>
                </a:cxn>
              </a:cxnLst>
              <a:rect l="0" t="0" r="r" b="b"/>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5" name="Freeform 178">
              <a:extLst>
                <a:ext uri="{FF2B5EF4-FFF2-40B4-BE49-F238E27FC236}">
                  <a16:creationId xmlns:a16="http://schemas.microsoft.com/office/drawing/2014/main" id="{60726C1F-36EC-4D28-9425-78581A87EC2D}"/>
                </a:ext>
              </a:extLst>
            </p:cNvPr>
            <p:cNvSpPr>
              <a:spLocks/>
            </p:cNvSpPr>
            <p:nvPr/>
          </p:nvSpPr>
          <p:spPr bwMode="auto">
            <a:xfrm>
              <a:off x="4267" y="2200"/>
              <a:ext cx="42" cy="53"/>
            </a:xfrm>
            <a:custGeom>
              <a:avLst/>
              <a:gdLst/>
              <a:ahLst/>
              <a:cxnLst>
                <a:cxn ang="0">
                  <a:pos x="0" y="16"/>
                </a:cxn>
                <a:cxn ang="0">
                  <a:pos x="25" y="0"/>
                </a:cxn>
                <a:cxn ang="0">
                  <a:pos x="34" y="16"/>
                </a:cxn>
                <a:cxn ang="0">
                  <a:pos x="43" y="40"/>
                </a:cxn>
                <a:cxn ang="0">
                  <a:pos x="34" y="56"/>
                </a:cxn>
                <a:cxn ang="0">
                  <a:pos x="0" y="65"/>
                </a:cxn>
                <a:cxn ang="0">
                  <a:pos x="0" y="56"/>
                </a:cxn>
                <a:cxn ang="0">
                  <a:pos x="0" y="48"/>
                </a:cxn>
                <a:cxn ang="0">
                  <a:pos x="0" y="24"/>
                </a:cxn>
                <a:cxn ang="0">
                  <a:pos x="0" y="16"/>
                </a:cxn>
              </a:cxnLst>
              <a:rect l="0" t="0" r="r" b="b"/>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6" name="Freeform 179">
              <a:extLst>
                <a:ext uri="{FF2B5EF4-FFF2-40B4-BE49-F238E27FC236}">
                  <a16:creationId xmlns:a16="http://schemas.microsoft.com/office/drawing/2014/main" id="{6473B330-E581-433C-A23C-BA903198F5E1}"/>
                </a:ext>
              </a:extLst>
            </p:cNvPr>
            <p:cNvSpPr>
              <a:spLocks/>
            </p:cNvSpPr>
            <p:nvPr/>
          </p:nvSpPr>
          <p:spPr bwMode="auto">
            <a:xfrm>
              <a:off x="4247" y="2148"/>
              <a:ext cx="77" cy="66"/>
            </a:xfrm>
            <a:custGeom>
              <a:avLst/>
              <a:gdLst/>
              <a:ahLst/>
              <a:cxnLst>
                <a:cxn ang="0">
                  <a:pos x="81" y="0"/>
                </a:cxn>
                <a:cxn ang="0">
                  <a:pos x="72" y="0"/>
                </a:cxn>
                <a:cxn ang="0">
                  <a:pos x="56" y="9"/>
                </a:cxn>
                <a:cxn ang="0">
                  <a:pos x="47" y="9"/>
                </a:cxn>
                <a:cxn ang="0">
                  <a:pos x="40" y="17"/>
                </a:cxn>
                <a:cxn ang="0">
                  <a:pos x="32" y="17"/>
                </a:cxn>
                <a:cxn ang="0">
                  <a:pos x="0" y="41"/>
                </a:cxn>
                <a:cxn ang="0">
                  <a:pos x="0" y="50"/>
                </a:cxn>
                <a:cxn ang="0">
                  <a:pos x="7" y="50"/>
                </a:cxn>
                <a:cxn ang="0">
                  <a:pos x="0" y="74"/>
                </a:cxn>
                <a:cxn ang="0">
                  <a:pos x="7" y="82"/>
                </a:cxn>
                <a:cxn ang="0">
                  <a:pos x="16" y="82"/>
                </a:cxn>
                <a:cxn ang="0">
                  <a:pos x="22" y="82"/>
                </a:cxn>
                <a:cxn ang="0">
                  <a:pos x="47" y="66"/>
                </a:cxn>
                <a:cxn ang="0">
                  <a:pos x="32" y="57"/>
                </a:cxn>
                <a:cxn ang="0">
                  <a:pos x="32" y="50"/>
                </a:cxn>
                <a:cxn ang="0">
                  <a:pos x="65" y="34"/>
                </a:cxn>
                <a:cxn ang="0">
                  <a:pos x="65" y="17"/>
                </a:cxn>
                <a:cxn ang="0">
                  <a:pos x="81" y="0"/>
                </a:cxn>
              </a:cxnLst>
              <a:rect l="0" t="0" r="r" b="b"/>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7" name="Freeform 180">
              <a:extLst>
                <a:ext uri="{FF2B5EF4-FFF2-40B4-BE49-F238E27FC236}">
                  <a16:creationId xmlns:a16="http://schemas.microsoft.com/office/drawing/2014/main" id="{B0B0B73D-70F5-420B-A43F-3276615B9A9D}"/>
                </a:ext>
              </a:extLst>
            </p:cNvPr>
            <p:cNvSpPr>
              <a:spLocks/>
            </p:cNvSpPr>
            <p:nvPr/>
          </p:nvSpPr>
          <p:spPr bwMode="auto">
            <a:xfrm>
              <a:off x="4092" y="1464"/>
              <a:ext cx="17" cy="20"/>
            </a:xfrm>
            <a:custGeom>
              <a:avLst/>
              <a:gdLst/>
              <a:ahLst/>
              <a:cxnLst>
                <a:cxn ang="0">
                  <a:pos x="17" y="24"/>
                </a:cxn>
                <a:cxn ang="0">
                  <a:pos x="17" y="8"/>
                </a:cxn>
                <a:cxn ang="0">
                  <a:pos x="0" y="0"/>
                </a:cxn>
                <a:cxn ang="0">
                  <a:pos x="0" y="8"/>
                </a:cxn>
                <a:cxn ang="0">
                  <a:pos x="17" y="24"/>
                </a:cxn>
              </a:cxnLst>
              <a:rect l="0" t="0" r="r" b="b"/>
              <a:pathLst>
                <a:path w="18" h="25">
                  <a:moveTo>
                    <a:pt x="17" y="24"/>
                  </a:moveTo>
                  <a:lnTo>
                    <a:pt x="17" y="8"/>
                  </a:lnTo>
                  <a:lnTo>
                    <a:pt x="0" y="0"/>
                  </a:lnTo>
                  <a:lnTo>
                    <a:pt x="0" y="8"/>
                  </a:lnTo>
                  <a:lnTo>
                    <a:pt x="17" y="2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8" name="Freeform 181">
              <a:extLst>
                <a:ext uri="{FF2B5EF4-FFF2-40B4-BE49-F238E27FC236}">
                  <a16:creationId xmlns:a16="http://schemas.microsoft.com/office/drawing/2014/main" id="{A05445A8-1671-4662-873C-1F0472D5C1CF}"/>
                </a:ext>
              </a:extLst>
            </p:cNvPr>
            <p:cNvSpPr>
              <a:spLocks/>
            </p:cNvSpPr>
            <p:nvPr/>
          </p:nvSpPr>
          <p:spPr bwMode="auto">
            <a:xfrm>
              <a:off x="2585" y="2238"/>
              <a:ext cx="147" cy="98"/>
            </a:xfrm>
            <a:custGeom>
              <a:avLst/>
              <a:gdLst/>
              <a:ahLst/>
              <a:cxnLst>
                <a:cxn ang="0">
                  <a:pos x="139" y="8"/>
                </a:cxn>
                <a:cxn ang="0">
                  <a:pos x="147" y="8"/>
                </a:cxn>
                <a:cxn ang="0">
                  <a:pos x="155" y="48"/>
                </a:cxn>
                <a:cxn ang="0">
                  <a:pos x="122" y="57"/>
                </a:cxn>
                <a:cxn ang="0">
                  <a:pos x="122" y="66"/>
                </a:cxn>
                <a:cxn ang="0">
                  <a:pos x="99" y="82"/>
                </a:cxn>
                <a:cxn ang="0">
                  <a:pos x="65" y="97"/>
                </a:cxn>
                <a:cxn ang="0">
                  <a:pos x="57" y="105"/>
                </a:cxn>
                <a:cxn ang="0">
                  <a:pos x="57" y="122"/>
                </a:cxn>
                <a:cxn ang="0">
                  <a:pos x="0" y="113"/>
                </a:cxn>
                <a:cxn ang="0">
                  <a:pos x="16" y="113"/>
                </a:cxn>
                <a:cxn ang="0">
                  <a:pos x="32" y="97"/>
                </a:cxn>
                <a:cxn ang="0">
                  <a:pos x="40" y="82"/>
                </a:cxn>
                <a:cxn ang="0">
                  <a:pos x="40" y="66"/>
                </a:cxn>
                <a:cxn ang="0">
                  <a:pos x="50" y="48"/>
                </a:cxn>
                <a:cxn ang="0">
                  <a:pos x="57" y="32"/>
                </a:cxn>
                <a:cxn ang="0">
                  <a:pos x="81" y="25"/>
                </a:cxn>
                <a:cxn ang="0">
                  <a:pos x="90" y="0"/>
                </a:cxn>
                <a:cxn ang="0">
                  <a:pos x="99" y="0"/>
                </a:cxn>
                <a:cxn ang="0">
                  <a:pos x="105" y="8"/>
                </a:cxn>
                <a:cxn ang="0">
                  <a:pos x="130" y="8"/>
                </a:cxn>
                <a:cxn ang="0">
                  <a:pos x="139" y="8"/>
                </a:cxn>
              </a:cxnLst>
              <a:rect l="0" t="0" r="r" b="b"/>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39" name="Freeform 182">
              <a:extLst>
                <a:ext uri="{FF2B5EF4-FFF2-40B4-BE49-F238E27FC236}">
                  <a16:creationId xmlns:a16="http://schemas.microsoft.com/office/drawing/2014/main" id="{6F88B8C0-28B0-44BB-8A35-2F3B2D039B0D}"/>
                </a:ext>
              </a:extLst>
            </p:cNvPr>
            <p:cNvSpPr>
              <a:spLocks/>
            </p:cNvSpPr>
            <p:nvPr/>
          </p:nvSpPr>
          <p:spPr bwMode="auto">
            <a:xfrm>
              <a:off x="2831" y="2219"/>
              <a:ext cx="45" cy="85"/>
            </a:xfrm>
            <a:custGeom>
              <a:avLst/>
              <a:gdLst/>
              <a:ahLst/>
              <a:cxnLst>
                <a:cxn ang="0">
                  <a:pos x="47" y="66"/>
                </a:cxn>
                <a:cxn ang="0">
                  <a:pos x="47" y="72"/>
                </a:cxn>
                <a:cxn ang="0">
                  <a:pos x="31" y="90"/>
                </a:cxn>
                <a:cxn ang="0">
                  <a:pos x="31" y="97"/>
                </a:cxn>
                <a:cxn ang="0">
                  <a:pos x="25" y="106"/>
                </a:cxn>
                <a:cxn ang="0">
                  <a:pos x="25" y="81"/>
                </a:cxn>
                <a:cxn ang="0">
                  <a:pos x="6" y="72"/>
                </a:cxn>
                <a:cxn ang="0">
                  <a:pos x="0" y="56"/>
                </a:cxn>
                <a:cxn ang="0">
                  <a:pos x="15" y="41"/>
                </a:cxn>
                <a:cxn ang="0">
                  <a:pos x="6" y="9"/>
                </a:cxn>
                <a:cxn ang="0">
                  <a:pos x="15" y="0"/>
                </a:cxn>
                <a:cxn ang="0">
                  <a:pos x="31" y="0"/>
                </a:cxn>
                <a:cxn ang="0">
                  <a:pos x="40" y="9"/>
                </a:cxn>
                <a:cxn ang="0">
                  <a:pos x="47" y="0"/>
                </a:cxn>
                <a:cxn ang="0">
                  <a:pos x="40" y="16"/>
                </a:cxn>
                <a:cxn ang="0">
                  <a:pos x="47" y="32"/>
                </a:cxn>
                <a:cxn ang="0">
                  <a:pos x="31" y="49"/>
                </a:cxn>
                <a:cxn ang="0">
                  <a:pos x="31" y="56"/>
                </a:cxn>
                <a:cxn ang="0">
                  <a:pos x="47" y="56"/>
                </a:cxn>
                <a:cxn ang="0">
                  <a:pos x="47" y="66"/>
                </a:cxn>
              </a:cxnLst>
              <a:rect l="0" t="0" r="r" b="b"/>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0" name="Freeform 183">
              <a:extLst>
                <a:ext uri="{FF2B5EF4-FFF2-40B4-BE49-F238E27FC236}">
                  <a16:creationId xmlns:a16="http://schemas.microsoft.com/office/drawing/2014/main" id="{85218C1F-7BAE-488E-BB86-507F77A05E5B}"/>
                </a:ext>
              </a:extLst>
            </p:cNvPr>
            <p:cNvSpPr>
              <a:spLocks/>
            </p:cNvSpPr>
            <p:nvPr/>
          </p:nvSpPr>
          <p:spPr bwMode="auto">
            <a:xfrm>
              <a:off x="3144" y="2438"/>
              <a:ext cx="176" cy="150"/>
            </a:xfrm>
            <a:custGeom>
              <a:avLst/>
              <a:gdLst/>
              <a:ahLst/>
              <a:cxnLst>
                <a:cxn ang="0">
                  <a:pos x="121" y="73"/>
                </a:cxn>
                <a:cxn ang="0">
                  <a:pos x="113" y="73"/>
                </a:cxn>
                <a:cxn ang="0">
                  <a:pos x="113" y="90"/>
                </a:cxn>
                <a:cxn ang="0">
                  <a:pos x="113" y="98"/>
                </a:cxn>
                <a:cxn ang="0">
                  <a:pos x="121" y="98"/>
                </a:cxn>
                <a:cxn ang="0">
                  <a:pos x="121" y="105"/>
                </a:cxn>
                <a:cxn ang="0">
                  <a:pos x="138" y="121"/>
                </a:cxn>
                <a:cxn ang="0">
                  <a:pos x="178" y="130"/>
                </a:cxn>
                <a:cxn ang="0">
                  <a:pos x="186" y="130"/>
                </a:cxn>
                <a:cxn ang="0">
                  <a:pos x="153" y="170"/>
                </a:cxn>
                <a:cxn ang="0">
                  <a:pos x="129" y="170"/>
                </a:cxn>
                <a:cxn ang="0">
                  <a:pos x="113" y="186"/>
                </a:cxn>
                <a:cxn ang="0">
                  <a:pos x="97" y="179"/>
                </a:cxn>
                <a:cxn ang="0">
                  <a:pos x="72" y="186"/>
                </a:cxn>
                <a:cxn ang="0">
                  <a:pos x="32" y="179"/>
                </a:cxn>
                <a:cxn ang="0">
                  <a:pos x="32" y="163"/>
                </a:cxn>
                <a:cxn ang="0">
                  <a:pos x="24" y="163"/>
                </a:cxn>
                <a:cxn ang="0">
                  <a:pos x="7" y="139"/>
                </a:cxn>
                <a:cxn ang="0">
                  <a:pos x="0" y="130"/>
                </a:cxn>
                <a:cxn ang="0">
                  <a:pos x="7" y="121"/>
                </a:cxn>
                <a:cxn ang="0">
                  <a:pos x="16" y="98"/>
                </a:cxn>
                <a:cxn ang="0">
                  <a:pos x="41" y="65"/>
                </a:cxn>
                <a:cxn ang="0">
                  <a:pos x="47" y="17"/>
                </a:cxn>
                <a:cxn ang="0">
                  <a:pos x="66" y="8"/>
                </a:cxn>
                <a:cxn ang="0">
                  <a:pos x="66" y="0"/>
                </a:cxn>
                <a:cxn ang="0">
                  <a:pos x="81" y="33"/>
                </a:cxn>
                <a:cxn ang="0">
                  <a:pos x="97" y="48"/>
                </a:cxn>
                <a:cxn ang="0">
                  <a:pos x="121" y="73"/>
                </a:cxn>
              </a:cxnLst>
              <a:rect l="0" t="0" r="r" b="b"/>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1" name="Freeform 184">
              <a:extLst>
                <a:ext uri="{FF2B5EF4-FFF2-40B4-BE49-F238E27FC236}">
                  <a16:creationId xmlns:a16="http://schemas.microsoft.com/office/drawing/2014/main" id="{87EAD8A3-EB6C-4450-99DB-C828EFBCB2CA}"/>
                </a:ext>
              </a:extLst>
            </p:cNvPr>
            <p:cNvSpPr>
              <a:spLocks/>
            </p:cNvSpPr>
            <p:nvPr/>
          </p:nvSpPr>
          <p:spPr bwMode="auto">
            <a:xfrm>
              <a:off x="3251" y="2496"/>
              <a:ext cx="16" cy="22"/>
            </a:xfrm>
            <a:custGeom>
              <a:avLst/>
              <a:gdLst/>
              <a:ahLst/>
              <a:cxnLst>
                <a:cxn ang="0">
                  <a:pos x="8" y="25"/>
                </a:cxn>
                <a:cxn ang="0">
                  <a:pos x="0" y="25"/>
                </a:cxn>
                <a:cxn ang="0">
                  <a:pos x="0" y="17"/>
                </a:cxn>
                <a:cxn ang="0">
                  <a:pos x="0" y="0"/>
                </a:cxn>
                <a:cxn ang="0">
                  <a:pos x="8" y="0"/>
                </a:cxn>
                <a:cxn ang="0">
                  <a:pos x="16" y="0"/>
                </a:cxn>
                <a:cxn ang="0">
                  <a:pos x="16" y="7"/>
                </a:cxn>
                <a:cxn ang="0">
                  <a:pos x="8" y="7"/>
                </a:cxn>
                <a:cxn ang="0">
                  <a:pos x="16" y="17"/>
                </a:cxn>
                <a:cxn ang="0">
                  <a:pos x="8" y="25"/>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2" name="Freeform 185">
              <a:extLst>
                <a:ext uri="{FF2B5EF4-FFF2-40B4-BE49-F238E27FC236}">
                  <a16:creationId xmlns:a16="http://schemas.microsoft.com/office/drawing/2014/main" id="{611C4F9C-99C9-493F-8629-7894719AE10F}"/>
                </a:ext>
              </a:extLst>
            </p:cNvPr>
            <p:cNvSpPr>
              <a:spLocks/>
            </p:cNvSpPr>
            <p:nvPr/>
          </p:nvSpPr>
          <p:spPr bwMode="auto">
            <a:xfrm>
              <a:off x="3251" y="2496"/>
              <a:ext cx="16" cy="22"/>
            </a:xfrm>
            <a:custGeom>
              <a:avLst/>
              <a:gdLst/>
              <a:ahLst/>
              <a:cxnLst>
                <a:cxn ang="0">
                  <a:pos x="8" y="25"/>
                </a:cxn>
                <a:cxn ang="0">
                  <a:pos x="0" y="25"/>
                </a:cxn>
                <a:cxn ang="0">
                  <a:pos x="0" y="17"/>
                </a:cxn>
                <a:cxn ang="0">
                  <a:pos x="0" y="0"/>
                </a:cxn>
                <a:cxn ang="0">
                  <a:pos x="8" y="0"/>
                </a:cxn>
                <a:cxn ang="0">
                  <a:pos x="16" y="0"/>
                </a:cxn>
                <a:cxn ang="0">
                  <a:pos x="16" y="7"/>
                </a:cxn>
                <a:cxn ang="0">
                  <a:pos x="8" y="7"/>
                </a:cxn>
                <a:cxn ang="0">
                  <a:pos x="16" y="17"/>
                </a:cxn>
                <a:cxn ang="0">
                  <a:pos x="8" y="25"/>
                </a:cxn>
              </a:cxnLst>
              <a:rect l="0" t="0" r="r" b="b"/>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3" name="Freeform 186">
              <a:extLst>
                <a:ext uri="{FF2B5EF4-FFF2-40B4-BE49-F238E27FC236}">
                  <a16:creationId xmlns:a16="http://schemas.microsoft.com/office/drawing/2014/main" id="{3ECA67C3-A3D9-4D60-A1F9-A65F19918481}"/>
                </a:ext>
              </a:extLst>
            </p:cNvPr>
            <p:cNvSpPr>
              <a:spLocks/>
            </p:cNvSpPr>
            <p:nvPr/>
          </p:nvSpPr>
          <p:spPr bwMode="auto">
            <a:xfrm>
              <a:off x="3236" y="2502"/>
              <a:ext cx="124" cy="137"/>
            </a:xfrm>
            <a:custGeom>
              <a:avLst/>
              <a:gdLst/>
              <a:ahLst/>
              <a:cxnLst>
                <a:cxn ang="0">
                  <a:pos x="16" y="106"/>
                </a:cxn>
                <a:cxn ang="0">
                  <a:pos x="0" y="124"/>
                </a:cxn>
                <a:cxn ang="0">
                  <a:pos x="0" y="164"/>
                </a:cxn>
                <a:cxn ang="0">
                  <a:pos x="9" y="171"/>
                </a:cxn>
                <a:cxn ang="0">
                  <a:pos x="32" y="147"/>
                </a:cxn>
                <a:cxn ang="0">
                  <a:pos x="65" y="124"/>
                </a:cxn>
                <a:cxn ang="0">
                  <a:pos x="89" y="99"/>
                </a:cxn>
                <a:cxn ang="0">
                  <a:pos x="106" y="83"/>
                </a:cxn>
                <a:cxn ang="0">
                  <a:pos x="131" y="18"/>
                </a:cxn>
                <a:cxn ang="0">
                  <a:pos x="131" y="0"/>
                </a:cxn>
                <a:cxn ang="0">
                  <a:pos x="121" y="0"/>
                </a:cxn>
                <a:cxn ang="0">
                  <a:pos x="106" y="10"/>
                </a:cxn>
                <a:cxn ang="0">
                  <a:pos x="49" y="25"/>
                </a:cxn>
                <a:cxn ang="0">
                  <a:pos x="41" y="18"/>
                </a:cxn>
                <a:cxn ang="0">
                  <a:pos x="32" y="10"/>
                </a:cxn>
                <a:cxn ang="0">
                  <a:pos x="24" y="18"/>
                </a:cxn>
                <a:cxn ang="0">
                  <a:pos x="24" y="25"/>
                </a:cxn>
                <a:cxn ang="0">
                  <a:pos x="41" y="41"/>
                </a:cxn>
                <a:cxn ang="0">
                  <a:pos x="81" y="50"/>
                </a:cxn>
                <a:cxn ang="0">
                  <a:pos x="89" y="50"/>
                </a:cxn>
                <a:cxn ang="0">
                  <a:pos x="56" y="90"/>
                </a:cxn>
                <a:cxn ang="0">
                  <a:pos x="32" y="90"/>
                </a:cxn>
                <a:cxn ang="0">
                  <a:pos x="16" y="106"/>
                </a:cxn>
              </a:cxnLst>
              <a:rect l="0" t="0" r="r" b="b"/>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4" name="Freeform 187">
              <a:extLst>
                <a:ext uri="{FF2B5EF4-FFF2-40B4-BE49-F238E27FC236}">
                  <a16:creationId xmlns:a16="http://schemas.microsoft.com/office/drawing/2014/main" id="{CD350880-2BF7-4F20-B6AA-69E94E292416}"/>
                </a:ext>
              </a:extLst>
            </p:cNvPr>
            <p:cNvSpPr>
              <a:spLocks/>
            </p:cNvSpPr>
            <p:nvPr/>
          </p:nvSpPr>
          <p:spPr bwMode="auto">
            <a:xfrm>
              <a:off x="2538" y="2336"/>
              <a:ext cx="147" cy="135"/>
            </a:xfrm>
            <a:custGeom>
              <a:avLst/>
              <a:gdLst/>
              <a:ahLst/>
              <a:cxnLst>
                <a:cxn ang="0">
                  <a:pos x="0" y="88"/>
                </a:cxn>
                <a:cxn ang="0">
                  <a:pos x="9" y="81"/>
                </a:cxn>
                <a:cxn ang="0">
                  <a:pos x="49" y="81"/>
                </a:cxn>
                <a:cxn ang="0">
                  <a:pos x="49" y="65"/>
                </a:cxn>
                <a:cxn ang="0">
                  <a:pos x="65" y="57"/>
                </a:cxn>
                <a:cxn ang="0">
                  <a:pos x="65" y="16"/>
                </a:cxn>
                <a:cxn ang="0">
                  <a:pos x="106" y="16"/>
                </a:cxn>
                <a:cxn ang="0">
                  <a:pos x="106" y="0"/>
                </a:cxn>
                <a:cxn ang="0">
                  <a:pos x="154" y="32"/>
                </a:cxn>
                <a:cxn ang="0">
                  <a:pos x="130" y="32"/>
                </a:cxn>
                <a:cxn ang="0">
                  <a:pos x="148" y="162"/>
                </a:cxn>
                <a:cxn ang="0">
                  <a:pos x="89" y="162"/>
                </a:cxn>
                <a:cxn ang="0">
                  <a:pos x="81" y="169"/>
                </a:cxn>
                <a:cxn ang="0">
                  <a:pos x="74" y="162"/>
                </a:cxn>
                <a:cxn ang="0">
                  <a:pos x="58" y="169"/>
                </a:cxn>
                <a:cxn ang="0">
                  <a:pos x="49" y="153"/>
                </a:cxn>
                <a:cxn ang="0">
                  <a:pos x="24" y="146"/>
                </a:cxn>
                <a:cxn ang="0">
                  <a:pos x="9" y="146"/>
                </a:cxn>
                <a:cxn ang="0">
                  <a:pos x="0" y="153"/>
                </a:cxn>
                <a:cxn ang="0">
                  <a:pos x="9" y="122"/>
                </a:cxn>
                <a:cxn ang="0">
                  <a:pos x="0" y="112"/>
                </a:cxn>
                <a:cxn ang="0">
                  <a:pos x="9" y="97"/>
                </a:cxn>
                <a:cxn ang="0">
                  <a:pos x="0" y="88"/>
                </a:cxn>
              </a:cxnLst>
              <a:rect l="0" t="0" r="r" b="b"/>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5" name="Freeform 188">
              <a:extLst>
                <a:ext uri="{FF2B5EF4-FFF2-40B4-BE49-F238E27FC236}">
                  <a16:creationId xmlns:a16="http://schemas.microsoft.com/office/drawing/2014/main" id="{31892FB3-CFAA-42B4-828D-99E0C99F182D}"/>
                </a:ext>
              </a:extLst>
            </p:cNvPr>
            <p:cNvSpPr>
              <a:spLocks/>
            </p:cNvSpPr>
            <p:nvPr/>
          </p:nvSpPr>
          <p:spPr bwMode="auto">
            <a:xfrm>
              <a:off x="2538" y="2328"/>
              <a:ext cx="101" cy="78"/>
            </a:xfrm>
            <a:custGeom>
              <a:avLst/>
              <a:gdLst/>
              <a:ahLst/>
              <a:cxnLst>
                <a:cxn ang="0">
                  <a:pos x="0" y="97"/>
                </a:cxn>
                <a:cxn ang="0">
                  <a:pos x="9" y="90"/>
                </a:cxn>
                <a:cxn ang="0">
                  <a:pos x="49" y="90"/>
                </a:cxn>
                <a:cxn ang="0">
                  <a:pos x="49" y="74"/>
                </a:cxn>
                <a:cxn ang="0">
                  <a:pos x="65" y="66"/>
                </a:cxn>
                <a:cxn ang="0">
                  <a:pos x="65" y="25"/>
                </a:cxn>
                <a:cxn ang="0">
                  <a:pos x="106" y="25"/>
                </a:cxn>
                <a:cxn ang="0">
                  <a:pos x="106" y="9"/>
                </a:cxn>
                <a:cxn ang="0">
                  <a:pos x="49" y="0"/>
                </a:cxn>
                <a:cxn ang="0">
                  <a:pos x="40" y="16"/>
                </a:cxn>
                <a:cxn ang="0">
                  <a:pos x="34" y="25"/>
                </a:cxn>
                <a:cxn ang="0">
                  <a:pos x="24" y="49"/>
                </a:cxn>
                <a:cxn ang="0">
                  <a:pos x="0" y="81"/>
                </a:cxn>
                <a:cxn ang="0">
                  <a:pos x="0" y="97"/>
                </a:cxn>
              </a:cxnLst>
              <a:rect l="0" t="0" r="r" b="b"/>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6" name="Freeform 189">
              <a:extLst>
                <a:ext uri="{FF2B5EF4-FFF2-40B4-BE49-F238E27FC236}">
                  <a16:creationId xmlns:a16="http://schemas.microsoft.com/office/drawing/2014/main" id="{896DFA8E-E21B-4596-87BE-EB1661461647}"/>
                </a:ext>
              </a:extLst>
            </p:cNvPr>
            <p:cNvSpPr>
              <a:spLocks/>
            </p:cNvSpPr>
            <p:nvPr/>
          </p:nvSpPr>
          <p:spPr bwMode="auto">
            <a:xfrm>
              <a:off x="2531" y="2452"/>
              <a:ext cx="78" cy="46"/>
            </a:xfrm>
            <a:custGeom>
              <a:avLst/>
              <a:gdLst/>
              <a:ahLst/>
              <a:cxnLst>
                <a:cxn ang="0">
                  <a:pos x="8" y="48"/>
                </a:cxn>
                <a:cxn ang="0">
                  <a:pos x="17" y="48"/>
                </a:cxn>
                <a:cxn ang="0">
                  <a:pos x="32" y="41"/>
                </a:cxn>
                <a:cxn ang="0">
                  <a:pos x="42" y="48"/>
                </a:cxn>
                <a:cxn ang="0">
                  <a:pos x="48" y="41"/>
                </a:cxn>
                <a:cxn ang="0">
                  <a:pos x="32" y="41"/>
                </a:cxn>
                <a:cxn ang="0">
                  <a:pos x="8" y="41"/>
                </a:cxn>
                <a:cxn ang="0">
                  <a:pos x="0" y="23"/>
                </a:cxn>
                <a:cxn ang="0">
                  <a:pos x="8" y="7"/>
                </a:cxn>
                <a:cxn ang="0">
                  <a:pos x="17" y="0"/>
                </a:cxn>
                <a:cxn ang="0">
                  <a:pos x="32" y="0"/>
                </a:cxn>
                <a:cxn ang="0">
                  <a:pos x="57" y="7"/>
                </a:cxn>
                <a:cxn ang="0">
                  <a:pos x="66" y="23"/>
                </a:cxn>
                <a:cxn ang="0">
                  <a:pos x="82" y="56"/>
                </a:cxn>
                <a:cxn ang="0">
                  <a:pos x="48" y="56"/>
                </a:cxn>
                <a:cxn ang="0">
                  <a:pos x="8" y="56"/>
                </a:cxn>
                <a:cxn ang="0">
                  <a:pos x="8" y="48"/>
                </a:cxn>
              </a:cxnLst>
              <a:rect l="0" t="0" r="r" b="b"/>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7" name="Freeform 190">
              <a:extLst>
                <a:ext uri="{FF2B5EF4-FFF2-40B4-BE49-F238E27FC236}">
                  <a16:creationId xmlns:a16="http://schemas.microsoft.com/office/drawing/2014/main" id="{0C43E8C8-F414-412D-AA98-B273E310B749}"/>
                </a:ext>
              </a:extLst>
            </p:cNvPr>
            <p:cNvSpPr>
              <a:spLocks/>
            </p:cNvSpPr>
            <p:nvPr/>
          </p:nvSpPr>
          <p:spPr bwMode="auto">
            <a:xfrm>
              <a:off x="2538" y="2485"/>
              <a:ext cx="39" cy="13"/>
            </a:xfrm>
            <a:custGeom>
              <a:avLst/>
              <a:gdLst/>
              <a:ahLst/>
              <a:cxnLst>
                <a:cxn ang="0">
                  <a:pos x="0" y="16"/>
                </a:cxn>
                <a:cxn ang="0">
                  <a:pos x="9" y="16"/>
                </a:cxn>
                <a:cxn ang="0">
                  <a:pos x="24" y="0"/>
                </a:cxn>
                <a:cxn ang="0">
                  <a:pos x="34" y="16"/>
                </a:cxn>
                <a:cxn ang="0">
                  <a:pos x="40" y="0"/>
                </a:cxn>
                <a:cxn ang="0">
                  <a:pos x="24" y="0"/>
                </a:cxn>
                <a:cxn ang="0">
                  <a:pos x="0" y="0"/>
                </a:cxn>
                <a:cxn ang="0">
                  <a:pos x="0" y="16"/>
                </a:cxn>
              </a:cxnLst>
              <a:rect l="0" t="0" r="r" b="b"/>
              <a:pathLst>
                <a:path w="41" h="17">
                  <a:moveTo>
                    <a:pt x="0" y="16"/>
                  </a:moveTo>
                  <a:lnTo>
                    <a:pt x="9" y="16"/>
                  </a:lnTo>
                  <a:lnTo>
                    <a:pt x="24" y="0"/>
                  </a:lnTo>
                  <a:lnTo>
                    <a:pt x="34" y="16"/>
                  </a:lnTo>
                  <a:lnTo>
                    <a:pt x="40" y="0"/>
                  </a:lnTo>
                  <a:lnTo>
                    <a:pt x="24" y="0"/>
                  </a:lnTo>
                  <a:lnTo>
                    <a:pt x="0"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8" name="Freeform 191">
              <a:extLst>
                <a:ext uri="{FF2B5EF4-FFF2-40B4-BE49-F238E27FC236}">
                  <a16:creationId xmlns:a16="http://schemas.microsoft.com/office/drawing/2014/main" id="{052AF595-D4BC-47D0-AB9A-73971BC4A731}"/>
                </a:ext>
              </a:extLst>
            </p:cNvPr>
            <p:cNvSpPr>
              <a:spLocks/>
            </p:cNvSpPr>
            <p:nvPr/>
          </p:nvSpPr>
          <p:spPr bwMode="auto">
            <a:xfrm>
              <a:off x="2538" y="2496"/>
              <a:ext cx="39" cy="22"/>
            </a:xfrm>
            <a:custGeom>
              <a:avLst/>
              <a:gdLst/>
              <a:ahLst/>
              <a:cxnLst>
                <a:cxn ang="0">
                  <a:pos x="24" y="25"/>
                </a:cxn>
                <a:cxn ang="0">
                  <a:pos x="40" y="7"/>
                </a:cxn>
                <a:cxn ang="0">
                  <a:pos x="40" y="0"/>
                </a:cxn>
                <a:cxn ang="0">
                  <a:pos x="0" y="0"/>
                </a:cxn>
                <a:cxn ang="0">
                  <a:pos x="17" y="7"/>
                </a:cxn>
                <a:cxn ang="0">
                  <a:pos x="17" y="17"/>
                </a:cxn>
                <a:cxn ang="0">
                  <a:pos x="24" y="25"/>
                </a:cxn>
              </a:cxnLst>
              <a:rect l="0" t="0" r="r" b="b"/>
              <a:pathLst>
                <a:path w="41" h="26">
                  <a:moveTo>
                    <a:pt x="24" y="25"/>
                  </a:moveTo>
                  <a:lnTo>
                    <a:pt x="40" y="7"/>
                  </a:lnTo>
                  <a:lnTo>
                    <a:pt x="40" y="0"/>
                  </a:lnTo>
                  <a:lnTo>
                    <a:pt x="0" y="0"/>
                  </a:lnTo>
                  <a:lnTo>
                    <a:pt x="17" y="7"/>
                  </a:lnTo>
                  <a:lnTo>
                    <a:pt x="17" y="17"/>
                  </a:lnTo>
                  <a:lnTo>
                    <a:pt x="24"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49" name="Freeform 192">
              <a:extLst>
                <a:ext uri="{FF2B5EF4-FFF2-40B4-BE49-F238E27FC236}">
                  <a16:creationId xmlns:a16="http://schemas.microsoft.com/office/drawing/2014/main" id="{11077892-6CCD-4B2C-ABF3-5D6169307165}"/>
                </a:ext>
              </a:extLst>
            </p:cNvPr>
            <p:cNvSpPr>
              <a:spLocks/>
            </p:cNvSpPr>
            <p:nvPr/>
          </p:nvSpPr>
          <p:spPr bwMode="auto">
            <a:xfrm>
              <a:off x="2561" y="2496"/>
              <a:ext cx="86" cy="54"/>
            </a:xfrm>
            <a:custGeom>
              <a:avLst/>
              <a:gdLst/>
              <a:ahLst/>
              <a:cxnLst>
                <a:cxn ang="0">
                  <a:pos x="82" y="66"/>
                </a:cxn>
                <a:cxn ang="0">
                  <a:pos x="90" y="66"/>
                </a:cxn>
                <a:cxn ang="0">
                  <a:pos x="90" y="57"/>
                </a:cxn>
                <a:cxn ang="0">
                  <a:pos x="90" y="48"/>
                </a:cxn>
                <a:cxn ang="0">
                  <a:pos x="90" y="41"/>
                </a:cxn>
                <a:cxn ang="0">
                  <a:pos x="90" y="32"/>
                </a:cxn>
                <a:cxn ang="0">
                  <a:pos x="75" y="0"/>
                </a:cxn>
                <a:cxn ang="0">
                  <a:pos x="57" y="7"/>
                </a:cxn>
                <a:cxn ang="0">
                  <a:pos x="41" y="7"/>
                </a:cxn>
                <a:cxn ang="0">
                  <a:pos x="50" y="0"/>
                </a:cxn>
                <a:cxn ang="0">
                  <a:pos x="16" y="0"/>
                </a:cxn>
                <a:cxn ang="0">
                  <a:pos x="16" y="7"/>
                </a:cxn>
                <a:cxn ang="0">
                  <a:pos x="0" y="25"/>
                </a:cxn>
                <a:cxn ang="0">
                  <a:pos x="25" y="41"/>
                </a:cxn>
                <a:cxn ang="0">
                  <a:pos x="34" y="32"/>
                </a:cxn>
                <a:cxn ang="0">
                  <a:pos x="41" y="32"/>
                </a:cxn>
                <a:cxn ang="0">
                  <a:pos x="57" y="48"/>
                </a:cxn>
                <a:cxn ang="0">
                  <a:pos x="57" y="57"/>
                </a:cxn>
                <a:cxn ang="0">
                  <a:pos x="65" y="48"/>
                </a:cxn>
                <a:cxn ang="0">
                  <a:pos x="75" y="66"/>
                </a:cxn>
                <a:cxn ang="0">
                  <a:pos x="82" y="66"/>
                </a:cxn>
              </a:cxnLst>
              <a:rect l="0" t="0" r="r" b="b"/>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0" name="Freeform 193">
              <a:extLst>
                <a:ext uri="{FF2B5EF4-FFF2-40B4-BE49-F238E27FC236}">
                  <a16:creationId xmlns:a16="http://schemas.microsoft.com/office/drawing/2014/main" id="{AF0D0B3C-1B84-44CE-8C07-950FC6BCBB70}"/>
                </a:ext>
              </a:extLst>
            </p:cNvPr>
            <p:cNvSpPr>
              <a:spLocks/>
            </p:cNvSpPr>
            <p:nvPr/>
          </p:nvSpPr>
          <p:spPr bwMode="auto">
            <a:xfrm>
              <a:off x="2585" y="2522"/>
              <a:ext cx="31" cy="33"/>
            </a:xfrm>
            <a:custGeom>
              <a:avLst/>
              <a:gdLst/>
              <a:ahLst/>
              <a:cxnLst>
                <a:cxn ang="0">
                  <a:pos x="0" y="9"/>
                </a:cxn>
                <a:cxn ang="0">
                  <a:pos x="9" y="0"/>
                </a:cxn>
                <a:cxn ang="0">
                  <a:pos x="16" y="0"/>
                </a:cxn>
                <a:cxn ang="0">
                  <a:pos x="32" y="16"/>
                </a:cxn>
                <a:cxn ang="0">
                  <a:pos x="32" y="25"/>
                </a:cxn>
                <a:cxn ang="0">
                  <a:pos x="16" y="40"/>
                </a:cxn>
                <a:cxn ang="0">
                  <a:pos x="9" y="34"/>
                </a:cxn>
                <a:cxn ang="0">
                  <a:pos x="0" y="34"/>
                </a:cxn>
                <a:cxn ang="0">
                  <a:pos x="0" y="9"/>
                </a:cxn>
              </a:cxnLst>
              <a:rect l="0" t="0" r="r" b="b"/>
              <a:pathLst>
                <a:path w="33" h="41">
                  <a:moveTo>
                    <a:pt x="0" y="9"/>
                  </a:moveTo>
                  <a:lnTo>
                    <a:pt x="9" y="0"/>
                  </a:lnTo>
                  <a:lnTo>
                    <a:pt x="16" y="0"/>
                  </a:lnTo>
                  <a:lnTo>
                    <a:pt x="32" y="16"/>
                  </a:lnTo>
                  <a:lnTo>
                    <a:pt x="32" y="25"/>
                  </a:lnTo>
                  <a:lnTo>
                    <a:pt x="16" y="40"/>
                  </a:lnTo>
                  <a:lnTo>
                    <a:pt x="9" y="34"/>
                  </a:lnTo>
                  <a:lnTo>
                    <a:pt x="0" y="34"/>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1" name="Freeform 194">
              <a:extLst>
                <a:ext uri="{FF2B5EF4-FFF2-40B4-BE49-F238E27FC236}">
                  <a16:creationId xmlns:a16="http://schemas.microsoft.com/office/drawing/2014/main" id="{3ECF0357-10CF-4087-9EE5-84A928C166FA}"/>
                </a:ext>
              </a:extLst>
            </p:cNvPr>
            <p:cNvSpPr>
              <a:spLocks/>
            </p:cNvSpPr>
            <p:nvPr/>
          </p:nvSpPr>
          <p:spPr bwMode="auto">
            <a:xfrm>
              <a:off x="2600" y="2535"/>
              <a:ext cx="56" cy="47"/>
            </a:xfrm>
            <a:custGeom>
              <a:avLst/>
              <a:gdLst/>
              <a:ahLst/>
              <a:cxnLst>
                <a:cxn ang="0">
                  <a:pos x="58" y="58"/>
                </a:cxn>
                <a:cxn ang="0">
                  <a:pos x="58" y="42"/>
                </a:cxn>
                <a:cxn ang="0">
                  <a:pos x="41" y="33"/>
                </a:cxn>
                <a:cxn ang="0">
                  <a:pos x="41" y="18"/>
                </a:cxn>
                <a:cxn ang="0">
                  <a:pos x="34" y="18"/>
                </a:cxn>
                <a:cxn ang="0">
                  <a:pos x="24" y="0"/>
                </a:cxn>
                <a:cxn ang="0">
                  <a:pos x="16" y="9"/>
                </a:cxn>
                <a:cxn ang="0">
                  <a:pos x="0" y="24"/>
                </a:cxn>
                <a:cxn ang="0">
                  <a:pos x="41" y="58"/>
                </a:cxn>
                <a:cxn ang="0">
                  <a:pos x="58" y="58"/>
                </a:cxn>
              </a:cxnLst>
              <a:rect l="0" t="0" r="r" b="b"/>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2" name="Freeform 195">
              <a:extLst>
                <a:ext uri="{FF2B5EF4-FFF2-40B4-BE49-F238E27FC236}">
                  <a16:creationId xmlns:a16="http://schemas.microsoft.com/office/drawing/2014/main" id="{EB1459C0-C964-4761-9012-6A9807027EA6}"/>
                </a:ext>
              </a:extLst>
            </p:cNvPr>
            <p:cNvSpPr>
              <a:spLocks/>
            </p:cNvSpPr>
            <p:nvPr/>
          </p:nvSpPr>
          <p:spPr bwMode="auto">
            <a:xfrm>
              <a:off x="2737" y="2510"/>
              <a:ext cx="25" cy="52"/>
            </a:xfrm>
            <a:custGeom>
              <a:avLst/>
              <a:gdLst/>
              <a:ahLst/>
              <a:cxnLst>
                <a:cxn ang="0">
                  <a:pos x="17" y="0"/>
                </a:cxn>
                <a:cxn ang="0">
                  <a:pos x="0" y="0"/>
                </a:cxn>
                <a:cxn ang="0">
                  <a:pos x="9" y="31"/>
                </a:cxn>
                <a:cxn ang="0">
                  <a:pos x="17" y="55"/>
                </a:cxn>
                <a:cxn ang="0">
                  <a:pos x="17" y="64"/>
                </a:cxn>
                <a:cxn ang="0">
                  <a:pos x="25" y="64"/>
                </a:cxn>
                <a:cxn ang="0">
                  <a:pos x="25" y="31"/>
                </a:cxn>
                <a:cxn ang="0">
                  <a:pos x="25" y="15"/>
                </a:cxn>
                <a:cxn ang="0">
                  <a:pos x="17" y="8"/>
                </a:cxn>
                <a:cxn ang="0">
                  <a:pos x="17" y="0"/>
                </a:cxn>
              </a:cxnLst>
              <a:rect l="0" t="0" r="r" b="b"/>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3" name="Freeform 196">
              <a:extLst>
                <a:ext uri="{FF2B5EF4-FFF2-40B4-BE49-F238E27FC236}">
                  <a16:creationId xmlns:a16="http://schemas.microsoft.com/office/drawing/2014/main" id="{B07DD8B9-2226-46C4-9CF9-9E91719BF154}"/>
                </a:ext>
              </a:extLst>
            </p:cNvPr>
            <p:cNvSpPr>
              <a:spLocks/>
            </p:cNvSpPr>
            <p:nvPr/>
          </p:nvSpPr>
          <p:spPr bwMode="auto">
            <a:xfrm>
              <a:off x="2855" y="2601"/>
              <a:ext cx="21" cy="14"/>
            </a:xfrm>
            <a:custGeom>
              <a:avLst/>
              <a:gdLst/>
              <a:ahLst/>
              <a:cxnLst>
                <a:cxn ang="0">
                  <a:pos x="22" y="0"/>
                </a:cxn>
                <a:cxn ang="0">
                  <a:pos x="22" y="16"/>
                </a:cxn>
                <a:cxn ang="0">
                  <a:pos x="6" y="16"/>
                </a:cxn>
                <a:cxn ang="0">
                  <a:pos x="0" y="16"/>
                </a:cxn>
                <a:cxn ang="0">
                  <a:pos x="6" y="0"/>
                </a:cxn>
                <a:cxn ang="0">
                  <a:pos x="22" y="0"/>
                </a:cxn>
              </a:cxnLst>
              <a:rect l="0" t="0" r="r" b="b"/>
              <a:pathLst>
                <a:path w="23" h="17">
                  <a:moveTo>
                    <a:pt x="22" y="0"/>
                  </a:moveTo>
                  <a:lnTo>
                    <a:pt x="22" y="16"/>
                  </a:lnTo>
                  <a:lnTo>
                    <a:pt x="6" y="16"/>
                  </a:lnTo>
                  <a:lnTo>
                    <a:pt x="0" y="16"/>
                  </a:lnTo>
                  <a:lnTo>
                    <a:pt x="6" y="0"/>
                  </a:lnTo>
                  <a:lnTo>
                    <a:pt x="22"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4" name="Freeform 197">
              <a:extLst>
                <a:ext uri="{FF2B5EF4-FFF2-40B4-BE49-F238E27FC236}">
                  <a16:creationId xmlns:a16="http://schemas.microsoft.com/office/drawing/2014/main" id="{A2E88D9F-1FB7-465D-9464-EBEEAF00DA8F}"/>
                </a:ext>
              </a:extLst>
            </p:cNvPr>
            <p:cNvSpPr>
              <a:spLocks/>
            </p:cNvSpPr>
            <p:nvPr/>
          </p:nvSpPr>
          <p:spPr bwMode="auto">
            <a:xfrm>
              <a:off x="2875" y="2587"/>
              <a:ext cx="93" cy="92"/>
            </a:xfrm>
            <a:custGeom>
              <a:avLst/>
              <a:gdLst/>
              <a:ahLst/>
              <a:cxnLst>
                <a:cxn ang="0">
                  <a:pos x="65" y="9"/>
                </a:cxn>
                <a:cxn ang="0">
                  <a:pos x="65" y="24"/>
                </a:cxn>
                <a:cxn ang="0">
                  <a:pos x="25" y="18"/>
                </a:cxn>
                <a:cxn ang="0">
                  <a:pos x="25" y="33"/>
                </a:cxn>
                <a:cxn ang="0">
                  <a:pos x="33" y="24"/>
                </a:cxn>
                <a:cxn ang="0">
                  <a:pos x="41" y="33"/>
                </a:cxn>
                <a:cxn ang="0">
                  <a:pos x="41" y="41"/>
                </a:cxn>
                <a:cxn ang="0">
                  <a:pos x="41" y="74"/>
                </a:cxn>
                <a:cxn ang="0">
                  <a:pos x="18" y="74"/>
                </a:cxn>
                <a:cxn ang="0">
                  <a:pos x="9" y="81"/>
                </a:cxn>
                <a:cxn ang="0">
                  <a:pos x="9" y="90"/>
                </a:cxn>
                <a:cxn ang="0">
                  <a:pos x="0" y="90"/>
                </a:cxn>
                <a:cxn ang="0">
                  <a:pos x="0" y="98"/>
                </a:cxn>
                <a:cxn ang="0">
                  <a:pos x="18" y="114"/>
                </a:cxn>
                <a:cxn ang="0">
                  <a:pos x="18" y="106"/>
                </a:cxn>
                <a:cxn ang="0">
                  <a:pos x="25" y="106"/>
                </a:cxn>
                <a:cxn ang="0">
                  <a:pos x="41" y="106"/>
                </a:cxn>
                <a:cxn ang="0">
                  <a:pos x="58" y="98"/>
                </a:cxn>
                <a:cxn ang="0">
                  <a:pos x="65" y="74"/>
                </a:cxn>
                <a:cxn ang="0">
                  <a:pos x="81" y="58"/>
                </a:cxn>
                <a:cxn ang="0">
                  <a:pos x="98" y="0"/>
                </a:cxn>
                <a:cxn ang="0">
                  <a:pos x="75" y="9"/>
                </a:cxn>
                <a:cxn ang="0">
                  <a:pos x="65" y="9"/>
                </a:cxn>
              </a:cxnLst>
              <a:rect l="0" t="0" r="r" b="b"/>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5" name="Freeform 198">
              <a:extLst>
                <a:ext uri="{FF2B5EF4-FFF2-40B4-BE49-F238E27FC236}">
                  <a16:creationId xmlns:a16="http://schemas.microsoft.com/office/drawing/2014/main" id="{E272FC2F-6AF6-431A-B377-F416542919FA}"/>
                </a:ext>
              </a:extLst>
            </p:cNvPr>
            <p:cNvSpPr>
              <a:spLocks/>
            </p:cNvSpPr>
            <p:nvPr/>
          </p:nvSpPr>
          <p:spPr bwMode="auto">
            <a:xfrm>
              <a:off x="3089" y="2633"/>
              <a:ext cx="25" cy="20"/>
            </a:xfrm>
            <a:custGeom>
              <a:avLst/>
              <a:gdLst/>
              <a:ahLst/>
              <a:cxnLst>
                <a:cxn ang="0">
                  <a:pos x="25" y="23"/>
                </a:cxn>
                <a:cxn ang="0">
                  <a:pos x="9" y="23"/>
                </a:cxn>
                <a:cxn ang="0">
                  <a:pos x="0" y="23"/>
                </a:cxn>
                <a:cxn ang="0">
                  <a:pos x="9" y="7"/>
                </a:cxn>
                <a:cxn ang="0">
                  <a:pos x="25" y="0"/>
                </a:cxn>
                <a:cxn ang="0">
                  <a:pos x="25" y="16"/>
                </a:cxn>
                <a:cxn ang="0">
                  <a:pos x="25" y="23"/>
                </a:cxn>
              </a:cxnLst>
              <a:rect l="0" t="0" r="r" b="b"/>
              <a:pathLst>
                <a:path w="26" h="24">
                  <a:moveTo>
                    <a:pt x="25" y="23"/>
                  </a:moveTo>
                  <a:lnTo>
                    <a:pt x="9" y="23"/>
                  </a:lnTo>
                  <a:lnTo>
                    <a:pt x="0" y="23"/>
                  </a:lnTo>
                  <a:lnTo>
                    <a:pt x="9" y="7"/>
                  </a:lnTo>
                  <a:lnTo>
                    <a:pt x="25" y="0"/>
                  </a:lnTo>
                  <a:lnTo>
                    <a:pt x="25" y="16"/>
                  </a:lnTo>
                  <a:lnTo>
                    <a:pt x="25" y="2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6" name="Freeform 199">
              <a:extLst>
                <a:ext uri="{FF2B5EF4-FFF2-40B4-BE49-F238E27FC236}">
                  <a16:creationId xmlns:a16="http://schemas.microsoft.com/office/drawing/2014/main" id="{74F659AE-F862-4C91-B0A0-7DD472B9711B}"/>
                </a:ext>
              </a:extLst>
            </p:cNvPr>
            <p:cNvSpPr>
              <a:spLocks/>
            </p:cNvSpPr>
            <p:nvPr/>
          </p:nvSpPr>
          <p:spPr bwMode="auto">
            <a:xfrm>
              <a:off x="3098" y="2651"/>
              <a:ext cx="16" cy="21"/>
            </a:xfrm>
            <a:custGeom>
              <a:avLst/>
              <a:gdLst/>
              <a:ahLst/>
              <a:cxnLst>
                <a:cxn ang="0">
                  <a:pos x="16" y="0"/>
                </a:cxn>
                <a:cxn ang="0">
                  <a:pos x="16" y="9"/>
                </a:cxn>
                <a:cxn ang="0">
                  <a:pos x="0" y="25"/>
                </a:cxn>
                <a:cxn ang="0">
                  <a:pos x="0" y="9"/>
                </a:cxn>
                <a:cxn ang="0">
                  <a:pos x="0" y="0"/>
                </a:cxn>
                <a:cxn ang="0">
                  <a:pos x="16" y="0"/>
                </a:cxn>
              </a:cxnLst>
              <a:rect l="0" t="0" r="r" b="b"/>
              <a:pathLst>
                <a:path w="17" h="26">
                  <a:moveTo>
                    <a:pt x="16" y="0"/>
                  </a:moveTo>
                  <a:lnTo>
                    <a:pt x="16" y="9"/>
                  </a:lnTo>
                  <a:lnTo>
                    <a:pt x="0" y="25"/>
                  </a:lnTo>
                  <a:lnTo>
                    <a:pt x="0" y="9"/>
                  </a:lnTo>
                  <a:lnTo>
                    <a:pt x="0" y="0"/>
                  </a:lnTo>
                  <a:lnTo>
                    <a:pt x="16"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7" name="Freeform 200">
              <a:extLst>
                <a:ext uri="{FF2B5EF4-FFF2-40B4-BE49-F238E27FC236}">
                  <a16:creationId xmlns:a16="http://schemas.microsoft.com/office/drawing/2014/main" id="{A87BB0F6-7488-4E3E-81F5-498E914C7DEA}"/>
                </a:ext>
              </a:extLst>
            </p:cNvPr>
            <p:cNvSpPr>
              <a:spLocks/>
            </p:cNvSpPr>
            <p:nvPr/>
          </p:nvSpPr>
          <p:spPr bwMode="auto">
            <a:xfrm>
              <a:off x="2884" y="2800"/>
              <a:ext cx="162" cy="130"/>
            </a:xfrm>
            <a:custGeom>
              <a:avLst/>
              <a:gdLst/>
              <a:ahLst/>
              <a:cxnLst>
                <a:cxn ang="0">
                  <a:pos x="56" y="162"/>
                </a:cxn>
                <a:cxn ang="0">
                  <a:pos x="49" y="146"/>
                </a:cxn>
                <a:cxn ang="0">
                  <a:pos x="32" y="99"/>
                </a:cxn>
                <a:cxn ang="0">
                  <a:pos x="32" y="75"/>
                </a:cxn>
                <a:cxn ang="0">
                  <a:pos x="0" y="9"/>
                </a:cxn>
                <a:cxn ang="0">
                  <a:pos x="0" y="0"/>
                </a:cxn>
                <a:cxn ang="0">
                  <a:pos x="16" y="0"/>
                </a:cxn>
                <a:cxn ang="0">
                  <a:pos x="32" y="0"/>
                </a:cxn>
                <a:cxn ang="0">
                  <a:pos x="81" y="9"/>
                </a:cxn>
                <a:cxn ang="0">
                  <a:pos x="97" y="9"/>
                </a:cxn>
                <a:cxn ang="0">
                  <a:pos x="130" y="16"/>
                </a:cxn>
                <a:cxn ang="0">
                  <a:pos x="146" y="9"/>
                </a:cxn>
                <a:cxn ang="0">
                  <a:pos x="153" y="0"/>
                </a:cxn>
                <a:cxn ang="0">
                  <a:pos x="171" y="9"/>
                </a:cxn>
                <a:cxn ang="0">
                  <a:pos x="153" y="25"/>
                </a:cxn>
                <a:cxn ang="0">
                  <a:pos x="146" y="16"/>
                </a:cxn>
                <a:cxn ang="0">
                  <a:pos x="121" y="16"/>
                </a:cxn>
                <a:cxn ang="0">
                  <a:pos x="112" y="65"/>
                </a:cxn>
                <a:cxn ang="0">
                  <a:pos x="106" y="75"/>
                </a:cxn>
                <a:cxn ang="0">
                  <a:pos x="106" y="106"/>
                </a:cxn>
                <a:cxn ang="0">
                  <a:pos x="106" y="155"/>
                </a:cxn>
                <a:cxn ang="0">
                  <a:pos x="89" y="162"/>
                </a:cxn>
                <a:cxn ang="0">
                  <a:pos x="72" y="162"/>
                </a:cxn>
                <a:cxn ang="0">
                  <a:pos x="66" y="155"/>
                </a:cxn>
                <a:cxn ang="0">
                  <a:pos x="56" y="162"/>
                </a:cxn>
              </a:cxnLst>
              <a:rect l="0" t="0" r="r" b="b"/>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8" name="Freeform 201">
              <a:extLst>
                <a:ext uri="{FF2B5EF4-FFF2-40B4-BE49-F238E27FC236}">
                  <a16:creationId xmlns:a16="http://schemas.microsoft.com/office/drawing/2014/main" id="{A39FBAD3-61BC-4EA8-8C8E-FC17A036B817}"/>
                </a:ext>
              </a:extLst>
            </p:cNvPr>
            <p:cNvSpPr>
              <a:spLocks/>
            </p:cNvSpPr>
            <p:nvPr/>
          </p:nvSpPr>
          <p:spPr bwMode="auto">
            <a:xfrm>
              <a:off x="2884" y="2683"/>
              <a:ext cx="152" cy="130"/>
            </a:xfrm>
            <a:custGeom>
              <a:avLst/>
              <a:gdLst/>
              <a:ahLst/>
              <a:cxnLst>
                <a:cxn ang="0">
                  <a:pos x="0" y="146"/>
                </a:cxn>
                <a:cxn ang="0">
                  <a:pos x="16" y="146"/>
                </a:cxn>
                <a:cxn ang="0">
                  <a:pos x="32" y="146"/>
                </a:cxn>
                <a:cxn ang="0">
                  <a:pos x="81" y="155"/>
                </a:cxn>
                <a:cxn ang="0">
                  <a:pos x="97" y="155"/>
                </a:cxn>
                <a:cxn ang="0">
                  <a:pos x="130" y="162"/>
                </a:cxn>
                <a:cxn ang="0">
                  <a:pos x="146" y="155"/>
                </a:cxn>
                <a:cxn ang="0">
                  <a:pos x="130" y="139"/>
                </a:cxn>
                <a:cxn ang="0">
                  <a:pos x="130" y="99"/>
                </a:cxn>
                <a:cxn ang="0">
                  <a:pos x="161" y="90"/>
                </a:cxn>
                <a:cxn ang="0">
                  <a:pos x="153" y="65"/>
                </a:cxn>
                <a:cxn ang="0">
                  <a:pos x="130" y="74"/>
                </a:cxn>
                <a:cxn ang="0">
                  <a:pos x="130" y="65"/>
                </a:cxn>
                <a:cxn ang="0">
                  <a:pos x="137" y="59"/>
                </a:cxn>
                <a:cxn ang="0">
                  <a:pos x="130" y="50"/>
                </a:cxn>
                <a:cxn ang="0">
                  <a:pos x="130" y="25"/>
                </a:cxn>
                <a:cxn ang="0">
                  <a:pos x="112" y="17"/>
                </a:cxn>
                <a:cxn ang="0">
                  <a:pos x="97" y="17"/>
                </a:cxn>
                <a:cxn ang="0">
                  <a:pos x="97" y="25"/>
                </a:cxn>
                <a:cxn ang="0">
                  <a:pos x="81" y="34"/>
                </a:cxn>
                <a:cxn ang="0">
                  <a:pos x="66" y="17"/>
                </a:cxn>
                <a:cxn ang="0">
                  <a:pos x="66" y="0"/>
                </a:cxn>
                <a:cxn ang="0">
                  <a:pos x="56" y="0"/>
                </a:cxn>
                <a:cxn ang="0">
                  <a:pos x="24" y="0"/>
                </a:cxn>
                <a:cxn ang="0">
                  <a:pos x="9" y="9"/>
                </a:cxn>
                <a:cxn ang="0">
                  <a:pos x="16" y="34"/>
                </a:cxn>
                <a:cxn ang="0">
                  <a:pos x="16" y="40"/>
                </a:cxn>
                <a:cxn ang="0">
                  <a:pos x="24" y="74"/>
                </a:cxn>
                <a:cxn ang="0">
                  <a:pos x="24" y="90"/>
                </a:cxn>
                <a:cxn ang="0">
                  <a:pos x="9" y="99"/>
                </a:cxn>
                <a:cxn ang="0">
                  <a:pos x="0" y="131"/>
                </a:cxn>
                <a:cxn ang="0">
                  <a:pos x="0" y="146"/>
                </a:cxn>
              </a:cxnLst>
              <a:rect l="0" t="0" r="r" b="b"/>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59" name="Freeform 202">
              <a:extLst>
                <a:ext uri="{FF2B5EF4-FFF2-40B4-BE49-F238E27FC236}">
                  <a16:creationId xmlns:a16="http://schemas.microsoft.com/office/drawing/2014/main" id="{D77FEAA0-A69D-4650-8454-F53C7217402C}"/>
                </a:ext>
              </a:extLst>
            </p:cNvPr>
            <p:cNvSpPr>
              <a:spLocks/>
            </p:cNvSpPr>
            <p:nvPr/>
          </p:nvSpPr>
          <p:spPr bwMode="auto">
            <a:xfrm>
              <a:off x="2893" y="2671"/>
              <a:ext cx="15" cy="14"/>
            </a:xfrm>
            <a:custGeom>
              <a:avLst/>
              <a:gdLst/>
              <a:ahLst/>
              <a:cxnLst>
                <a:cxn ang="0">
                  <a:pos x="16" y="0"/>
                </a:cxn>
                <a:cxn ang="0">
                  <a:pos x="0" y="16"/>
                </a:cxn>
                <a:cxn ang="0">
                  <a:pos x="0" y="8"/>
                </a:cxn>
                <a:cxn ang="0">
                  <a:pos x="0" y="0"/>
                </a:cxn>
                <a:cxn ang="0">
                  <a:pos x="16" y="0"/>
                </a:cxn>
              </a:cxnLst>
              <a:rect l="0" t="0" r="r" b="b"/>
              <a:pathLst>
                <a:path w="17" h="17">
                  <a:moveTo>
                    <a:pt x="16" y="0"/>
                  </a:moveTo>
                  <a:lnTo>
                    <a:pt x="0" y="16"/>
                  </a:lnTo>
                  <a:lnTo>
                    <a:pt x="0" y="8"/>
                  </a:lnTo>
                  <a:lnTo>
                    <a:pt x="0" y="0"/>
                  </a:lnTo>
                  <a:lnTo>
                    <a:pt x="16"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0" name="Freeform 203">
              <a:extLst>
                <a:ext uri="{FF2B5EF4-FFF2-40B4-BE49-F238E27FC236}">
                  <a16:creationId xmlns:a16="http://schemas.microsoft.com/office/drawing/2014/main" id="{81A564C9-A3B8-47A1-B361-1884B64FA7E5}"/>
                </a:ext>
              </a:extLst>
            </p:cNvPr>
            <p:cNvSpPr>
              <a:spLocks/>
            </p:cNvSpPr>
            <p:nvPr/>
          </p:nvSpPr>
          <p:spPr bwMode="auto">
            <a:xfrm>
              <a:off x="2893" y="2671"/>
              <a:ext cx="15" cy="14"/>
            </a:xfrm>
            <a:custGeom>
              <a:avLst/>
              <a:gdLst/>
              <a:ahLst/>
              <a:cxnLst>
                <a:cxn ang="0">
                  <a:pos x="16" y="0"/>
                </a:cxn>
                <a:cxn ang="0">
                  <a:pos x="0" y="16"/>
                </a:cxn>
                <a:cxn ang="0">
                  <a:pos x="0" y="8"/>
                </a:cxn>
                <a:cxn ang="0">
                  <a:pos x="0" y="0"/>
                </a:cxn>
                <a:cxn ang="0">
                  <a:pos x="16" y="0"/>
                </a:cxn>
              </a:cxnLst>
              <a:rect l="0" t="0" r="r" b="b"/>
              <a:pathLst>
                <a:path w="17" h="17">
                  <a:moveTo>
                    <a:pt x="16" y="0"/>
                  </a:moveTo>
                  <a:lnTo>
                    <a:pt x="0" y="16"/>
                  </a:lnTo>
                  <a:lnTo>
                    <a:pt x="0" y="8"/>
                  </a:lnTo>
                  <a:lnTo>
                    <a:pt x="0" y="0"/>
                  </a:lnTo>
                  <a:lnTo>
                    <a:pt x="16"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1" name="Freeform 204">
              <a:extLst>
                <a:ext uri="{FF2B5EF4-FFF2-40B4-BE49-F238E27FC236}">
                  <a16:creationId xmlns:a16="http://schemas.microsoft.com/office/drawing/2014/main" id="{9D8A2167-2589-48E2-8ECE-79F38BBE1B8B}"/>
                </a:ext>
              </a:extLst>
            </p:cNvPr>
            <p:cNvSpPr>
              <a:spLocks/>
            </p:cNvSpPr>
            <p:nvPr/>
          </p:nvSpPr>
          <p:spPr bwMode="auto">
            <a:xfrm>
              <a:off x="2937" y="2851"/>
              <a:ext cx="200" cy="150"/>
            </a:xfrm>
            <a:custGeom>
              <a:avLst/>
              <a:gdLst/>
              <a:ahLst/>
              <a:cxnLst>
                <a:cxn ang="0">
                  <a:pos x="196" y="10"/>
                </a:cxn>
                <a:cxn ang="0">
                  <a:pos x="202" y="57"/>
                </a:cxn>
                <a:cxn ang="0">
                  <a:pos x="196" y="57"/>
                </a:cxn>
                <a:cxn ang="0">
                  <a:pos x="187" y="65"/>
                </a:cxn>
                <a:cxn ang="0">
                  <a:pos x="196" y="74"/>
                </a:cxn>
                <a:cxn ang="0">
                  <a:pos x="202" y="65"/>
                </a:cxn>
                <a:cxn ang="0">
                  <a:pos x="212" y="65"/>
                </a:cxn>
                <a:cxn ang="0">
                  <a:pos x="212" y="74"/>
                </a:cxn>
                <a:cxn ang="0">
                  <a:pos x="212" y="97"/>
                </a:cxn>
                <a:cxn ang="0">
                  <a:pos x="196" y="105"/>
                </a:cxn>
                <a:cxn ang="0">
                  <a:pos x="180" y="130"/>
                </a:cxn>
                <a:cxn ang="0">
                  <a:pos x="155" y="153"/>
                </a:cxn>
                <a:cxn ang="0">
                  <a:pos x="139" y="171"/>
                </a:cxn>
                <a:cxn ang="0">
                  <a:pos x="115" y="178"/>
                </a:cxn>
                <a:cxn ang="0">
                  <a:pos x="97" y="178"/>
                </a:cxn>
                <a:cxn ang="0">
                  <a:pos x="74" y="178"/>
                </a:cxn>
                <a:cxn ang="0">
                  <a:pos x="50" y="187"/>
                </a:cxn>
                <a:cxn ang="0">
                  <a:pos x="41" y="187"/>
                </a:cxn>
                <a:cxn ang="0">
                  <a:pos x="33" y="178"/>
                </a:cxn>
                <a:cxn ang="0">
                  <a:pos x="25" y="153"/>
                </a:cxn>
                <a:cxn ang="0">
                  <a:pos x="25" y="147"/>
                </a:cxn>
                <a:cxn ang="0">
                  <a:pos x="10" y="97"/>
                </a:cxn>
                <a:cxn ang="0">
                  <a:pos x="0" y="97"/>
                </a:cxn>
                <a:cxn ang="0">
                  <a:pos x="10" y="90"/>
                </a:cxn>
                <a:cxn ang="0">
                  <a:pos x="16" y="97"/>
                </a:cxn>
                <a:cxn ang="0">
                  <a:pos x="33" y="97"/>
                </a:cxn>
                <a:cxn ang="0">
                  <a:pos x="50" y="90"/>
                </a:cxn>
                <a:cxn ang="0">
                  <a:pos x="50" y="41"/>
                </a:cxn>
                <a:cxn ang="0">
                  <a:pos x="56" y="50"/>
                </a:cxn>
                <a:cxn ang="0">
                  <a:pos x="56" y="65"/>
                </a:cxn>
                <a:cxn ang="0">
                  <a:pos x="74" y="65"/>
                </a:cxn>
                <a:cxn ang="0">
                  <a:pos x="97" y="50"/>
                </a:cxn>
                <a:cxn ang="0">
                  <a:pos x="105" y="57"/>
                </a:cxn>
                <a:cxn ang="0">
                  <a:pos x="115" y="50"/>
                </a:cxn>
                <a:cxn ang="0">
                  <a:pos x="147" y="16"/>
                </a:cxn>
                <a:cxn ang="0">
                  <a:pos x="171" y="0"/>
                </a:cxn>
                <a:cxn ang="0">
                  <a:pos x="187" y="10"/>
                </a:cxn>
                <a:cxn ang="0">
                  <a:pos x="196" y="10"/>
                </a:cxn>
              </a:cxnLst>
              <a:rect l="0" t="0" r="r" b="b"/>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2" name="Freeform 205">
              <a:extLst>
                <a:ext uri="{FF2B5EF4-FFF2-40B4-BE49-F238E27FC236}">
                  <a16:creationId xmlns:a16="http://schemas.microsoft.com/office/drawing/2014/main" id="{311D4460-3FB0-4FB9-9818-432D5BF0525C}"/>
                </a:ext>
              </a:extLst>
            </p:cNvPr>
            <p:cNvSpPr>
              <a:spLocks/>
            </p:cNvSpPr>
            <p:nvPr/>
          </p:nvSpPr>
          <p:spPr bwMode="auto">
            <a:xfrm>
              <a:off x="2983" y="2807"/>
              <a:ext cx="116" cy="97"/>
            </a:xfrm>
            <a:custGeom>
              <a:avLst/>
              <a:gdLst/>
              <a:ahLst/>
              <a:cxnLst>
                <a:cxn ang="0">
                  <a:pos x="0" y="97"/>
                </a:cxn>
                <a:cxn ang="0">
                  <a:pos x="6" y="106"/>
                </a:cxn>
                <a:cxn ang="0">
                  <a:pos x="6" y="121"/>
                </a:cxn>
                <a:cxn ang="0">
                  <a:pos x="24" y="121"/>
                </a:cxn>
                <a:cxn ang="0">
                  <a:pos x="47" y="106"/>
                </a:cxn>
                <a:cxn ang="0">
                  <a:pos x="55" y="113"/>
                </a:cxn>
                <a:cxn ang="0">
                  <a:pos x="65" y="106"/>
                </a:cxn>
                <a:cxn ang="0">
                  <a:pos x="97" y="72"/>
                </a:cxn>
                <a:cxn ang="0">
                  <a:pos x="121" y="56"/>
                </a:cxn>
                <a:cxn ang="0">
                  <a:pos x="105" y="56"/>
                </a:cxn>
                <a:cxn ang="0">
                  <a:pos x="97" y="41"/>
                </a:cxn>
                <a:cxn ang="0">
                  <a:pos x="80" y="24"/>
                </a:cxn>
                <a:cxn ang="0">
                  <a:pos x="65" y="0"/>
                </a:cxn>
                <a:cxn ang="0">
                  <a:pos x="47" y="16"/>
                </a:cxn>
                <a:cxn ang="0">
                  <a:pos x="40" y="7"/>
                </a:cxn>
                <a:cxn ang="0">
                  <a:pos x="15" y="7"/>
                </a:cxn>
                <a:cxn ang="0">
                  <a:pos x="6" y="56"/>
                </a:cxn>
                <a:cxn ang="0">
                  <a:pos x="0" y="66"/>
                </a:cxn>
                <a:cxn ang="0">
                  <a:pos x="0" y="97"/>
                </a:cxn>
              </a:cxnLst>
              <a:rect l="0" t="0" r="r" b="b"/>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3" name="Freeform 206">
              <a:extLst>
                <a:ext uri="{FF2B5EF4-FFF2-40B4-BE49-F238E27FC236}">
                  <a16:creationId xmlns:a16="http://schemas.microsoft.com/office/drawing/2014/main" id="{7AA47510-F1C4-4669-8B0A-07C4E3A14F45}"/>
                </a:ext>
              </a:extLst>
            </p:cNvPr>
            <p:cNvSpPr>
              <a:spLocks/>
            </p:cNvSpPr>
            <p:nvPr/>
          </p:nvSpPr>
          <p:spPr bwMode="auto">
            <a:xfrm>
              <a:off x="3045" y="2788"/>
              <a:ext cx="100" cy="73"/>
            </a:xfrm>
            <a:custGeom>
              <a:avLst/>
              <a:gdLst/>
              <a:ahLst/>
              <a:cxnLst>
                <a:cxn ang="0">
                  <a:pos x="65" y="0"/>
                </a:cxn>
                <a:cxn ang="0">
                  <a:pos x="47" y="0"/>
                </a:cxn>
                <a:cxn ang="0">
                  <a:pos x="47" y="8"/>
                </a:cxn>
                <a:cxn ang="0">
                  <a:pos x="24" y="24"/>
                </a:cxn>
                <a:cxn ang="0">
                  <a:pos x="0" y="24"/>
                </a:cxn>
                <a:cxn ang="0">
                  <a:pos x="15" y="48"/>
                </a:cxn>
                <a:cxn ang="0">
                  <a:pos x="32" y="65"/>
                </a:cxn>
                <a:cxn ang="0">
                  <a:pos x="40" y="80"/>
                </a:cxn>
                <a:cxn ang="0">
                  <a:pos x="56" y="80"/>
                </a:cxn>
                <a:cxn ang="0">
                  <a:pos x="72" y="90"/>
                </a:cxn>
                <a:cxn ang="0">
                  <a:pos x="81" y="90"/>
                </a:cxn>
                <a:cxn ang="0">
                  <a:pos x="97" y="56"/>
                </a:cxn>
                <a:cxn ang="0">
                  <a:pos x="105" y="24"/>
                </a:cxn>
                <a:cxn ang="0">
                  <a:pos x="97" y="8"/>
                </a:cxn>
                <a:cxn ang="0">
                  <a:pos x="81" y="0"/>
                </a:cxn>
                <a:cxn ang="0">
                  <a:pos x="65" y="0"/>
                </a:cxn>
              </a:cxnLst>
              <a:rect l="0" t="0" r="r" b="b"/>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4" name="Freeform 207">
              <a:extLst>
                <a:ext uri="{FF2B5EF4-FFF2-40B4-BE49-F238E27FC236}">
                  <a16:creationId xmlns:a16="http://schemas.microsoft.com/office/drawing/2014/main" id="{1A2FCBEE-CDF1-47A3-8374-CADB41AE3988}"/>
                </a:ext>
              </a:extLst>
            </p:cNvPr>
            <p:cNvSpPr>
              <a:spLocks/>
            </p:cNvSpPr>
            <p:nvPr/>
          </p:nvSpPr>
          <p:spPr bwMode="auto">
            <a:xfrm>
              <a:off x="3106" y="2731"/>
              <a:ext cx="131" cy="173"/>
            </a:xfrm>
            <a:custGeom>
              <a:avLst/>
              <a:gdLst/>
              <a:ahLst/>
              <a:cxnLst>
                <a:cxn ang="0">
                  <a:pos x="32" y="217"/>
                </a:cxn>
                <a:cxn ang="0">
                  <a:pos x="32" y="209"/>
                </a:cxn>
                <a:cxn ang="0">
                  <a:pos x="32" y="202"/>
                </a:cxn>
                <a:cxn ang="0">
                  <a:pos x="64" y="193"/>
                </a:cxn>
                <a:cxn ang="0">
                  <a:pos x="72" y="186"/>
                </a:cxn>
                <a:cxn ang="0">
                  <a:pos x="72" y="162"/>
                </a:cxn>
                <a:cxn ang="0">
                  <a:pos x="56" y="128"/>
                </a:cxn>
                <a:cxn ang="0">
                  <a:pos x="87" y="96"/>
                </a:cxn>
                <a:cxn ang="0">
                  <a:pos x="112" y="87"/>
                </a:cxn>
                <a:cxn ang="0">
                  <a:pos x="137" y="63"/>
                </a:cxn>
                <a:cxn ang="0">
                  <a:pos x="129" y="0"/>
                </a:cxn>
                <a:cxn ang="0">
                  <a:pos x="112" y="15"/>
                </a:cxn>
                <a:cxn ang="0">
                  <a:pos x="81" y="15"/>
                </a:cxn>
                <a:cxn ang="0">
                  <a:pos x="64" y="15"/>
                </a:cxn>
                <a:cxn ang="0">
                  <a:pos x="56" y="23"/>
                </a:cxn>
                <a:cxn ang="0">
                  <a:pos x="64" y="40"/>
                </a:cxn>
                <a:cxn ang="0">
                  <a:pos x="72" y="55"/>
                </a:cxn>
                <a:cxn ang="0">
                  <a:pos x="72" y="72"/>
                </a:cxn>
                <a:cxn ang="0">
                  <a:pos x="64" y="87"/>
                </a:cxn>
                <a:cxn ang="0">
                  <a:pos x="56" y="72"/>
                </a:cxn>
                <a:cxn ang="0">
                  <a:pos x="56" y="55"/>
                </a:cxn>
                <a:cxn ang="0">
                  <a:pos x="47" y="55"/>
                </a:cxn>
                <a:cxn ang="0">
                  <a:pos x="40" y="47"/>
                </a:cxn>
                <a:cxn ang="0">
                  <a:pos x="0" y="63"/>
                </a:cxn>
                <a:cxn ang="0">
                  <a:pos x="0" y="72"/>
                </a:cxn>
                <a:cxn ang="0">
                  <a:pos x="16" y="72"/>
                </a:cxn>
                <a:cxn ang="0">
                  <a:pos x="32" y="80"/>
                </a:cxn>
                <a:cxn ang="0">
                  <a:pos x="40" y="96"/>
                </a:cxn>
                <a:cxn ang="0">
                  <a:pos x="32" y="128"/>
                </a:cxn>
                <a:cxn ang="0">
                  <a:pos x="16" y="162"/>
                </a:cxn>
                <a:cxn ang="0">
                  <a:pos x="22" y="209"/>
                </a:cxn>
                <a:cxn ang="0">
                  <a:pos x="22" y="217"/>
                </a:cxn>
                <a:cxn ang="0">
                  <a:pos x="32" y="217"/>
                </a:cxn>
              </a:cxnLst>
              <a:rect l="0" t="0" r="r" b="b"/>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5" name="Freeform 208">
              <a:extLst>
                <a:ext uri="{FF2B5EF4-FFF2-40B4-BE49-F238E27FC236}">
                  <a16:creationId xmlns:a16="http://schemas.microsoft.com/office/drawing/2014/main" id="{19E26637-BA3D-457C-81DD-8AD6693A5E39}"/>
                </a:ext>
              </a:extLst>
            </p:cNvPr>
            <p:cNvSpPr>
              <a:spLocks/>
            </p:cNvSpPr>
            <p:nvPr/>
          </p:nvSpPr>
          <p:spPr bwMode="auto">
            <a:xfrm>
              <a:off x="3113" y="2897"/>
              <a:ext cx="16" cy="14"/>
            </a:xfrm>
            <a:custGeom>
              <a:avLst/>
              <a:gdLst/>
              <a:ahLst/>
              <a:cxnLst>
                <a:cxn ang="0">
                  <a:pos x="16" y="8"/>
                </a:cxn>
                <a:cxn ang="0">
                  <a:pos x="16" y="0"/>
                </a:cxn>
                <a:cxn ang="0">
                  <a:pos x="9" y="0"/>
                </a:cxn>
                <a:cxn ang="0">
                  <a:pos x="0" y="8"/>
                </a:cxn>
                <a:cxn ang="0">
                  <a:pos x="9" y="17"/>
                </a:cxn>
                <a:cxn ang="0">
                  <a:pos x="16" y="8"/>
                </a:cxn>
              </a:cxnLst>
              <a:rect l="0" t="0" r="r" b="b"/>
              <a:pathLst>
                <a:path w="17" h="18">
                  <a:moveTo>
                    <a:pt x="16" y="8"/>
                  </a:moveTo>
                  <a:lnTo>
                    <a:pt x="16" y="0"/>
                  </a:lnTo>
                  <a:lnTo>
                    <a:pt x="9" y="0"/>
                  </a:lnTo>
                  <a:lnTo>
                    <a:pt x="0" y="8"/>
                  </a:lnTo>
                  <a:lnTo>
                    <a:pt x="9" y="17"/>
                  </a:lnTo>
                  <a:lnTo>
                    <a:pt x="16"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6" name="Freeform 209">
              <a:extLst>
                <a:ext uri="{FF2B5EF4-FFF2-40B4-BE49-F238E27FC236}">
                  <a16:creationId xmlns:a16="http://schemas.microsoft.com/office/drawing/2014/main" id="{F46FB2A9-35FF-41BE-AAF4-9457F38C685B}"/>
                </a:ext>
              </a:extLst>
            </p:cNvPr>
            <p:cNvSpPr>
              <a:spLocks/>
            </p:cNvSpPr>
            <p:nvPr/>
          </p:nvSpPr>
          <p:spPr bwMode="auto">
            <a:xfrm>
              <a:off x="3113" y="2897"/>
              <a:ext cx="16" cy="14"/>
            </a:xfrm>
            <a:custGeom>
              <a:avLst/>
              <a:gdLst/>
              <a:ahLst/>
              <a:cxnLst>
                <a:cxn ang="0">
                  <a:pos x="16" y="8"/>
                </a:cxn>
                <a:cxn ang="0">
                  <a:pos x="16" y="0"/>
                </a:cxn>
                <a:cxn ang="0">
                  <a:pos x="9" y="0"/>
                </a:cxn>
                <a:cxn ang="0">
                  <a:pos x="0" y="8"/>
                </a:cxn>
                <a:cxn ang="0">
                  <a:pos x="9" y="17"/>
                </a:cxn>
                <a:cxn ang="0">
                  <a:pos x="16" y="8"/>
                </a:cxn>
              </a:cxnLst>
              <a:rect l="0" t="0" r="r" b="b"/>
              <a:pathLst>
                <a:path w="17" h="18">
                  <a:moveTo>
                    <a:pt x="16" y="8"/>
                  </a:moveTo>
                  <a:lnTo>
                    <a:pt x="16" y="0"/>
                  </a:lnTo>
                  <a:lnTo>
                    <a:pt x="9" y="0"/>
                  </a:lnTo>
                  <a:lnTo>
                    <a:pt x="0" y="8"/>
                  </a:lnTo>
                  <a:lnTo>
                    <a:pt x="9" y="17"/>
                  </a:lnTo>
                  <a:lnTo>
                    <a:pt x="16"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7" name="Freeform 210">
              <a:extLst>
                <a:ext uri="{FF2B5EF4-FFF2-40B4-BE49-F238E27FC236}">
                  <a16:creationId xmlns:a16="http://schemas.microsoft.com/office/drawing/2014/main" id="{895A0F11-E607-4924-87D3-0D5D008A9EAB}"/>
                </a:ext>
              </a:extLst>
            </p:cNvPr>
            <p:cNvSpPr>
              <a:spLocks/>
            </p:cNvSpPr>
            <p:nvPr/>
          </p:nvSpPr>
          <p:spPr bwMode="auto">
            <a:xfrm>
              <a:off x="1843" y="3092"/>
              <a:ext cx="17" cy="26"/>
            </a:xfrm>
            <a:custGeom>
              <a:avLst/>
              <a:gdLst/>
              <a:ahLst/>
              <a:cxnLst>
                <a:cxn ang="0">
                  <a:pos x="6" y="0"/>
                </a:cxn>
                <a:cxn ang="0">
                  <a:pos x="0" y="23"/>
                </a:cxn>
                <a:cxn ang="0">
                  <a:pos x="6" y="32"/>
                </a:cxn>
                <a:cxn ang="0">
                  <a:pos x="16" y="7"/>
                </a:cxn>
                <a:cxn ang="0">
                  <a:pos x="6" y="0"/>
                </a:cxn>
              </a:cxnLst>
              <a:rect l="0" t="0" r="r" b="b"/>
              <a:pathLst>
                <a:path w="17" h="33">
                  <a:moveTo>
                    <a:pt x="6" y="0"/>
                  </a:moveTo>
                  <a:lnTo>
                    <a:pt x="0" y="23"/>
                  </a:lnTo>
                  <a:lnTo>
                    <a:pt x="6" y="32"/>
                  </a:lnTo>
                  <a:lnTo>
                    <a:pt x="16" y="7"/>
                  </a:lnTo>
                  <a:lnTo>
                    <a:pt x="6"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8" name="Freeform 211">
              <a:extLst>
                <a:ext uri="{FF2B5EF4-FFF2-40B4-BE49-F238E27FC236}">
                  <a16:creationId xmlns:a16="http://schemas.microsoft.com/office/drawing/2014/main" id="{62350A70-EE53-414D-898B-75F03EED5C1B}"/>
                </a:ext>
              </a:extLst>
            </p:cNvPr>
            <p:cNvSpPr>
              <a:spLocks/>
            </p:cNvSpPr>
            <p:nvPr/>
          </p:nvSpPr>
          <p:spPr bwMode="auto">
            <a:xfrm>
              <a:off x="1797" y="2433"/>
              <a:ext cx="24" cy="13"/>
            </a:xfrm>
            <a:custGeom>
              <a:avLst/>
              <a:gdLst/>
              <a:ahLst/>
              <a:cxnLst>
                <a:cxn ang="0">
                  <a:pos x="0" y="7"/>
                </a:cxn>
                <a:cxn ang="0">
                  <a:pos x="16" y="16"/>
                </a:cxn>
                <a:cxn ang="0">
                  <a:pos x="25" y="7"/>
                </a:cxn>
                <a:cxn ang="0">
                  <a:pos x="9" y="0"/>
                </a:cxn>
                <a:cxn ang="0">
                  <a:pos x="0" y="7"/>
                </a:cxn>
              </a:cxnLst>
              <a:rect l="0" t="0" r="r" b="b"/>
              <a:pathLst>
                <a:path w="26" h="17">
                  <a:moveTo>
                    <a:pt x="0" y="7"/>
                  </a:moveTo>
                  <a:lnTo>
                    <a:pt x="16" y="16"/>
                  </a:lnTo>
                  <a:lnTo>
                    <a:pt x="25" y="7"/>
                  </a:lnTo>
                  <a:lnTo>
                    <a:pt x="9" y="0"/>
                  </a:lnTo>
                  <a:lnTo>
                    <a:pt x="0"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69" name="Freeform 212">
              <a:extLst>
                <a:ext uri="{FF2B5EF4-FFF2-40B4-BE49-F238E27FC236}">
                  <a16:creationId xmlns:a16="http://schemas.microsoft.com/office/drawing/2014/main" id="{6F6B7997-2C43-4022-B94F-8204D5236342}"/>
                </a:ext>
              </a:extLst>
            </p:cNvPr>
            <p:cNvSpPr>
              <a:spLocks/>
            </p:cNvSpPr>
            <p:nvPr/>
          </p:nvSpPr>
          <p:spPr bwMode="auto">
            <a:xfrm>
              <a:off x="1720" y="2381"/>
              <a:ext cx="124" cy="40"/>
            </a:xfrm>
            <a:custGeom>
              <a:avLst/>
              <a:gdLst/>
              <a:ahLst/>
              <a:cxnLst>
                <a:cxn ang="0">
                  <a:pos x="0" y="24"/>
                </a:cxn>
                <a:cxn ang="0">
                  <a:pos x="9" y="24"/>
                </a:cxn>
                <a:cxn ang="0">
                  <a:pos x="25" y="8"/>
                </a:cxn>
                <a:cxn ang="0">
                  <a:pos x="41" y="15"/>
                </a:cxn>
                <a:cxn ang="0">
                  <a:pos x="34" y="15"/>
                </a:cxn>
                <a:cxn ang="0">
                  <a:pos x="41" y="15"/>
                </a:cxn>
                <a:cxn ang="0">
                  <a:pos x="74" y="24"/>
                </a:cxn>
                <a:cxn ang="0">
                  <a:pos x="81" y="40"/>
                </a:cxn>
                <a:cxn ang="0">
                  <a:pos x="97" y="40"/>
                </a:cxn>
                <a:cxn ang="0">
                  <a:pos x="90" y="49"/>
                </a:cxn>
                <a:cxn ang="0">
                  <a:pos x="131" y="49"/>
                </a:cxn>
                <a:cxn ang="0">
                  <a:pos x="122" y="40"/>
                </a:cxn>
                <a:cxn ang="0">
                  <a:pos x="114" y="40"/>
                </a:cxn>
                <a:cxn ang="0">
                  <a:pos x="114" y="31"/>
                </a:cxn>
                <a:cxn ang="0">
                  <a:pos x="81" y="15"/>
                </a:cxn>
                <a:cxn ang="0">
                  <a:pos x="41" y="0"/>
                </a:cxn>
                <a:cxn ang="0">
                  <a:pos x="16" y="8"/>
                </a:cxn>
                <a:cxn ang="0">
                  <a:pos x="0" y="24"/>
                </a:cxn>
              </a:cxnLst>
              <a:rect l="0" t="0" r="r" b="b"/>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0" name="Freeform 213">
              <a:extLst>
                <a:ext uri="{FF2B5EF4-FFF2-40B4-BE49-F238E27FC236}">
                  <a16:creationId xmlns:a16="http://schemas.microsoft.com/office/drawing/2014/main" id="{4A102015-074C-4D6F-9501-A2A20E493942}"/>
                </a:ext>
              </a:extLst>
            </p:cNvPr>
            <p:cNvSpPr>
              <a:spLocks/>
            </p:cNvSpPr>
            <p:nvPr/>
          </p:nvSpPr>
          <p:spPr bwMode="auto">
            <a:xfrm>
              <a:off x="1797" y="2361"/>
              <a:ext cx="15" cy="21"/>
            </a:xfrm>
            <a:custGeom>
              <a:avLst/>
              <a:gdLst/>
              <a:ahLst/>
              <a:cxnLst>
                <a:cxn ang="0">
                  <a:pos x="0" y="0"/>
                </a:cxn>
                <a:cxn ang="0">
                  <a:pos x="0" y="8"/>
                </a:cxn>
                <a:cxn ang="0">
                  <a:pos x="16" y="25"/>
                </a:cxn>
                <a:cxn ang="0">
                  <a:pos x="16" y="8"/>
                </a:cxn>
                <a:cxn ang="0">
                  <a:pos x="0" y="0"/>
                </a:cxn>
              </a:cxnLst>
              <a:rect l="0" t="0" r="r" b="b"/>
              <a:pathLst>
                <a:path w="17" h="26">
                  <a:moveTo>
                    <a:pt x="0" y="0"/>
                  </a:moveTo>
                  <a:lnTo>
                    <a:pt x="0" y="8"/>
                  </a:lnTo>
                  <a:lnTo>
                    <a:pt x="16" y="25"/>
                  </a:lnTo>
                  <a:lnTo>
                    <a:pt x="16" y="8"/>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1" name="Freeform 214">
              <a:extLst>
                <a:ext uri="{FF2B5EF4-FFF2-40B4-BE49-F238E27FC236}">
                  <a16:creationId xmlns:a16="http://schemas.microsoft.com/office/drawing/2014/main" id="{AB1D1136-2854-40D0-92BC-B34AEEDA88FB}"/>
                </a:ext>
              </a:extLst>
            </p:cNvPr>
            <p:cNvSpPr>
              <a:spLocks/>
            </p:cNvSpPr>
            <p:nvPr/>
          </p:nvSpPr>
          <p:spPr bwMode="auto">
            <a:xfrm>
              <a:off x="1691" y="1722"/>
              <a:ext cx="83" cy="72"/>
            </a:xfrm>
            <a:custGeom>
              <a:avLst/>
              <a:gdLst/>
              <a:ahLst/>
              <a:cxnLst>
                <a:cxn ang="0">
                  <a:pos x="0" y="73"/>
                </a:cxn>
                <a:cxn ang="0">
                  <a:pos x="15" y="73"/>
                </a:cxn>
                <a:cxn ang="0">
                  <a:pos x="15" y="90"/>
                </a:cxn>
                <a:cxn ang="0">
                  <a:pos x="31" y="90"/>
                </a:cxn>
                <a:cxn ang="0">
                  <a:pos x="47" y="65"/>
                </a:cxn>
                <a:cxn ang="0">
                  <a:pos x="56" y="65"/>
                </a:cxn>
                <a:cxn ang="0">
                  <a:pos x="72" y="81"/>
                </a:cxn>
                <a:cxn ang="0">
                  <a:pos x="88" y="65"/>
                </a:cxn>
                <a:cxn ang="0">
                  <a:pos x="72" y="65"/>
                </a:cxn>
                <a:cxn ang="0">
                  <a:pos x="56" y="40"/>
                </a:cxn>
                <a:cxn ang="0">
                  <a:pos x="31" y="16"/>
                </a:cxn>
                <a:cxn ang="0">
                  <a:pos x="25" y="0"/>
                </a:cxn>
                <a:cxn ang="0">
                  <a:pos x="15" y="16"/>
                </a:cxn>
                <a:cxn ang="0">
                  <a:pos x="6" y="25"/>
                </a:cxn>
                <a:cxn ang="0">
                  <a:pos x="15" y="65"/>
                </a:cxn>
                <a:cxn ang="0">
                  <a:pos x="0" y="73"/>
                </a:cxn>
              </a:cxnLst>
              <a:rect l="0" t="0" r="r" b="b"/>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2" name="Freeform 215">
              <a:extLst>
                <a:ext uri="{FF2B5EF4-FFF2-40B4-BE49-F238E27FC236}">
                  <a16:creationId xmlns:a16="http://schemas.microsoft.com/office/drawing/2014/main" id="{C4A18329-5A57-4560-AD64-15D627F35D84}"/>
                </a:ext>
              </a:extLst>
            </p:cNvPr>
            <p:cNvSpPr>
              <a:spLocks/>
            </p:cNvSpPr>
            <p:nvPr/>
          </p:nvSpPr>
          <p:spPr bwMode="auto">
            <a:xfrm>
              <a:off x="1812" y="1664"/>
              <a:ext cx="24" cy="33"/>
            </a:xfrm>
            <a:custGeom>
              <a:avLst/>
              <a:gdLst/>
              <a:ahLst/>
              <a:cxnLst>
                <a:cxn ang="0">
                  <a:pos x="0" y="25"/>
                </a:cxn>
                <a:cxn ang="0">
                  <a:pos x="0" y="40"/>
                </a:cxn>
                <a:cxn ang="0">
                  <a:pos x="17" y="31"/>
                </a:cxn>
                <a:cxn ang="0">
                  <a:pos x="25" y="25"/>
                </a:cxn>
                <a:cxn ang="0">
                  <a:pos x="25" y="16"/>
                </a:cxn>
                <a:cxn ang="0">
                  <a:pos x="25" y="0"/>
                </a:cxn>
                <a:cxn ang="0">
                  <a:pos x="9" y="0"/>
                </a:cxn>
                <a:cxn ang="0">
                  <a:pos x="0" y="25"/>
                </a:cxn>
              </a:cxnLst>
              <a:rect l="0" t="0" r="r" b="b"/>
              <a:pathLst>
                <a:path w="26" h="41">
                  <a:moveTo>
                    <a:pt x="0" y="25"/>
                  </a:moveTo>
                  <a:lnTo>
                    <a:pt x="0" y="40"/>
                  </a:lnTo>
                  <a:lnTo>
                    <a:pt x="17" y="31"/>
                  </a:lnTo>
                  <a:lnTo>
                    <a:pt x="25" y="25"/>
                  </a:lnTo>
                  <a:lnTo>
                    <a:pt x="25" y="16"/>
                  </a:lnTo>
                  <a:lnTo>
                    <a:pt x="25" y="0"/>
                  </a:lnTo>
                  <a:lnTo>
                    <a:pt x="9" y="0"/>
                  </a:lnTo>
                  <a:lnTo>
                    <a:pt x="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3" name="Freeform 216">
              <a:extLst>
                <a:ext uri="{FF2B5EF4-FFF2-40B4-BE49-F238E27FC236}">
                  <a16:creationId xmlns:a16="http://schemas.microsoft.com/office/drawing/2014/main" id="{2F444AF9-A315-4D91-9244-6694649741E6}"/>
                </a:ext>
              </a:extLst>
            </p:cNvPr>
            <p:cNvSpPr>
              <a:spLocks/>
            </p:cNvSpPr>
            <p:nvPr/>
          </p:nvSpPr>
          <p:spPr bwMode="auto">
            <a:xfrm>
              <a:off x="1766" y="1488"/>
              <a:ext cx="55" cy="35"/>
            </a:xfrm>
            <a:custGeom>
              <a:avLst/>
              <a:gdLst/>
              <a:ahLst/>
              <a:cxnLst>
                <a:cxn ang="0">
                  <a:pos x="0" y="0"/>
                </a:cxn>
                <a:cxn ang="0">
                  <a:pos x="0" y="17"/>
                </a:cxn>
                <a:cxn ang="0">
                  <a:pos x="0" y="42"/>
                </a:cxn>
                <a:cxn ang="0">
                  <a:pos x="25" y="42"/>
                </a:cxn>
                <a:cxn ang="0">
                  <a:pos x="32" y="42"/>
                </a:cxn>
                <a:cxn ang="0">
                  <a:pos x="57" y="42"/>
                </a:cxn>
                <a:cxn ang="0">
                  <a:pos x="57" y="34"/>
                </a:cxn>
                <a:cxn ang="0">
                  <a:pos x="48" y="9"/>
                </a:cxn>
                <a:cxn ang="0">
                  <a:pos x="41" y="0"/>
                </a:cxn>
                <a:cxn ang="0">
                  <a:pos x="17" y="0"/>
                </a:cxn>
                <a:cxn ang="0">
                  <a:pos x="0" y="0"/>
                </a:cxn>
              </a:cxnLst>
              <a:rect l="0" t="0" r="r" b="b"/>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4" name="Freeform 217">
              <a:extLst>
                <a:ext uri="{FF2B5EF4-FFF2-40B4-BE49-F238E27FC236}">
                  <a16:creationId xmlns:a16="http://schemas.microsoft.com/office/drawing/2014/main" id="{310E90E4-566C-456D-B425-D12C7F30760A}"/>
                </a:ext>
              </a:extLst>
            </p:cNvPr>
            <p:cNvSpPr>
              <a:spLocks/>
            </p:cNvSpPr>
            <p:nvPr/>
          </p:nvSpPr>
          <p:spPr bwMode="auto">
            <a:xfrm>
              <a:off x="1857" y="940"/>
              <a:ext cx="744" cy="925"/>
            </a:xfrm>
            <a:custGeom>
              <a:avLst/>
              <a:gdLst/>
              <a:ahLst/>
              <a:cxnLst>
                <a:cxn ang="0">
                  <a:pos x="40" y="470"/>
                </a:cxn>
                <a:cxn ang="0">
                  <a:pos x="25" y="528"/>
                </a:cxn>
                <a:cxn ang="0">
                  <a:pos x="57" y="575"/>
                </a:cxn>
                <a:cxn ang="0">
                  <a:pos x="147" y="575"/>
                </a:cxn>
                <a:cxn ang="0">
                  <a:pos x="211" y="657"/>
                </a:cxn>
                <a:cxn ang="0">
                  <a:pos x="221" y="746"/>
                </a:cxn>
                <a:cxn ang="0">
                  <a:pos x="227" y="794"/>
                </a:cxn>
                <a:cxn ang="0">
                  <a:pos x="261" y="802"/>
                </a:cxn>
                <a:cxn ang="0">
                  <a:pos x="244" y="818"/>
                </a:cxn>
                <a:cxn ang="0">
                  <a:pos x="252" y="874"/>
                </a:cxn>
                <a:cxn ang="0">
                  <a:pos x="293" y="874"/>
                </a:cxn>
                <a:cxn ang="0">
                  <a:pos x="252" y="914"/>
                </a:cxn>
                <a:cxn ang="0">
                  <a:pos x="276" y="1038"/>
                </a:cxn>
                <a:cxn ang="0">
                  <a:pos x="349" y="1135"/>
                </a:cxn>
                <a:cxn ang="0">
                  <a:pos x="398" y="1101"/>
                </a:cxn>
                <a:cxn ang="0">
                  <a:pos x="423" y="1029"/>
                </a:cxn>
                <a:cxn ang="0">
                  <a:pos x="430" y="996"/>
                </a:cxn>
                <a:cxn ang="0">
                  <a:pos x="537" y="914"/>
                </a:cxn>
                <a:cxn ang="0">
                  <a:pos x="641" y="859"/>
                </a:cxn>
                <a:cxn ang="0">
                  <a:pos x="600" y="843"/>
                </a:cxn>
                <a:cxn ang="0">
                  <a:pos x="609" y="802"/>
                </a:cxn>
                <a:cxn ang="0">
                  <a:pos x="641" y="836"/>
                </a:cxn>
                <a:cxn ang="0">
                  <a:pos x="625" y="746"/>
                </a:cxn>
                <a:cxn ang="0">
                  <a:pos x="641" y="722"/>
                </a:cxn>
                <a:cxn ang="0">
                  <a:pos x="674" y="688"/>
                </a:cxn>
                <a:cxn ang="0">
                  <a:pos x="699" y="649"/>
                </a:cxn>
                <a:cxn ang="0">
                  <a:pos x="682" y="575"/>
                </a:cxn>
                <a:cxn ang="0">
                  <a:pos x="674" y="535"/>
                </a:cxn>
                <a:cxn ang="0">
                  <a:pos x="690" y="470"/>
                </a:cxn>
                <a:cxn ang="0">
                  <a:pos x="739" y="301"/>
                </a:cxn>
                <a:cxn ang="0">
                  <a:pos x="731" y="187"/>
                </a:cxn>
                <a:cxn ang="0">
                  <a:pos x="650" y="252"/>
                </a:cxn>
                <a:cxn ang="0">
                  <a:pos x="666" y="187"/>
                </a:cxn>
                <a:cxn ang="0">
                  <a:pos x="634" y="196"/>
                </a:cxn>
                <a:cxn ang="0">
                  <a:pos x="553" y="162"/>
                </a:cxn>
                <a:cxn ang="0">
                  <a:pos x="659" y="137"/>
                </a:cxn>
                <a:cxn ang="0">
                  <a:pos x="634" y="74"/>
                </a:cxn>
                <a:cxn ang="0">
                  <a:pos x="479" y="0"/>
                </a:cxn>
                <a:cxn ang="0">
                  <a:pos x="333" y="130"/>
                </a:cxn>
                <a:cxn ang="0">
                  <a:pos x="244" y="137"/>
                </a:cxn>
                <a:cxn ang="0">
                  <a:pos x="155" y="221"/>
                </a:cxn>
                <a:cxn ang="0">
                  <a:pos x="82" y="292"/>
                </a:cxn>
                <a:cxn ang="0">
                  <a:pos x="115" y="358"/>
                </a:cxn>
                <a:cxn ang="0">
                  <a:pos x="9" y="429"/>
                </a:cxn>
              </a:cxnLst>
              <a:rect l="0" t="0" r="r" b="b"/>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5" name="Freeform 218">
              <a:extLst>
                <a:ext uri="{FF2B5EF4-FFF2-40B4-BE49-F238E27FC236}">
                  <a16:creationId xmlns:a16="http://schemas.microsoft.com/office/drawing/2014/main" id="{543066BB-1363-4778-AF71-D5491023F74F}"/>
                </a:ext>
              </a:extLst>
            </p:cNvPr>
            <p:cNvSpPr>
              <a:spLocks/>
            </p:cNvSpPr>
            <p:nvPr/>
          </p:nvSpPr>
          <p:spPr bwMode="auto">
            <a:xfrm>
              <a:off x="3939" y="1238"/>
              <a:ext cx="71" cy="78"/>
            </a:xfrm>
            <a:custGeom>
              <a:avLst/>
              <a:gdLst/>
              <a:ahLst/>
              <a:cxnLst>
                <a:cxn ang="0">
                  <a:pos x="0" y="97"/>
                </a:cxn>
                <a:cxn ang="0">
                  <a:pos x="25" y="90"/>
                </a:cxn>
                <a:cxn ang="0">
                  <a:pos x="49" y="90"/>
                </a:cxn>
                <a:cxn ang="0">
                  <a:pos x="74" y="72"/>
                </a:cxn>
                <a:cxn ang="0">
                  <a:pos x="74" y="40"/>
                </a:cxn>
                <a:cxn ang="0">
                  <a:pos x="40" y="0"/>
                </a:cxn>
                <a:cxn ang="0">
                  <a:pos x="25" y="16"/>
                </a:cxn>
                <a:cxn ang="0">
                  <a:pos x="0" y="97"/>
                </a:cxn>
              </a:cxnLst>
              <a:rect l="0" t="0" r="r" b="b"/>
              <a:pathLst>
                <a:path w="75" h="98">
                  <a:moveTo>
                    <a:pt x="0" y="97"/>
                  </a:moveTo>
                  <a:lnTo>
                    <a:pt x="25" y="90"/>
                  </a:lnTo>
                  <a:lnTo>
                    <a:pt x="49" y="90"/>
                  </a:lnTo>
                  <a:lnTo>
                    <a:pt x="74" y="72"/>
                  </a:lnTo>
                  <a:lnTo>
                    <a:pt x="74" y="40"/>
                  </a:lnTo>
                  <a:lnTo>
                    <a:pt x="40" y="0"/>
                  </a:lnTo>
                  <a:lnTo>
                    <a:pt x="25" y="16"/>
                  </a:lnTo>
                  <a:lnTo>
                    <a:pt x="0" y="9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6" name="Freeform 219">
              <a:extLst>
                <a:ext uri="{FF2B5EF4-FFF2-40B4-BE49-F238E27FC236}">
                  <a16:creationId xmlns:a16="http://schemas.microsoft.com/office/drawing/2014/main" id="{7E6A675A-523B-46A0-A622-97889872BDB4}"/>
                </a:ext>
              </a:extLst>
            </p:cNvPr>
            <p:cNvSpPr>
              <a:spLocks/>
            </p:cNvSpPr>
            <p:nvPr/>
          </p:nvSpPr>
          <p:spPr bwMode="auto">
            <a:xfrm>
              <a:off x="3840" y="1128"/>
              <a:ext cx="116" cy="150"/>
            </a:xfrm>
            <a:custGeom>
              <a:avLst/>
              <a:gdLst/>
              <a:ahLst/>
              <a:cxnLst>
                <a:cxn ang="0">
                  <a:pos x="0" y="97"/>
                </a:cxn>
                <a:cxn ang="0">
                  <a:pos x="8" y="122"/>
                </a:cxn>
                <a:cxn ang="0">
                  <a:pos x="40" y="137"/>
                </a:cxn>
                <a:cxn ang="0">
                  <a:pos x="49" y="162"/>
                </a:cxn>
                <a:cxn ang="0">
                  <a:pos x="98" y="187"/>
                </a:cxn>
                <a:cxn ang="0">
                  <a:pos x="114" y="177"/>
                </a:cxn>
                <a:cxn ang="0">
                  <a:pos x="114" y="153"/>
                </a:cxn>
                <a:cxn ang="0">
                  <a:pos x="121" y="122"/>
                </a:cxn>
                <a:cxn ang="0">
                  <a:pos x="105" y="97"/>
                </a:cxn>
                <a:cxn ang="0">
                  <a:pos x="80" y="88"/>
                </a:cxn>
                <a:cxn ang="0">
                  <a:pos x="80" y="65"/>
                </a:cxn>
                <a:cxn ang="0">
                  <a:pos x="80" y="40"/>
                </a:cxn>
                <a:cxn ang="0">
                  <a:pos x="56" y="0"/>
                </a:cxn>
                <a:cxn ang="0">
                  <a:pos x="33" y="32"/>
                </a:cxn>
                <a:cxn ang="0">
                  <a:pos x="25" y="65"/>
                </a:cxn>
                <a:cxn ang="0">
                  <a:pos x="0" y="97"/>
                </a:cxn>
              </a:cxnLst>
              <a:rect l="0" t="0" r="r" b="b"/>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7" name="Freeform 220">
              <a:extLst>
                <a:ext uri="{FF2B5EF4-FFF2-40B4-BE49-F238E27FC236}">
                  <a16:creationId xmlns:a16="http://schemas.microsoft.com/office/drawing/2014/main" id="{240B99C6-8639-4504-BDC7-63B9BE1CACEC}"/>
                </a:ext>
              </a:extLst>
            </p:cNvPr>
            <p:cNvSpPr>
              <a:spLocks/>
            </p:cNvSpPr>
            <p:nvPr/>
          </p:nvSpPr>
          <p:spPr bwMode="auto">
            <a:xfrm>
              <a:off x="3420" y="1116"/>
              <a:ext cx="107" cy="84"/>
            </a:xfrm>
            <a:custGeom>
              <a:avLst/>
              <a:gdLst/>
              <a:ahLst/>
              <a:cxnLst>
                <a:cxn ang="0">
                  <a:pos x="0" y="103"/>
                </a:cxn>
                <a:cxn ang="0">
                  <a:pos x="25" y="103"/>
                </a:cxn>
                <a:cxn ang="0">
                  <a:pos x="41" y="80"/>
                </a:cxn>
                <a:cxn ang="0">
                  <a:pos x="73" y="87"/>
                </a:cxn>
                <a:cxn ang="0">
                  <a:pos x="81" y="80"/>
                </a:cxn>
                <a:cxn ang="0">
                  <a:pos x="81" y="47"/>
                </a:cxn>
                <a:cxn ang="0">
                  <a:pos x="97" y="47"/>
                </a:cxn>
                <a:cxn ang="0">
                  <a:pos x="113" y="40"/>
                </a:cxn>
                <a:cxn ang="0">
                  <a:pos x="106" y="0"/>
                </a:cxn>
                <a:cxn ang="0">
                  <a:pos x="88" y="22"/>
                </a:cxn>
                <a:cxn ang="0">
                  <a:pos x="81" y="47"/>
                </a:cxn>
                <a:cxn ang="0">
                  <a:pos x="48" y="55"/>
                </a:cxn>
                <a:cxn ang="0">
                  <a:pos x="41" y="80"/>
                </a:cxn>
                <a:cxn ang="0">
                  <a:pos x="16" y="80"/>
                </a:cxn>
                <a:cxn ang="0">
                  <a:pos x="0" y="103"/>
                </a:cxn>
              </a:cxnLst>
              <a:rect l="0" t="0" r="r" b="b"/>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8" name="Freeform 221">
              <a:extLst>
                <a:ext uri="{FF2B5EF4-FFF2-40B4-BE49-F238E27FC236}">
                  <a16:creationId xmlns:a16="http://schemas.microsoft.com/office/drawing/2014/main" id="{C8AF011B-5ADB-43FA-B9FC-8E159695EA65}"/>
                </a:ext>
              </a:extLst>
            </p:cNvPr>
            <p:cNvSpPr>
              <a:spLocks/>
            </p:cNvSpPr>
            <p:nvPr/>
          </p:nvSpPr>
          <p:spPr bwMode="auto">
            <a:xfrm>
              <a:off x="3397" y="1096"/>
              <a:ext cx="54" cy="71"/>
            </a:xfrm>
            <a:custGeom>
              <a:avLst/>
              <a:gdLst/>
              <a:ahLst/>
              <a:cxnLst>
                <a:cxn ang="0">
                  <a:pos x="0" y="80"/>
                </a:cxn>
                <a:cxn ang="0">
                  <a:pos x="24" y="88"/>
                </a:cxn>
                <a:cxn ang="0">
                  <a:pos x="56" y="80"/>
                </a:cxn>
                <a:cxn ang="0">
                  <a:pos x="49" y="65"/>
                </a:cxn>
                <a:cxn ang="0">
                  <a:pos x="56" y="31"/>
                </a:cxn>
                <a:cxn ang="0">
                  <a:pos x="56" y="0"/>
                </a:cxn>
                <a:cxn ang="0">
                  <a:pos x="32" y="25"/>
                </a:cxn>
                <a:cxn ang="0">
                  <a:pos x="32" y="56"/>
                </a:cxn>
                <a:cxn ang="0">
                  <a:pos x="7" y="56"/>
                </a:cxn>
                <a:cxn ang="0">
                  <a:pos x="0" y="80"/>
                </a:cxn>
              </a:cxnLst>
              <a:rect l="0" t="0" r="r" b="b"/>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79" name="Freeform 222">
              <a:extLst>
                <a:ext uri="{FF2B5EF4-FFF2-40B4-BE49-F238E27FC236}">
                  <a16:creationId xmlns:a16="http://schemas.microsoft.com/office/drawing/2014/main" id="{B56F1810-95E6-4BBF-B97F-B79AEDBBF983}"/>
                </a:ext>
              </a:extLst>
            </p:cNvPr>
            <p:cNvSpPr>
              <a:spLocks/>
            </p:cNvSpPr>
            <p:nvPr/>
          </p:nvSpPr>
          <p:spPr bwMode="auto">
            <a:xfrm>
              <a:off x="3382" y="1180"/>
              <a:ext cx="23" cy="14"/>
            </a:xfrm>
            <a:custGeom>
              <a:avLst/>
              <a:gdLst/>
              <a:ahLst/>
              <a:cxnLst>
                <a:cxn ang="0">
                  <a:pos x="0" y="16"/>
                </a:cxn>
                <a:cxn ang="0">
                  <a:pos x="23" y="16"/>
                </a:cxn>
                <a:cxn ang="0">
                  <a:pos x="16" y="0"/>
                </a:cxn>
                <a:cxn ang="0">
                  <a:pos x="0" y="16"/>
                </a:cxn>
              </a:cxnLst>
              <a:rect l="0" t="0" r="r" b="b"/>
              <a:pathLst>
                <a:path w="24" h="17">
                  <a:moveTo>
                    <a:pt x="0" y="16"/>
                  </a:moveTo>
                  <a:lnTo>
                    <a:pt x="23" y="16"/>
                  </a:lnTo>
                  <a:lnTo>
                    <a:pt x="16"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0" name="Freeform 223">
              <a:extLst>
                <a:ext uri="{FF2B5EF4-FFF2-40B4-BE49-F238E27FC236}">
                  <a16:creationId xmlns:a16="http://schemas.microsoft.com/office/drawing/2014/main" id="{DDE23FC6-4938-4B93-B113-ECE5CF6F018F}"/>
                </a:ext>
              </a:extLst>
            </p:cNvPr>
            <p:cNvSpPr>
              <a:spLocks/>
            </p:cNvSpPr>
            <p:nvPr/>
          </p:nvSpPr>
          <p:spPr bwMode="auto">
            <a:xfrm>
              <a:off x="3282" y="1153"/>
              <a:ext cx="78" cy="53"/>
            </a:xfrm>
            <a:custGeom>
              <a:avLst/>
              <a:gdLst/>
              <a:ahLst/>
              <a:cxnLst>
                <a:cxn ang="0">
                  <a:pos x="0" y="24"/>
                </a:cxn>
                <a:cxn ang="0">
                  <a:pos x="16" y="33"/>
                </a:cxn>
                <a:cxn ang="0">
                  <a:pos x="32" y="33"/>
                </a:cxn>
                <a:cxn ang="0">
                  <a:pos x="32" y="56"/>
                </a:cxn>
                <a:cxn ang="0">
                  <a:pos x="48" y="65"/>
                </a:cxn>
                <a:cxn ang="0">
                  <a:pos x="65" y="56"/>
                </a:cxn>
                <a:cxn ang="0">
                  <a:pos x="65" y="40"/>
                </a:cxn>
                <a:cxn ang="0">
                  <a:pos x="82" y="16"/>
                </a:cxn>
                <a:cxn ang="0">
                  <a:pos x="72" y="8"/>
                </a:cxn>
                <a:cxn ang="0">
                  <a:pos x="40" y="24"/>
                </a:cxn>
                <a:cxn ang="0">
                  <a:pos x="40" y="8"/>
                </a:cxn>
                <a:cxn ang="0">
                  <a:pos x="32" y="0"/>
                </a:cxn>
                <a:cxn ang="0">
                  <a:pos x="0" y="24"/>
                </a:cxn>
              </a:cxnLst>
              <a:rect l="0" t="0" r="r" b="b"/>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1" name="Freeform 224">
              <a:extLst>
                <a:ext uri="{FF2B5EF4-FFF2-40B4-BE49-F238E27FC236}">
                  <a16:creationId xmlns:a16="http://schemas.microsoft.com/office/drawing/2014/main" id="{857314B9-6305-42FF-A667-43B634E2111D}"/>
                </a:ext>
              </a:extLst>
            </p:cNvPr>
            <p:cNvSpPr>
              <a:spLocks/>
            </p:cNvSpPr>
            <p:nvPr/>
          </p:nvSpPr>
          <p:spPr bwMode="auto">
            <a:xfrm>
              <a:off x="2875" y="1180"/>
              <a:ext cx="194" cy="208"/>
            </a:xfrm>
            <a:custGeom>
              <a:avLst/>
              <a:gdLst/>
              <a:ahLst/>
              <a:cxnLst>
                <a:cxn ang="0">
                  <a:pos x="0" y="57"/>
                </a:cxn>
                <a:cxn ang="0">
                  <a:pos x="9" y="122"/>
                </a:cxn>
                <a:cxn ang="0">
                  <a:pos x="25" y="153"/>
                </a:cxn>
                <a:cxn ang="0">
                  <a:pos x="50" y="153"/>
                </a:cxn>
                <a:cxn ang="0">
                  <a:pos x="33" y="169"/>
                </a:cxn>
                <a:cxn ang="0">
                  <a:pos x="41" y="202"/>
                </a:cxn>
                <a:cxn ang="0">
                  <a:pos x="75" y="259"/>
                </a:cxn>
                <a:cxn ang="0">
                  <a:pos x="106" y="144"/>
                </a:cxn>
                <a:cxn ang="0">
                  <a:pos x="115" y="128"/>
                </a:cxn>
                <a:cxn ang="0">
                  <a:pos x="121" y="153"/>
                </a:cxn>
                <a:cxn ang="0">
                  <a:pos x="139" y="169"/>
                </a:cxn>
                <a:cxn ang="0">
                  <a:pos x="121" y="202"/>
                </a:cxn>
                <a:cxn ang="0">
                  <a:pos x="146" y="209"/>
                </a:cxn>
                <a:cxn ang="0">
                  <a:pos x="180" y="186"/>
                </a:cxn>
                <a:cxn ang="0">
                  <a:pos x="155" y="162"/>
                </a:cxn>
                <a:cxn ang="0">
                  <a:pos x="130" y="112"/>
                </a:cxn>
                <a:cxn ang="0">
                  <a:pos x="106" y="97"/>
                </a:cxn>
                <a:cxn ang="0">
                  <a:pos x="98" y="57"/>
                </a:cxn>
                <a:cxn ang="0">
                  <a:pos x="130" y="81"/>
                </a:cxn>
                <a:cxn ang="0">
                  <a:pos x="162" y="97"/>
                </a:cxn>
                <a:cxn ang="0">
                  <a:pos x="187" y="72"/>
                </a:cxn>
                <a:cxn ang="0">
                  <a:pos x="204" y="40"/>
                </a:cxn>
                <a:cxn ang="0">
                  <a:pos x="204" y="23"/>
                </a:cxn>
                <a:cxn ang="0">
                  <a:pos x="155" y="0"/>
                </a:cxn>
                <a:cxn ang="0">
                  <a:pos x="130" y="23"/>
                </a:cxn>
                <a:cxn ang="0">
                  <a:pos x="115" y="0"/>
                </a:cxn>
                <a:cxn ang="0">
                  <a:pos x="90" y="15"/>
                </a:cxn>
                <a:cxn ang="0">
                  <a:pos x="90" y="40"/>
                </a:cxn>
                <a:cxn ang="0">
                  <a:pos x="65" y="32"/>
                </a:cxn>
                <a:cxn ang="0">
                  <a:pos x="58" y="57"/>
                </a:cxn>
                <a:cxn ang="0">
                  <a:pos x="33" y="48"/>
                </a:cxn>
                <a:cxn ang="0">
                  <a:pos x="0" y="57"/>
                </a:cxn>
              </a:cxnLst>
              <a:rect l="0" t="0" r="r" b="b"/>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2" name="Freeform 225">
              <a:extLst>
                <a:ext uri="{FF2B5EF4-FFF2-40B4-BE49-F238E27FC236}">
                  <a16:creationId xmlns:a16="http://schemas.microsoft.com/office/drawing/2014/main" id="{D85F591D-ABF3-4024-9B2A-509F3E912DF5}"/>
                </a:ext>
              </a:extLst>
            </p:cNvPr>
            <p:cNvSpPr>
              <a:spLocks/>
            </p:cNvSpPr>
            <p:nvPr/>
          </p:nvSpPr>
          <p:spPr bwMode="auto">
            <a:xfrm>
              <a:off x="1576" y="1426"/>
              <a:ext cx="38" cy="32"/>
            </a:xfrm>
            <a:custGeom>
              <a:avLst/>
              <a:gdLst/>
              <a:ahLst/>
              <a:cxnLst>
                <a:cxn ang="0">
                  <a:pos x="0" y="23"/>
                </a:cxn>
                <a:cxn ang="0">
                  <a:pos x="40" y="40"/>
                </a:cxn>
                <a:cxn ang="0">
                  <a:pos x="40" y="16"/>
                </a:cxn>
                <a:cxn ang="0">
                  <a:pos x="23" y="0"/>
                </a:cxn>
                <a:cxn ang="0">
                  <a:pos x="16" y="0"/>
                </a:cxn>
                <a:cxn ang="0">
                  <a:pos x="0" y="23"/>
                </a:cxn>
              </a:cxnLst>
              <a:rect l="0" t="0" r="r" b="b"/>
              <a:pathLst>
                <a:path w="41" h="41">
                  <a:moveTo>
                    <a:pt x="0" y="23"/>
                  </a:moveTo>
                  <a:lnTo>
                    <a:pt x="40" y="40"/>
                  </a:lnTo>
                  <a:lnTo>
                    <a:pt x="40" y="16"/>
                  </a:lnTo>
                  <a:lnTo>
                    <a:pt x="23" y="0"/>
                  </a:lnTo>
                  <a:lnTo>
                    <a:pt x="16" y="0"/>
                  </a:lnTo>
                  <a:lnTo>
                    <a:pt x="0" y="2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3" name="Freeform 226">
              <a:extLst>
                <a:ext uri="{FF2B5EF4-FFF2-40B4-BE49-F238E27FC236}">
                  <a16:creationId xmlns:a16="http://schemas.microsoft.com/office/drawing/2014/main" id="{AD60CB6C-9A54-4026-B806-4F5A4504187F}"/>
                </a:ext>
              </a:extLst>
            </p:cNvPr>
            <p:cNvSpPr>
              <a:spLocks/>
            </p:cNvSpPr>
            <p:nvPr/>
          </p:nvSpPr>
          <p:spPr bwMode="auto">
            <a:xfrm>
              <a:off x="1583" y="1361"/>
              <a:ext cx="200" cy="110"/>
            </a:xfrm>
            <a:custGeom>
              <a:avLst/>
              <a:gdLst/>
              <a:ahLst/>
              <a:cxnLst>
                <a:cxn ang="0">
                  <a:pos x="0" y="0"/>
                </a:cxn>
                <a:cxn ang="0">
                  <a:pos x="0" y="16"/>
                </a:cxn>
                <a:cxn ang="0">
                  <a:pos x="15" y="40"/>
                </a:cxn>
                <a:cxn ang="0">
                  <a:pos x="32" y="40"/>
                </a:cxn>
                <a:cxn ang="0">
                  <a:pos x="49" y="47"/>
                </a:cxn>
                <a:cxn ang="0">
                  <a:pos x="49" y="121"/>
                </a:cxn>
                <a:cxn ang="0">
                  <a:pos x="120" y="137"/>
                </a:cxn>
                <a:cxn ang="0">
                  <a:pos x="145" y="137"/>
                </a:cxn>
                <a:cxn ang="0">
                  <a:pos x="161" y="121"/>
                </a:cxn>
                <a:cxn ang="0">
                  <a:pos x="179" y="129"/>
                </a:cxn>
                <a:cxn ang="0">
                  <a:pos x="202" y="121"/>
                </a:cxn>
                <a:cxn ang="0">
                  <a:pos x="211" y="81"/>
                </a:cxn>
                <a:cxn ang="0">
                  <a:pos x="186" y="72"/>
                </a:cxn>
                <a:cxn ang="0">
                  <a:pos x="145" y="63"/>
                </a:cxn>
                <a:cxn ang="0">
                  <a:pos x="120" y="81"/>
                </a:cxn>
                <a:cxn ang="0">
                  <a:pos x="96" y="72"/>
                </a:cxn>
                <a:cxn ang="0">
                  <a:pos x="73" y="56"/>
                </a:cxn>
                <a:cxn ang="0">
                  <a:pos x="80" y="47"/>
                </a:cxn>
                <a:cxn ang="0">
                  <a:pos x="64" y="23"/>
                </a:cxn>
                <a:cxn ang="0">
                  <a:pos x="40" y="23"/>
                </a:cxn>
                <a:cxn ang="0">
                  <a:pos x="24" y="7"/>
                </a:cxn>
                <a:cxn ang="0">
                  <a:pos x="0" y="0"/>
                </a:cxn>
              </a:cxnLst>
              <a:rect l="0" t="0" r="r" b="b"/>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4" name="Freeform 227">
              <a:extLst>
                <a:ext uri="{FF2B5EF4-FFF2-40B4-BE49-F238E27FC236}">
                  <a16:creationId xmlns:a16="http://schemas.microsoft.com/office/drawing/2014/main" id="{713A50CD-05DF-4A18-9EAC-5D6BD79391F2}"/>
                </a:ext>
              </a:extLst>
            </p:cNvPr>
            <p:cNvSpPr>
              <a:spLocks/>
            </p:cNvSpPr>
            <p:nvPr/>
          </p:nvSpPr>
          <p:spPr bwMode="auto">
            <a:xfrm>
              <a:off x="1597" y="1128"/>
              <a:ext cx="109" cy="182"/>
            </a:xfrm>
            <a:custGeom>
              <a:avLst/>
              <a:gdLst/>
              <a:ahLst/>
              <a:cxnLst>
                <a:cxn ang="0">
                  <a:pos x="0" y="97"/>
                </a:cxn>
                <a:cxn ang="0">
                  <a:pos x="25" y="146"/>
                </a:cxn>
                <a:cxn ang="0">
                  <a:pos x="17" y="169"/>
                </a:cxn>
                <a:cxn ang="0">
                  <a:pos x="17" y="202"/>
                </a:cxn>
                <a:cxn ang="0">
                  <a:pos x="34" y="227"/>
                </a:cxn>
                <a:cxn ang="0">
                  <a:pos x="74" y="227"/>
                </a:cxn>
                <a:cxn ang="0">
                  <a:pos x="99" y="169"/>
                </a:cxn>
                <a:cxn ang="0">
                  <a:pos x="114" y="153"/>
                </a:cxn>
                <a:cxn ang="0">
                  <a:pos x="114" y="128"/>
                </a:cxn>
                <a:cxn ang="0">
                  <a:pos x="90" y="122"/>
                </a:cxn>
                <a:cxn ang="0">
                  <a:pos x="99" y="88"/>
                </a:cxn>
                <a:cxn ang="0">
                  <a:pos x="90" y="65"/>
                </a:cxn>
                <a:cxn ang="0">
                  <a:pos x="58" y="65"/>
                </a:cxn>
                <a:cxn ang="0">
                  <a:pos x="40" y="40"/>
                </a:cxn>
                <a:cxn ang="0">
                  <a:pos x="34" y="0"/>
                </a:cxn>
                <a:cxn ang="0">
                  <a:pos x="17" y="0"/>
                </a:cxn>
                <a:cxn ang="0">
                  <a:pos x="17" y="40"/>
                </a:cxn>
                <a:cxn ang="0">
                  <a:pos x="0" y="65"/>
                </a:cxn>
                <a:cxn ang="0">
                  <a:pos x="0" y="97"/>
                </a:cxn>
              </a:cxnLst>
              <a:rect l="0" t="0" r="r" b="b"/>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5" name="Freeform 228">
              <a:extLst>
                <a:ext uri="{FF2B5EF4-FFF2-40B4-BE49-F238E27FC236}">
                  <a16:creationId xmlns:a16="http://schemas.microsoft.com/office/drawing/2014/main" id="{0D9450DD-E0BE-4460-BEC6-A614C841DB3A}"/>
                </a:ext>
              </a:extLst>
            </p:cNvPr>
            <p:cNvSpPr>
              <a:spLocks/>
            </p:cNvSpPr>
            <p:nvPr/>
          </p:nvSpPr>
          <p:spPr bwMode="auto">
            <a:xfrm>
              <a:off x="1652" y="992"/>
              <a:ext cx="353" cy="408"/>
            </a:xfrm>
            <a:custGeom>
              <a:avLst/>
              <a:gdLst/>
              <a:ahLst/>
              <a:cxnLst>
                <a:cxn ang="0">
                  <a:pos x="0" y="156"/>
                </a:cxn>
                <a:cxn ang="0">
                  <a:pos x="7" y="196"/>
                </a:cxn>
                <a:cxn ang="0">
                  <a:pos x="23" y="219"/>
                </a:cxn>
                <a:cxn ang="0">
                  <a:pos x="66" y="219"/>
                </a:cxn>
                <a:cxn ang="0">
                  <a:pos x="88" y="211"/>
                </a:cxn>
                <a:cxn ang="0">
                  <a:pos x="162" y="203"/>
                </a:cxn>
                <a:cxn ang="0">
                  <a:pos x="138" y="219"/>
                </a:cxn>
                <a:cxn ang="0">
                  <a:pos x="97" y="236"/>
                </a:cxn>
                <a:cxn ang="0">
                  <a:pos x="88" y="251"/>
                </a:cxn>
                <a:cxn ang="0">
                  <a:pos x="56" y="236"/>
                </a:cxn>
                <a:cxn ang="0">
                  <a:pos x="47" y="276"/>
                </a:cxn>
                <a:cxn ang="0">
                  <a:pos x="66" y="293"/>
                </a:cxn>
                <a:cxn ang="0">
                  <a:pos x="72" y="348"/>
                </a:cxn>
                <a:cxn ang="0">
                  <a:pos x="56" y="358"/>
                </a:cxn>
                <a:cxn ang="0">
                  <a:pos x="32" y="398"/>
                </a:cxn>
                <a:cxn ang="0">
                  <a:pos x="66" y="405"/>
                </a:cxn>
                <a:cxn ang="0">
                  <a:pos x="32" y="413"/>
                </a:cxn>
                <a:cxn ang="0">
                  <a:pos x="32" y="438"/>
                </a:cxn>
                <a:cxn ang="0">
                  <a:pos x="41" y="445"/>
                </a:cxn>
                <a:cxn ang="0">
                  <a:pos x="7" y="470"/>
                </a:cxn>
                <a:cxn ang="0">
                  <a:pos x="7" y="495"/>
                </a:cxn>
                <a:cxn ang="0">
                  <a:pos x="66" y="503"/>
                </a:cxn>
                <a:cxn ang="0">
                  <a:pos x="81" y="495"/>
                </a:cxn>
                <a:cxn ang="0">
                  <a:pos x="97" y="503"/>
                </a:cxn>
                <a:cxn ang="0">
                  <a:pos x="113" y="495"/>
                </a:cxn>
                <a:cxn ang="0">
                  <a:pos x="121" y="510"/>
                </a:cxn>
                <a:cxn ang="0">
                  <a:pos x="146" y="495"/>
                </a:cxn>
                <a:cxn ang="0">
                  <a:pos x="162" y="470"/>
                </a:cxn>
                <a:cxn ang="0">
                  <a:pos x="146" y="445"/>
                </a:cxn>
                <a:cxn ang="0">
                  <a:pos x="162" y="430"/>
                </a:cxn>
                <a:cxn ang="0">
                  <a:pos x="162" y="405"/>
                </a:cxn>
                <a:cxn ang="0">
                  <a:pos x="186" y="405"/>
                </a:cxn>
                <a:cxn ang="0">
                  <a:pos x="209" y="308"/>
                </a:cxn>
                <a:cxn ang="0">
                  <a:pos x="243" y="293"/>
                </a:cxn>
                <a:cxn ang="0">
                  <a:pos x="275" y="227"/>
                </a:cxn>
                <a:cxn ang="0">
                  <a:pos x="333" y="156"/>
                </a:cxn>
                <a:cxn ang="0">
                  <a:pos x="333" y="137"/>
                </a:cxn>
                <a:cxn ang="0">
                  <a:pos x="373" y="90"/>
                </a:cxn>
                <a:cxn ang="0">
                  <a:pos x="373" y="65"/>
                </a:cxn>
                <a:cxn ang="0">
                  <a:pos x="349" y="57"/>
                </a:cxn>
                <a:cxn ang="0">
                  <a:pos x="333" y="25"/>
                </a:cxn>
                <a:cxn ang="0">
                  <a:pos x="268" y="0"/>
                </a:cxn>
                <a:cxn ang="0">
                  <a:pos x="227" y="0"/>
                </a:cxn>
                <a:cxn ang="0">
                  <a:pos x="203" y="9"/>
                </a:cxn>
                <a:cxn ang="0">
                  <a:pos x="169" y="0"/>
                </a:cxn>
                <a:cxn ang="0">
                  <a:pos x="121" y="17"/>
                </a:cxn>
                <a:cxn ang="0">
                  <a:pos x="97" y="49"/>
                </a:cxn>
                <a:cxn ang="0">
                  <a:pos x="47" y="90"/>
                </a:cxn>
                <a:cxn ang="0">
                  <a:pos x="47" y="113"/>
                </a:cxn>
                <a:cxn ang="0">
                  <a:pos x="16" y="113"/>
                </a:cxn>
                <a:cxn ang="0">
                  <a:pos x="0" y="156"/>
                </a:cxn>
              </a:cxnLst>
              <a:rect l="0" t="0" r="r" b="b"/>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6" name="Freeform 229">
              <a:extLst>
                <a:ext uri="{FF2B5EF4-FFF2-40B4-BE49-F238E27FC236}">
                  <a16:creationId xmlns:a16="http://schemas.microsoft.com/office/drawing/2014/main" id="{FE52F993-956E-4F45-913F-345A04153492}"/>
                </a:ext>
              </a:extLst>
            </p:cNvPr>
            <p:cNvSpPr>
              <a:spLocks/>
            </p:cNvSpPr>
            <p:nvPr/>
          </p:nvSpPr>
          <p:spPr bwMode="auto">
            <a:xfrm>
              <a:off x="1460" y="1245"/>
              <a:ext cx="131" cy="84"/>
            </a:xfrm>
            <a:custGeom>
              <a:avLst/>
              <a:gdLst/>
              <a:ahLst/>
              <a:cxnLst>
                <a:cxn ang="0">
                  <a:pos x="0" y="7"/>
                </a:cxn>
                <a:cxn ang="0">
                  <a:pos x="0" y="23"/>
                </a:cxn>
                <a:cxn ang="0">
                  <a:pos x="24" y="31"/>
                </a:cxn>
                <a:cxn ang="0">
                  <a:pos x="18" y="56"/>
                </a:cxn>
                <a:cxn ang="0">
                  <a:pos x="24" y="72"/>
                </a:cxn>
                <a:cxn ang="0">
                  <a:pos x="65" y="81"/>
                </a:cxn>
                <a:cxn ang="0">
                  <a:pos x="83" y="105"/>
                </a:cxn>
                <a:cxn ang="0">
                  <a:pos x="98" y="88"/>
                </a:cxn>
                <a:cxn ang="0">
                  <a:pos x="131" y="88"/>
                </a:cxn>
                <a:cxn ang="0">
                  <a:pos x="139" y="72"/>
                </a:cxn>
                <a:cxn ang="0">
                  <a:pos x="131" y="56"/>
                </a:cxn>
                <a:cxn ang="0">
                  <a:pos x="106" y="31"/>
                </a:cxn>
                <a:cxn ang="0">
                  <a:pos x="98" y="81"/>
                </a:cxn>
                <a:cxn ang="0">
                  <a:pos x="83" y="81"/>
                </a:cxn>
                <a:cxn ang="0">
                  <a:pos x="83" y="31"/>
                </a:cxn>
                <a:cxn ang="0">
                  <a:pos x="65" y="7"/>
                </a:cxn>
                <a:cxn ang="0">
                  <a:pos x="9" y="0"/>
                </a:cxn>
                <a:cxn ang="0">
                  <a:pos x="0" y="7"/>
                </a:cxn>
              </a:cxnLst>
              <a:rect l="0" t="0" r="r" b="b"/>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7" name="Freeform 230">
              <a:extLst>
                <a:ext uri="{FF2B5EF4-FFF2-40B4-BE49-F238E27FC236}">
                  <a16:creationId xmlns:a16="http://schemas.microsoft.com/office/drawing/2014/main" id="{BE697989-F997-47ED-87EE-B7899B37674A}"/>
                </a:ext>
              </a:extLst>
            </p:cNvPr>
            <p:cNvSpPr>
              <a:spLocks/>
            </p:cNvSpPr>
            <p:nvPr/>
          </p:nvSpPr>
          <p:spPr bwMode="auto">
            <a:xfrm>
              <a:off x="1576" y="1321"/>
              <a:ext cx="54" cy="27"/>
            </a:xfrm>
            <a:custGeom>
              <a:avLst/>
              <a:gdLst/>
              <a:ahLst/>
              <a:cxnLst>
                <a:cxn ang="0">
                  <a:pos x="0" y="9"/>
                </a:cxn>
                <a:cxn ang="0">
                  <a:pos x="48" y="32"/>
                </a:cxn>
                <a:cxn ang="0">
                  <a:pos x="57" y="17"/>
                </a:cxn>
                <a:cxn ang="0">
                  <a:pos x="57" y="0"/>
                </a:cxn>
                <a:cxn ang="0">
                  <a:pos x="23" y="0"/>
                </a:cxn>
                <a:cxn ang="0">
                  <a:pos x="0" y="9"/>
                </a:cxn>
              </a:cxnLst>
              <a:rect l="0" t="0" r="r" b="b"/>
              <a:pathLst>
                <a:path w="58" h="33">
                  <a:moveTo>
                    <a:pt x="0" y="9"/>
                  </a:moveTo>
                  <a:lnTo>
                    <a:pt x="48" y="32"/>
                  </a:lnTo>
                  <a:lnTo>
                    <a:pt x="57" y="17"/>
                  </a:lnTo>
                  <a:lnTo>
                    <a:pt x="57" y="0"/>
                  </a:lnTo>
                  <a:lnTo>
                    <a:pt x="23"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8" name="Freeform 231">
              <a:extLst>
                <a:ext uri="{FF2B5EF4-FFF2-40B4-BE49-F238E27FC236}">
                  <a16:creationId xmlns:a16="http://schemas.microsoft.com/office/drawing/2014/main" id="{F4E20BD7-0D8D-4034-B010-08A879AC1BA0}"/>
                </a:ext>
              </a:extLst>
            </p:cNvPr>
            <p:cNvSpPr>
              <a:spLocks/>
            </p:cNvSpPr>
            <p:nvPr/>
          </p:nvSpPr>
          <p:spPr bwMode="auto">
            <a:xfrm>
              <a:off x="1468" y="1328"/>
              <a:ext cx="25" cy="34"/>
            </a:xfrm>
            <a:custGeom>
              <a:avLst/>
              <a:gdLst/>
              <a:ahLst/>
              <a:cxnLst>
                <a:cxn ang="0">
                  <a:pos x="0" y="0"/>
                </a:cxn>
                <a:cxn ang="0">
                  <a:pos x="0" y="33"/>
                </a:cxn>
                <a:cxn ang="0">
                  <a:pos x="25" y="41"/>
                </a:cxn>
                <a:cxn ang="0">
                  <a:pos x="9" y="0"/>
                </a:cxn>
                <a:cxn ang="0">
                  <a:pos x="0" y="0"/>
                </a:cxn>
              </a:cxnLst>
              <a:rect l="0" t="0" r="r" b="b"/>
              <a:pathLst>
                <a:path w="26" h="42">
                  <a:moveTo>
                    <a:pt x="0" y="0"/>
                  </a:moveTo>
                  <a:lnTo>
                    <a:pt x="0" y="33"/>
                  </a:lnTo>
                  <a:lnTo>
                    <a:pt x="25" y="41"/>
                  </a:lnTo>
                  <a:lnTo>
                    <a:pt x="9"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89" name="Freeform 232">
              <a:extLst>
                <a:ext uri="{FF2B5EF4-FFF2-40B4-BE49-F238E27FC236}">
                  <a16:creationId xmlns:a16="http://schemas.microsoft.com/office/drawing/2014/main" id="{BC88ED9D-61CC-45D2-A1C5-50D7E7EA444A}"/>
                </a:ext>
              </a:extLst>
            </p:cNvPr>
            <p:cNvSpPr>
              <a:spLocks/>
            </p:cNvSpPr>
            <p:nvPr/>
          </p:nvSpPr>
          <p:spPr bwMode="auto">
            <a:xfrm>
              <a:off x="1476" y="1374"/>
              <a:ext cx="85" cy="71"/>
            </a:xfrm>
            <a:custGeom>
              <a:avLst/>
              <a:gdLst/>
              <a:ahLst/>
              <a:cxnLst>
                <a:cxn ang="0">
                  <a:pos x="0" y="7"/>
                </a:cxn>
                <a:cxn ang="0">
                  <a:pos x="24" y="71"/>
                </a:cxn>
                <a:cxn ang="0">
                  <a:pos x="40" y="56"/>
                </a:cxn>
                <a:cxn ang="0">
                  <a:pos x="56" y="88"/>
                </a:cxn>
                <a:cxn ang="0">
                  <a:pos x="80" y="88"/>
                </a:cxn>
                <a:cxn ang="0">
                  <a:pos x="88" y="65"/>
                </a:cxn>
                <a:cxn ang="0">
                  <a:pos x="88" y="16"/>
                </a:cxn>
                <a:cxn ang="0">
                  <a:pos x="71" y="0"/>
                </a:cxn>
                <a:cxn ang="0">
                  <a:pos x="47" y="0"/>
                </a:cxn>
                <a:cxn ang="0">
                  <a:pos x="40" y="40"/>
                </a:cxn>
                <a:cxn ang="0">
                  <a:pos x="16" y="7"/>
                </a:cxn>
                <a:cxn ang="0">
                  <a:pos x="0" y="7"/>
                </a:cxn>
              </a:cxnLst>
              <a:rect l="0" t="0" r="r" b="b"/>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0" name="Freeform 233">
              <a:extLst>
                <a:ext uri="{FF2B5EF4-FFF2-40B4-BE49-F238E27FC236}">
                  <a16:creationId xmlns:a16="http://schemas.microsoft.com/office/drawing/2014/main" id="{DB1F7F6C-A77D-43B8-BC67-7B9EEA1A9FAB}"/>
                </a:ext>
              </a:extLst>
            </p:cNvPr>
            <p:cNvSpPr>
              <a:spLocks/>
            </p:cNvSpPr>
            <p:nvPr/>
          </p:nvSpPr>
          <p:spPr bwMode="auto">
            <a:xfrm>
              <a:off x="1368" y="1282"/>
              <a:ext cx="63" cy="21"/>
            </a:xfrm>
            <a:custGeom>
              <a:avLst/>
              <a:gdLst/>
              <a:ahLst/>
              <a:cxnLst>
                <a:cxn ang="0">
                  <a:pos x="0" y="25"/>
                </a:cxn>
                <a:cxn ang="0">
                  <a:pos x="56" y="25"/>
                </a:cxn>
                <a:cxn ang="0">
                  <a:pos x="66" y="16"/>
                </a:cxn>
                <a:cxn ang="0">
                  <a:pos x="41" y="0"/>
                </a:cxn>
                <a:cxn ang="0">
                  <a:pos x="9" y="9"/>
                </a:cxn>
                <a:cxn ang="0">
                  <a:pos x="0" y="25"/>
                </a:cxn>
              </a:cxnLst>
              <a:rect l="0" t="0" r="r" b="b"/>
              <a:pathLst>
                <a:path w="67" h="26">
                  <a:moveTo>
                    <a:pt x="0" y="25"/>
                  </a:moveTo>
                  <a:lnTo>
                    <a:pt x="56" y="25"/>
                  </a:lnTo>
                  <a:lnTo>
                    <a:pt x="66" y="16"/>
                  </a:lnTo>
                  <a:lnTo>
                    <a:pt x="41" y="0"/>
                  </a:lnTo>
                  <a:lnTo>
                    <a:pt x="9" y="9"/>
                  </a:lnTo>
                  <a:lnTo>
                    <a:pt x="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1" name="Freeform 234">
              <a:extLst>
                <a:ext uri="{FF2B5EF4-FFF2-40B4-BE49-F238E27FC236}">
                  <a16:creationId xmlns:a16="http://schemas.microsoft.com/office/drawing/2014/main" id="{6D9D5C07-0B50-480F-B306-3570DCA8D992}"/>
                </a:ext>
              </a:extLst>
            </p:cNvPr>
            <p:cNvSpPr>
              <a:spLocks/>
            </p:cNvSpPr>
            <p:nvPr/>
          </p:nvSpPr>
          <p:spPr bwMode="auto">
            <a:xfrm>
              <a:off x="1345" y="1309"/>
              <a:ext cx="24" cy="20"/>
            </a:xfrm>
            <a:custGeom>
              <a:avLst/>
              <a:gdLst/>
              <a:ahLst/>
              <a:cxnLst>
                <a:cxn ang="0">
                  <a:pos x="0" y="7"/>
                </a:cxn>
                <a:cxn ang="0">
                  <a:pos x="8" y="24"/>
                </a:cxn>
                <a:cxn ang="0">
                  <a:pos x="24" y="24"/>
                </a:cxn>
                <a:cxn ang="0">
                  <a:pos x="16" y="0"/>
                </a:cxn>
                <a:cxn ang="0">
                  <a:pos x="0" y="7"/>
                </a:cxn>
              </a:cxnLst>
              <a:rect l="0" t="0" r="r" b="b"/>
              <a:pathLst>
                <a:path w="25" h="25">
                  <a:moveTo>
                    <a:pt x="0" y="7"/>
                  </a:moveTo>
                  <a:lnTo>
                    <a:pt x="8" y="24"/>
                  </a:lnTo>
                  <a:lnTo>
                    <a:pt x="24" y="24"/>
                  </a:lnTo>
                  <a:lnTo>
                    <a:pt x="16" y="0"/>
                  </a:lnTo>
                  <a:lnTo>
                    <a:pt x="0"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2" name="Freeform 235">
              <a:extLst>
                <a:ext uri="{FF2B5EF4-FFF2-40B4-BE49-F238E27FC236}">
                  <a16:creationId xmlns:a16="http://schemas.microsoft.com/office/drawing/2014/main" id="{11EDDF72-6555-40A2-A7A1-4F78884506CA}"/>
                </a:ext>
              </a:extLst>
            </p:cNvPr>
            <p:cNvSpPr>
              <a:spLocks/>
            </p:cNvSpPr>
            <p:nvPr/>
          </p:nvSpPr>
          <p:spPr bwMode="auto">
            <a:xfrm>
              <a:off x="1368" y="1315"/>
              <a:ext cx="47" cy="33"/>
            </a:xfrm>
            <a:custGeom>
              <a:avLst/>
              <a:gdLst/>
              <a:ahLst/>
              <a:cxnLst>
                <a:cxn ang="0">
                  <a:pos x="0" y="17"/>
                </a:cxn>
                <a:cxn ang="0">
                  <a:pos x="9" y="33"/>
                </a:cxn>
                <a:cxn ang="0">
                  <a:pos x="24" y="40"/>
                </a:cxn>
                <a:cxn ang="0">
                  <a:pos x="49" y="25"/>
                </a:cxn>
                <a:cxn ang="0">
                  <a:pos x="49" y="0"/>
                </a:cxn>
                <a:cxn ang="0">
                  <a:pos x="0" y="17"/>
                </a:cxn>
              </a:cxnLst>
              <a:rect l="0" t="0" r="r" b="b"/>
              <a:pathLst>
                <a:path w="50" h="41">
                  <a:moveTo>
                    <a:pt x="0" y="17"/>
                  </a:moveTo>
                  <a:lnTo>
                    <a:pt x="9" y="33"/>
                  </a:lnTo>
                  <a:lnTo>
                    <a:pt x="24" y="40"/>
                  </a:lnTo>
                  <a:lnTo>
                    <a:pt x="49" y="25"/>
                  </a:lnTo>
                  <a:lnTo>
                    <a:pt x="49" y="0"/>
                  </a:lnTo>
                  <a:lnTo>
                    <a:pt x="0" y="1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3" name="Freeform 236">
              <a:extLst>
                <a:ext uri="{FF2B5EF4-FFF2-40B4-BE49-F238E27FC236}">
                  <a16:creationId xmlns:a16="http://schemas.microsoft.com/office/drawing/2014/main" id="{DD3CC71C-BC80-491F-881E-6182E3F81A4E}"/>
                </a:ext>
              </a:extLst>
            </p:cNvPr>
            <p:cNvSpPr>
              <a:spLocks/>
            </p:cNvSpPr>
            <p:nvPr/>
          </p:nvSpPr>
          <p:spPr bwMode="auto">
            <a:xfrm>
              <a:off x="1245" y="1335"/>
              <a:ext cx="101" cy="77"/>
            </a:xfrm>
            <a:custGeom>
              <a:avLst/>
              <a:gdLst/>
              <a:ahLst/>
              <a:cxnLst>
                <a:cxn ang="0">
                  <a:pos x="0" y="73"/>
                </a:cxn>
                <a:cxn ang="0">
                  <a:pos x="9" y="96"/>
                </a:cxn>
                <a:cxn ang="0">
                  <a:pos x="40" y="96"/>
                </a:cxn>
                <a:cxn ang="0">
                  <a:pos x="65" y="65"/>
                </a:cxn>
                <a:cxn ang="0">
                  <a:pos x="81" y="73"/>
                </a:cxn>
                <a:cxn ang="0">
                  <a:pos x="99" y="49"/>
                </a:cxn>
                <a:cxn ang="0">
                  <a:pos x="99" y="33"/>
                </a:cxn>
                <a:cxn ang="0">
                  <a:pos x="106" y="15"/>
                </a:cxn>
                <a:cxn ang="0">
                  <a:pos x="90" y="0"/>
                </a:cxn>
                <a:cxn ang="0">
                  <a:pos x="81" y="15"/>
                </a:cxn>
                <a:cxn ang="0">
                  <a:pos x="58" y="15"/>
                </a:cxn>
                <a:cxn ang="0">
                  <a:pos x="0" y="73"/>
                </a:cxn>
              </a:cxnLst>
              <a:rect l="0" t="0" r="r" b="b"/>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4" name="Freeform 237">
              <a:extLst>
                <a:ext uri="{FF2B5EF4-FFF2-40B4-BE49-F238E27FC236}">
                  <a16:creationId xmlns:a16="http://schemas.microsoft.com/office/drawing/2014/main" id="{28D2250B-8861-4A37-9365-17E5557CEB72}"/>
                </a:ext>
              </a:extLst>
            </p:cNvPr>
            <p:cNvSpPr>
              <a:spLocks/>
            </p:cNvSpPr>
            <p:nvPr/>
          </p:nvSpPr>
          <p:spPr bwMode="auto">
            <a:xfrm>
              <a:off x="1321" y="1374"/>
              <a:ext cx="148" cy="97"/>
            </a:xfrm>
            <a:custGeom>
              <a:avLst/>
              <a:gdLst/>
              <a:ahLst/>
              <a:cxnLst>
                <a:cxn ang="0">
                  <a:pos x="0" y="81"/>
                </a:cxn>
                <a:cxn ang="0">
                  <a:pos x="33" y="88"/>
                </a:cxn>
                <a:cxn ang="0">
                  <a:pos x="41" y="81"/>
                </a:cxn>
                <a:cxn ang="0">
                  <a:pos x="58" y="96"/>
                </a:cxn>
                <a:cxn ang="0">
                  <a:pos x="41" y="105"/>
                </a:cxn>
                <a:cxn ang="0">
                  <a:pos x="49" y="113"/>
                </a:cxn>
                <a:cxn ang="0">
                  <a:pos x="65" y="121"/>
                </a:cxn>
                <a:cxn ang="0">
                  <a:pos x="105" y="88"/>
                </a:cxn>
                <a:cxn ang="0">
                  <a:pos x="146" y="88"/>
                </a:cxn>
                <a:cxn ang="0">
                  <a:pos x="155" y="47"/>
                </a:cxn>
                <a:cxn ang="0">
                  <a:pos x="115" y="24"/>
                </a:cxn>
                <a:cxn ang="0">
                  <a:pos x="105" y="0"/>
                </a:cxn>
                <a:cxn ang="0">
                  <a:pos x="90" y="24"/>
                </a:cxn>
                <a:cxn ang="0">
                  <a:pos x="98" y="31"/>
                </a:cxn>
                <a:cxn ang="0">
                  <a:pos x="98" y="47"/>
                </a:cxn>
                <a:cxn ang="0">
                  <a:pos x="105" y="65"/>
                </a:cxn>
                <a:cxn ang="0">
                  <a:pos x="81" y="65"/>
                </a:cxn>
                <a:cxn ang="0">
                  <a:pos x="65" y="31"/>
                </a:cxn>
                <a:cxn ang="0">
                  <a:pos x="25" y="16"/>
                </a:cxn>
                <a:cxn ang="0">
                  <a:pos x="0" y="81"/>
                </a:cxn>
              </a:cxnLst>
              <a:rect l="0" t="0" r="r" b="b"/>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5" name="Freeform 238">
              <a:extLst>
                <a:ext uri="{FF2B5EF4-FFF2-40B4-BE49-F238E27FC236}">
                  <a16:creationId xmlns:a16="http://schemas.microsoft.com/office/drawing/2014/main" id="{0E86D867-F22B-4229-92FB-3F015BFC2A67}"/>
                </a:ext>
              </a:extLst>
            </p:cNvPr>
            <p:cNvSpPr>
              <a:spLocks/>
            </p:cNvSpPr>
            <p:nvPr/>
          </p:nvSpPr>
          <p:spPr bwMode="auto">
            <a:xfrm>
              <a:off x="1499" y="1476"/>
              <a:ext cx="85" cy="98"/>
            </a:xfrm>
            <a:custGeom>
              <a:avLst/>
              <a:gdLst/>
              <a:ahLst/>
              <a:cxnLst>
                <a:cxn ang="0">
                  <a:pos x="0" y="58"/>
                </a:cxn>
                <a:cxn ang="0">
                  <a:pos x="16" y="90"/>
                </a:cxn>
                <a:cxn ang="0">
                  <a:pos x="23" y="90"/>
                </a:cxn>
                <a:cxn ang="0">
                  <a:pos x="47" y="122"/>
                </a:cxn>
                <a:cxn ang="0">
                  <a:pos x="64" y="114"/>
                </a:cxn>
                <a:cxn ang="0">
                  <a:pos x="81" y="105"/>
                </a:cxn>
                <a:cxn ang="0">
                  <a:pos x="89" y="81"/>
                </a:cxn>
                <a:cxn ang="0">
                  <a:pos x="81" y="58"/>
                </a:cxn>
                <a:cxn ang="0">
                  <a:pos x="64" y="50"/>
                </a:cxn>
                <a:cxn ang="0">
                  <a:pos x="72" y="25"/>
                </a:cxn>
                <a:cxn ang="0">
                  <a:pos x="64" y="0"/>
                </a:cxn>
                <a:cxn ang="0">
                  <a:pos x="56" y="16"/>
                </a:cxn>
                <a:cxn ang="0">
                  <a:pos x="32" y="9"/>
                </a:cxn>
                <a:cxn ang="0">
                  <a:pos x="23" y="16"/>
                </a:cxn>
                <a:cxn ang="0">
                  <a:pos x="16" y="33"/>
                </a:cxn>
                <a:cxn ang="0">
                  <a:pos x="32" y="50"/>
                </a:cxn>
                <a:cxn ang="0">
                  <a:pos x="16" y="50"/>
                </a:cxn>
                <a:cxn ang="0">
                  <a:pos x="0" y="58"/>
                </a:cxn>
              </a:cxnLst>
              <a:rect l="0" t="0" r="r" b="b"/>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6" name="Freeform 239">
              <a:extLst>
                <a:ext uri="{FF2B5EF4-FFF2-40B4-BE49-F238E27FC236}">
                  <a16:creationId xmlns:a16="http://schemas.microsoft.com/office/drawing/2014/main" id="{D45CA956-9796-4920-88AA-17D1D7C998EE}"/>
                </a:ext>
              </a:extLst>
            </p:cNvPr>
            <p:cNvSpPr>
              <a:spLocks/>
            </p:cNvSpPr>
            <p:nvPr/>
          </p:nvSpPr>
          <p:spPr bwMode="auto">
            <a:xfrm>
              <a:off x="1230" y="1464"/>
              <a:ext cx="124" cy="116"/>
            </a:xfrm>
            <a:custGeom>
              <a:avLst/>
              <a:gdLst/>
              <a:ahLst/>
              <a:cxnLst>
                <a:cxn ang="0">
                  <a:pos x="0" y="105"/>
                </a:cxn>
                <a:cxn ang="0">
                  <a:pos x="16" y="129"/>
                </a:cxn>
                <a:cxn ang="0">
                  <a:pos x="25" y="145"/>
                </a:cxn>
                <a:cxn ang="0">
                  <a:pos x="56" y="137"/>
                </a:cxn>
                <a:cxn ang="0">
                  <a:pos x="74" y="114"/>
                </a:cxn>
                <a:cxn ang="0">
                  <a:pos x="74" y="89"/>
                </a:cxn>
                <a:cxn ang="0">
                  <a:pos x="130" y="48"/>
                </a:cxn>
                <a:cxn ang="0">
                  <a:pos x="115" y="31"/>
                </a:cxn>
                <a:cxn ang="0">
                  <a:pos x="97" y="15"/>
                </a:cxn>
                <a:cxn ang="0">
                  <a:pos x="74" y="15"/>
                </a:cxn>
                <a:cxn ang="0">
                  <a:pos x="50" y="0"/>
                </a:cxn>
                <a:cxn ang="0">
                  <a:pos x="9" y="24"/>
                </a:cxn>
                <a:cxn ang="0">
                  <a:pos x="16" y="48"/>
                </a:cxn>
                <a:cxn ang="0">
                  <a:pos x="16" y="73"/>
                </a:cxn>
                <a:cxn ang="0">
                  <a:pos x="0" y="105"/>
                </a:cxn>
              </a:cxnLst>
              <a:rect l="0" t="0" r="r" b="b"/>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7" name="Freeform 240">
              <a:extLst>
                <a:ext uri="{FF2B5EF4-FFF2-40B4-BE49-F238E27FC236}">
                  <a16:creationId xmlns:a16="http://schemas.microsoft.com/office/drawing/2014/main" id="{9B49CB30-C5E1-4EC0-9D47-FF556704F969}"/>
                </a:ext>
              </a:extLst>
            </p:cNvPr>
            <p:cNvSpPr>
              <a:spLocks/>
            </p:cNvSpPr>
            <p:nvPr/>
          </p:nvSpPr>
          <p:spPr bwMode="auto">
            <a:xfrm>
              <a:off x="5019" y="1780"/>
              <a:ext cx="24" cy="14"/>
            </a:xfrm>
            <a:custGeom>
              <a:avLst/>
              <a:gdLst/>
              <a:ahLst/>
              <a:cxnLst>
                <a:cxn ang="0">
                  <a:pos x="0" y="0"/>
                </a:cxn>
                <a:cxn ang="0">
                  <a:pos x="9" y="0"/>
                </a:cxn>
                <a:cxn ang="0">
                  <a:pos x="25" y="8"/>
                </a:cxn>
                <a:cxn ang="0">
                  <a:pos x="25" y="17"/>
                </a:cxn>
                <a:cxn ang="0">
                  <a:pos x="9" y="8"/>
                </a:cxn>
                <a:cxn ang="0">
                  <a:pos x="0" y="8"/>
                </a:cxn>
                <a:cxn ang="0">
                  <a:pos x="0" y="0"/>
                </a:cxn>
              </a:cxnLst>
              <a:rect l="0" t="0" r="r" b="b"/>
              <a:pathLst>
                <a:path w="26" h="18">
                  <a:moveTo>
                    <a:pt x="0" y="0"/>
                  </a:moveTo>
                  <a:lnTo>
                    <a:pt x="9" y="0"/>
                  </a:lnTo>
                  <a:lnTo>
                    <a:pt x="25" y="8"/>
                  </a:lnTo>
                  <a:lnTo>
                    <a:pt x="25" y="17"/>
                  </a:lnTo>
                  <a:lnTo>
                    <a:pt x="9" y="8"/>
                  </a:lnTo>
                  <a:lnTo>
                    <a:pt x="0" y="8"/>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8" name="Freeform 241">
              <a:extLst>
                <a:ext uri="{FF2B5EF4-FFF2-40B4-BE49-F238E27FC236}">
                  <a16:creationId xmlns:a16="http://schemas.microsoft.com/office/drawing/2014/main" id="{BAB77FE0-A9F9-4D8E-BA95-996E7FD34D8F}"/>
                </a:ext>
              </a:extLst>
            </p:cNvPr>
            <p:cNvSpPr>
              <a:spLocks/>
            </p:cNvSpPr>
            <p:nvPr/>
          </p:nvSpPr>
          <p:spPr bwMode="auto">
            <a:xfrm>
              <a:off x="717" y="1851"/>
              <a:ext cx="24" cy="14"/>
            </a:xfrm>
            <a:custGeom>
              <a:avLst/>
              <a:gdLst/>
              <a:ahLst/>
              <a:cxnLst>
                <a:cxn ang="0">
                  <a:pos x="0" y="8"/>
                </a:cxn>
                <a:cxn ang="0">
                  <a:pos x="18" y="17"/>
                </a:cxn>
                <a:cxn ang="0">
                  <a:pos x="25" y="8"/>
                </a:cxn>
                <a:cxn ang="0">
                  <a:pos x="18" y="0"/>
                </a:cxn>
                <a:cxn ang="0">
                  <a:pos x="0" y="8"/>
                </a:cxn>
              </a:cxnLst>
              <a:rect l="0" t="0" r="r" b="b"/>
              <a:pathLst>
                <a:path w="26" h="18">
                  <a:moveTo>
                    <a:pt x="0" y="8"/>
                  </a:moveTo>
                  <a:lnTo>
                    <a:pt x="18" y="17"/>
                  </a:lnTo>
                  <a:lnTo>
                    <a:pt x="25" y="8"/>
                  </a:lnTo>
                  <a:lnTo>
                    <a:pt x="18" y="0"/>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599" name="Freeform 242">
              <a:extLst>
                <a:ext uri="{FF2B5EF4-FFF2-40B4-BE49-F238E27FC236}">
                  <a16:creationId xmlns:a16="http://schemas.microsoft.com/office/drawing/2014/main" id="{867EE53E-12DC-44DE-BBFC-FB7AD77651FA}"/>
                </a:ext>
              </a:extLst>
            </p:cNvPr>
            <p:cNvSpPr>
              <a:spLocks/>
            </p:cNvSpPr>
            <p:nvPr/>
          </p:nvSpPr>
          <p:spPr bwMode="auto">
            <a:xfrm>
              <a:off x="717" y="1851"/>
              <a:ext cx="24" cy="14"/>
            </a:xfrm>
            <a:custGeom>
              <a:avLst/>
              <a:gdLst/>
              <a:ahLst/>
              <a:cxnLst>
                <a:cxn ang="0">
                  <a:pos x="0" y="8"/>
                </a:cxn>
                <a:cxn ang="0">
                  <a:pos x="18" y="17"/>
                </a:cxn>
                <a:cxn ang="0">
                  <a:pos x="25" y="8"/>
                </a:cxn>
                <a:cxn ang="0">
                  <a:pos x="18" y="0"/>
                </a:cxn>
                <a:cxn ang="0">
                  <a:pos x="0" y="8"/>
                </a:cxn>
              </a:cxnLst>
              <a:rect l="0" t="0" r="r" b="b"/>
              <a:pathLst>
                <a:path w="26" h="18">
                  <a:moveTo>
                    <a:pt x="0" y="8"/>
                  </a:moveTo>
                  <a:lnTo>
                    <a:pt x="18" y="17"/>
                  </a:lnTo>
                  <a:lnTo>
                    <a:pt x="25" y="8"/>
                  </a:lnTo>
                  <a:lnTo>
                    <a:pt x="18" y="0"/>
                  </a:lnTo>
                  <a:lnTo>
                    <a:pt x="0"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0" name="Freeform 243">
              <a:extLst>
                <a:ext uri="{FF2B5EF4-FFF2-40B4-BE49-F238E27FC236}">
                  <a16:creationId xmlns:a16="http://schemas.microsoft.com/office/drawing/2014/main" id="{55D1CBC6-9D10-45B5-9DC6-0980CCF0EA7B}"/>
                </a:ext>
              </a:extLst>
            </p:cNvPr>
            <p:cNvSpPr>
              <a:spLocks/>
            </p:cNvSpPr>
            <p:nvPr/>
          </p:nvSpPr>
          <p:spPr bwMode="auto">
            <a:xfrm>
              <a:off x="870" y="1889"/>
              <a:ext cx="39" cy="34"/>
            </a:xfrm>
            <a:custGeom>
              <a:avLst/>
              <a:gdLst/>
              <a:ahLst/>
              <a:cxnLst>
                <a:cxn ang="0">
                  <a:pos x="0" y="33"/>
                </a:cxn>
                <a:cxn ang="0">
                  <a:pos x="9" y="42"/>
                </a:cxn>
                <a:cxn ang="0">
                  <a:pos x="25" y="25"/>
                </a:cxn>
                <a:cxn ang="0">
                  <a:pos x="34" y="25"/>
                </a:cxn>
                <a:cxn ang="0">
                  <a:pos x="34" y="17"/>
                </a:cxn>
                <a:cxn ang="0">
                  <a:pos x="25" y="17"/>
                </a:cxn>
                <a:cxn ang="0">
                  <a:pos x="40" y="10"/>
                </a:cxn>
                <a:cxn ang="0">
                  <a:pos x="34" y="0"/>
                </a:cxn>
                <a:cxn ang="0">
                  <a:pos x="0" y="33"/>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1" name="Freeform 244">
              <a:extLst>
                <a:ext uri="{FF2B5EF4-FFF2-40B4-BE49-F238E27FC236}">
                  <a16:creationId xmlns:a16="http://schemas.microsoft.com/office/drawing/2014/main" id="{EDD9A7DB-4E34-449A-9A0C-5D6D96C3636F}"/>
                </a:ext>
              </a:extLst>
            </p:cNvPr>
            <p:cNvSpPr>
              <a:spLocks/>
            </p:cNvSpPr>
            <p:nvPr/>
          </p:nvSpPr>
          <p:spPr bwMode="auto">
            <a:xfrm>
              <a:off x="870" y="1889"/>
              <a:ext cx="39" cy="34"/>
            </a:xfrm>
            <a:custGeom>
              <a:avLst/>
              <a:gdLst/>
              <a:ahLst/>
              <a:cxnLst>
                <a:cxn ang="0">
                  <a:pos x="0" y="33"/>
                </a:cxn>
                <a:cxn ang="0">
                  <a:pos x="9" y="42"/>
                </a:cxn>
                <a:cxn ang="0">
                  <a:pos x="25" y="25"/>
                </a:cxn>
                <a:cxn ang="0">
                  <a:pos x="34" y="25"/>
                </a:cxn>
                <a:cxn ang="0">
                  <a:pos x="34" y="17"/>
                </a:cxn>
                <a:cxn ang="0">
                  <a:pos x="25" y="17"/>
                </a:cxn>
                <a:cxn ang="0">
                  <a:pos x="40" y="10"/>
                </a:cxn>
                <a:cxn ang="0">
                  <a:pos x="34" y="0"/>
                </a:cxn>
                <a:cxn ang="0">
                  <a:pos x="0" y="33"/>
                </a:cxn>
              </a:cxnLst>
              <a:rect l="0" t="0" r="r" b="b"/>
              <a:pathLst>
                <a:path w="41" h="43">
                  <a:moveTo>
                    <a:pt x="0" y="33"/>
                  </a:moveTo>
                  <a:lnTo>
                    <a:pt x="9" y="42"/>
                  </a:lnTo>
                  <a:lnTo>
                    <a:pt x="25" y="25"/>
                  </a:lnTo>
                  <a:lnTo>
                    <a:pt x="34" y="25"/>
                  </a:lnTo>
                  <a:lnTo>
                    <a:pt x="34" y="17"/>
                  </a:lnTo>
                  <a:lnTo>
                    <a:pt x="25" y="17"/>
                  </a:lnTo>
                  <a:lnTo>
                    <a:pt x="40" y="10"/>
                  </a:lnTo>
                  <a:lnTo>
                    <a:pt x="34" y="0"/>
                  </a:lnTo>
                  <a:lnTo>
                    <a:pt x="0" y="33"/>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2" name="Freeform 245">
              <a:extLst>
                <a:ext uri="{FF2B5EF4-FFF2-40B4-BE49-F238E27FC236}">
                  <a16:creationId xmlns:a16="http://schemas.microsoft.com/office/drawing/2014/main" id="{F17D5FE4-E898-4B73-BE5B-3346581C78AD}"/>
                </a:ext>
              </a:extLst>
            </p:cNvPr>
            <p:cNvSpPr>
              <a:spLocks/>
            </p:cNvSpPr>
            <p:nvPr/>
          </p:nvSpPr>
          <p:spPr bwMode="auto">
            <a:xfrm>
              <a:off x="1138" y="1967"/>
              <a:ext cx="25" cy="40"/>
            </a:xfrm>
            <a:custGeom>
              <a:avLst/>
              <a:gdLst/>
              <a:ahLst/>
              <a:cxnLst>
                <a:cxn ang="0">
                  <a:pos x="0" y="0"/>
                </a:cxn>
                <a:cxn ang="0">
                  <a:pos x="0" y="18"/>
                </a:cxn>
                <a:cxn ang="0">
                  <a:pos x="8" y="41"/>
                </a:cxn>
                <a:cxn ang="0">
                  <a:pos x="25" y="50"/>
                </a:cxn>
                <a:cxn ang="0">
                  <a:pos x="8" y="34"/>
                </a:cxn>
                <a:cxn ang="0">
                  <a:pos x="16" y="25"/>
                </a:cxn>
                <a:cxn ang="0">
                  <a:pos x="8" y="18"/>
                </a:cxn>
                <a:cxn ang="0">
                  <a:pos x="16" y="0"/>
                </a:cxn>
                <a:cxn ang="0">
                  <a:pos x="0" y="0"/>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3" name="Freeform 246">
              <a:extLst>
                <a:ext uri="{FF2B5EF4-FFF2-40B4-BE49-F238E27FC236}">
                  <a16:creationId xmlns:a16="http://schemas.microsoft.com/office/drawing/2014/main" id="{03ED2F6C-3152-4EE3-881F-00C6C9A64431}"/>
                </a:ext>
              </a:extLst>
            </p:cNvPr>
            <p:cNvSpPr>
              <a:spLocks/>
            </p:cNvSpPr>
            <p:nvPr/>
          </p:nvSpPr>
          <p:spPr bwMode="auto">
            <a:xfrm>
              <a:off x="1138" y="1967"/>
              <a:ext cx="25" cy="40"/>
            </a:xfrm>
            <a:custGeom>
              <a:avLst/>
              <a:gdLst/>
              <a:ahLst/>
              <a:cxnLst>
                <a:cxn ang="0">
                  <a:pos x="0" y="0"/>
                </a:cxn>
                <a:cxn ang="0">
                  <a:pos x="0" y="18"/>
                </a:cxn>
                <a:cxn ang="0">
                  <a:pos x="8" y="41"/>
                </a:cxn>
                <a:cxn ang="0">
                  <a:pos x="25" y="50"/>
                </a:cxn>
                <a:cxn ang="0">
                  <a:pos x="8" y="34"/>
                </a:cxn>
                <a:cxn ang="0">
                  <a:pos x="16" y="25"/>
                </a:cxn>
                <a:cxn ang="0">
                  <a:pos x="8" y="18"/>
                </a:cxn>
                <a:cxn ang="0">
                  <a:pos x="16" y="0"/>
                </a:cxn>
                <a:cxn ang="0">
                  <a:pos x="0" y="0"/>
                </a:cxn>
              </a:cxnLst>
              <a:rect l="0" t="0" r="r" b="b"/>
              <a:pathLst>
                <a:path w="26" h="51">
                  <a:moveTo>
                    <a:pt x="0" y="0"/>
                  </a:moveTo>
                  <a:lnTo>
                    <a:pt x="0" y="18"/>
                  </a:lnTo>
                  <a:lnTo>
                    <a:pt x="8" y="41"/>
                  </a:lnTo>
                  <a:lnTo>
                    <a:pt x="25" y="50"/>
                  </a:lnTo>
                  <a:lnTo>
                    <a:pt x="8" y="34"/>
                  </a:lnTo>
                  <a:lnTo>
                    <a:pt x="16" y="25"/>
                  </a:lnTo>
                  <a:lnTo>
                    <a:pt x="8" y="18"/>
                  </a:lnTo>
                  <a:lnTo>
                    <a:pt x="16" y="0"/>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4" name="Freeform 247">
              <a:extLst>
                <a:ext uri="{FF2B5EF4-FFF2-40B4-BE49-F238E27FC236}">
                  <a16:creationId xmlns:a16="http://schemas.microsoft.com/office/drawing/2014/main" id="{C559CCF4-A9BF-4E9D-899F-2A1D4447ABD1}"/>
                </a:ext>
              </a:extLst>
            </p:cNvPr>
            <p:cNvSpPr>
              <a:spLocks/>
            </p:cNvSpPr>
            <p:nvPr/>
          </p:nvSpPr>
          <p:spPr bwMode="auto">
            <a:xfrm>
              <a:off x="1191" y="2025"/>
              <a:ext cx="63" cy="40"/>
            </a:xfrm>
            <a:custGeom>
              <a:avLst/>
              <a:gdLst/>
              <a:ahLst/>
              <a:cxnLst>
                <a:cxn ang="0">
                  <a:pos x="0" y="0"/>
                </a:cxn>
                <a:cxn ang="0">
                  <a:pos x="9" y="16"/>
                </a:cxn>
                <a:cxn ang="0">
                  <a:pos x="25" y="25"/>
                </a:cxn>
                <a:cxn ang="0">
                  <a:pos x="41" y="33"/>
                </a:cxn>
                <a:cxn ang="0">
                  <a:pos x="41" y="41"/>
                </a:cxn>
                <a:cxn ang="0">
                  <a:pos x="57" y="48"/>
                </a:cxn>
                <a:cxn ang="0">
                  <a:pos x="66" y="48"/>
                </a:cxn>
                <a:cxn ang="0">
                  <a:pos x="34" y="8"/>
                </a:cxn>
                <a:cxn ang="0">
                  <a:pos x="9" y="0"/>
                </a:cxn>
                <a:cxn ang="0">
                  <a:pos x="0" y="0"/>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5" name="Freeform 248">
              <a:extLst>
                <a:ext uri="{FF2B5EF4-FFF2-40B4-BE49-F238E27FC236}">
                  <a16:creationId xmlns:a16="http://schemas.microsoft.com/office/drawing/2014/main" id="{6A059931-7E8A-4FDB-A782-1B403F57C702}"/>
                </a:ext>
              </a:extLst>
            </p:cNvPr>
            <p:cNvSpPr>
              <a:spLocks/>
            </p:cNvSpPr>
            <p:nvPr/>
          </p:nvSpPr>
          <p:spPr bwMode="auto">
            <a:xfrm>
              <a:off x="1191" y="2025"/>
              <a:ext cx="63" cy="40"/>
            </a:xfrm>
            <a:custGeom>
              <a:avLst/>
              <a:gdLst/>
              <a:ahLst/>
              <a:cxnLst>
                <a:cxn ang="0">
                  <a:pos x="0" y="0"/>
                </a:cxn>
                <a:cxn ang="0">
                  <a:pos x="9" y="16"/>
                </a:cxn>
                <a:cxn ang="0">
                  <a:pos x="25" y="25"/>
                </a:cxn>
                <a:cxn ang="0">
                  <a:pos x="41" y="33"/>
                </a:cxn>
                <a:cxn ang="0">
                  <a:pos x="41" y="41"/>
                </a:cxn>
                <a:cxn ang="0">
                  <a:pos x="57" y="48"/>
                </a:cxn>
                <a:cxn ang="0">
                  <a:pos x="66" y="48"/>
                </a:cxn>
                <a:cxn ang="0">
                  <a:pos x="34" y="8"/>
                </a:cxn>
                <a:cxn ang="0">
                  <a:pos x="9" y="0"/>
                </a:cxn>
                <a:cxn ang="0">
                  <a:pos x="0" y="0"/>
                </a:cxn>
              </a:cxnLst>
              <a:rect l="0" t="0" r="r" b="b"/>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6" name="Freeform 249">
              <a:extLst>
                <a:ext uri="{FF2B5EF4-FFF2-40B4-BE49-F238E27FC236}">
                  <a16:creationId xmlns:a16="http://schemas.microsoft.com/office/drawing/2014/main" id="{8E1F1EA2-A557-4428-B01D-EF3C94F59423}"/>
                </a:ext>
              </a:extLst>
            </p:cNvPr>
            <p:cNvSpPr>
              <a:spLocks/>
            </p:cNvSpPr>
            <p:nvPr/>
          </p:nvSpPr>
          <p:spPr bwMode="auto">
            <a:xfrm>
              <a:off x="2447" y="1709"/>
              <a:ext cx="130" cy="78"/>
            </a:xfrm>
            <a:custGeom>
              <a:avLst/>
              <a:gdLst/>
              <a:ahLst/>
              <a:cxnLst>
                <a:cxn ang="0">
                  <a:pos x="0" y="32"/>
                </a:cxn>
                <a:cxn ang="0">
                  <a:pos x="9" y="41"/>
                </a:cxn>
                <a:cxn ang="0">
                  <a:pos x="25" y="32"/>
                </a:cxn>
                <a:cxn ang="0">
                  <a:pos x="34" y="41"/>
                </a:cxn>
                <a:cxn ang="0">
                  <a:pos x="9" y="56"/>
                </a:cxn>
                <a:cxn ang="0">
                  <a:pos x="25" y="56"/>
                </a:cxn>
                <a:cxn ang="0">
                  <a:pos x="34" y="74"/>
                </a:cxn>
                <a:cxn ang="0">
                  <a:pos x="25" y="81"/>
                </a:cxn>
                <a:cxn ang="0">
                  <a:pos x="41" y="81"/>
                </a:cxn>
                <a:cxn ang="0">
                  <a:pos x="74" y="97"/>
                </a:cxn>
                <a:cxn ang="0">
                  <a:pos x="131" y="65"/>
                </a:cxn>
                <a:cxn ang="0">
                  <a:pos x="137" y="56"/>
                </a:cxn>
                <a:cxn ang="0">
                  <a:pos x="137" y="32"/>
                </a:cxn>
                <a:cxn ang="0">
                  <a:pos x="121" y="24"/>
                </a:cxn>
                <a:cxn ang="0">
                  <a:pos x="121" y="9"/>
                </a:cxn>
                <a:cxn ang="0">
                  <a:pos x="114" y="9"/>
                </a:cxn>
                <a:cxn ang="0">
                  <a:pos x="106" y="0"/>
                </a:cxn>
                <a:cxn ang="0">
                  <a:pos x="89" y="16"/>
                </a:cxn>
                <a:cxn ang="0">
                  <a:pos x="81" y="16"/>
                </a:cxn>
                <a:cxn ang="0">
                  <a:pos x="65" y="16"/>
                </a:cxn>
                <a:cxn ang="0">
                  <a:pos x="57" y="24"/>
                </a:cxn>
                <a:cxn ang="0">
                  <a:pos x="57" y="16"/>
                </a:cxn>
                <a:cxn ang="0">
                  <a:pos x="49" y="32"/>
                </a:cxn>
                <a:cxn ang="0">
                  <a:pos x="41" y="41"/>
                </a:cxn>
                <a:cxn ang="0">
                  <a:pos x="41" y="16"/>
                </a:cxn>
                <a:cxn ang="0">
                  <a:pos x="25" y="9"/>
                </a:cxn>
                <a:cxn ang="0">
                  <a:pos x="16" y="9"/>
                </a:cxn>
                <a:cxn ang="0">
                  <a:pos x="16" y="16"/>
                </a:cxn>
                <a:cxn ang="0">
                  <a:pos x="9" y="16"/>
                </a:cxn>
                <a:cxn ang="0">
                  <a:pos x="9" y="24"/>
                </a:cxn>
                <a:cxn ang="0">
                  <a:pos x="0" y="32"/>
                </a:cxn>
              </a:cxnLst>
              <a:rect l="0" t="0" r="r" b="b"/>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7" name="Freeform 250">
              <a:extLst>
                <a:ext uri="{FF2B5EF4-FFF2-40B4-BE49-F238E27FC236}">
                  <a16:creationId xmlns:a16="http://schemas.microsoft.com/office/drawing/2014/main" id="{2EE838E7-05B4-4173-B4C7-E8A60ADF1517}"/>
                </a:ext>
              </a:extLst>
            </p:cNvPr>
            <p:cNvSpPr>
              <a:spLocks/>
            </p:cNvSpPr>
            <p:nvPr/>
          </p:nvSpPr>
          <p:spPr bwMode="auto">
            <a:xfrm>
              <a:off x="2517" y="1430"/>
              <a:ext cx="16" cy="15"/>
            </a:xfrm>
            <a:custGeom>
              <a:avLst/>
              <a:gdLst/>
              <a:ahLst/>
              <a:cxnLst>
                <a:cxn ang="0">
                  <a:pos x="0" y="0"/>
                </a:cxn>
                <a:cxn ang="0">
                  <a:pos x="0" y="17"/>
                </a:cxn>
                <a:cxn ang="0">
                  <a:pos x="16" y="17"/>
                </a:cxn>
                <a:cxn ang="0">
                  <a:pos x="0" y="0"/>
                </a:cxn>
              </a:cxnLst>
              <a:rect l="0" t="0" r="r" b="b"/>
              <a:pathLst>
                <a:path w="17" h="18">
                  <a:moveTo>
                    <a:pt x="0" y="0"/>
                  </a:moveTo>
                  <a:lnTo>
                    <a:pt x="0" y="17"/>
                  </a:lnTo>
                  <a:lnTo>
                    <a:pt x="16" y="17"/>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8" name="Freeform 251">
              <a:extLst>
                <a:ext uri="{FF2B5EF4-FFF2-40B4-BE49-F238E27FC236}">
                  <a16:creationId xmlns:a16="http://schemas.microsoft.com/office/drawing/2014/main" id="{275E8B6A-AF13-459E-8D6C-16786B9A0DEA}"/>
                </a:ext>
              </a:extLst>
            </p:cNvPr>
            <p:cNvSpPr>
              <a:spLocks/>
            </p:cNvSpPr>
            <p:nvPr/>
          </p:nvSpPr>
          <p:spPr bwMode="auto">
            <a:xfrm>
              <a:off x="2517" y="1430"/>
              <a:ext cx="16" cy="15"/>
            </a:xfrm>
            <a:custGeom>
              <a:avLst/>
              <a:gdLst/>
              <a:ahLst/>
              <a:cxnLst>
                <a:cxn ang="0">
                  <a:pos x="0" y="0"/>
                </a:cxn>
                <a:cxn ang="0">
                  <a:pos x="0" y="17"/>
                </a:cxn>
                <a:cxn ang="0">
                  <a:pos x="16" y="17"/>
                </a:cxn>
                <a:cxn ang="0">
                  <a:pos x="0" y="0"/>
                </a:cxn>
              </a:cxnLst>
              <a:rect l="0" t="0" r="r" b="b"/>
              <a:pathLst>
                <a:path w="17" h="18">
                  <a:moveTo>
                    <a:pt x="0" y="0"/>
                  </a:moveTo>
                  <a:lnTo>
                    <a:pt x="0" y="17"/>
                  </a:lnTo>
                  <a:lnTo>
                    <a:pt x="16" y="17"/>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09" name="Freeform 252">
              <a:extLst>
                <a:ext uri="{FF2B5EF4-FFF2-40B4-BE49-F238E27FC236}">
                  <a16:creationId xmlns:a16="http://schemas.microsoft.com/office/drawing/2014/main" id="{F0FB4FB8-8A39-4CFA-94CE-FB6868621094}"/>
                </a:ext>
              </a:extLst>
            </p:cNvPr>
            <p:cNvSpPr>
              <a:spLocks/>
            </p:cNvSpPr>
            <p:nvPr/>
          </p:nvSpPr>
          <p:spPr bwMode="auto">
            <a:xfrm>
              <a:off x="3266" y="2749"/>
              <a:ext cx="84" cy="143"/>
            </a:xfrm>
            <a:custGeom>
              <a:avLst/>
              <a:gdLst/>
              <a:ahLst/>
              <a:cxnLst>
                <a:cxn ang="0">
                  <a:pos x="0" y="129"/>
                </a:cxn>
                <a:cxn ang="0">
                  <a:pos x="9" y="163"/>
                </a:cxn>
                <a:cxn ang="0">
                  <a:pos x="17" y="179"/>
                </a:cxn>
                <a:cxn ang="0">
                  <a:pos x="40" y="179"/>
                </a:cxn>
                <a:cxn ang="0">
                  <a:pos x="49" y="170"/>
                </a:cxn>
                <a:cxn ang="0">
                  <a:pos x="74" y="80"/>
                </a:cxn>
                <a:cxn ang="0">
                  <a:pos x="82" y="40"/>
                </a:cxn>
                <a:cxn ang="0">
                  <a:pos x="89" y="49"/>
                </a:cxn>
                <a:cxn ang="0">
                  <a:pos x="89" y="40"/>
                </a:cxn>
                <a:cxn ang="0">
                  <a:pos x="82" y="8"/>
                </a:cxn>
                <a:cxn ang="0">
                  <a:pos x="74" y="0"/>
                </a:cxn>
                <a:cxn ang="0">
                  <a:pos x="65" y="17"/>
                </a:cxn>
                <a:cxn ang="0">
                  <a:pos x="57" y="17"/>
                </a:cxn>
                <a:cxn ang="0">
                  <a:pos x="57" y="32"/>
                </a:cxn>
                <a:cxn ang="0">
                  <a:pos x="17" y="57"/>
                </a:cxn>
                <a:cxn ang="0">
                  <a:pos x="9" y="73"/>
                </a:cxn>
                <a:cxn ang="0">
                  <a:pos x="17" y="105"/>
                </a:cxn>
                <a:cxn ang="0">
                  <a:pos x="0" y="129"/>
                </a:cxn>
              </a:cxnLst>
              <a:rect l="0" t="0" r="r" b="b"/>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0" name="Freeform 253">
              <a:extLst>
                <a:ext uri="{FF2B5EF4-FFF2-40B4-BE49-F238E27FC236}">
                  <a16:creationId xmlns:a16="http://schemas.microsoft.com/office/drawing/2014/main" id="{6FC47FCA-33FF-485C-A476-FF5C81714031}"/>
                </a:ext>
              </a:extLst>
            </p:cNvPr>
            <p:cNvSpPr>
              <a:spLocks/>
            </p:cNvSpPr>
            <p:nvPr/>
          </p:nvSpPr>
          <p:spPr bwMode="auto">
            <a:xfrm>
              <a:off x="3916" y="2606"/>
              <a:ext cx="16" cy="15"/>
            </a:xfrm>
            <a:custGeom>
              <a:avLst/>
              <a:gdLst/>
              <a:ahLst/>
              <a:cxnLst>
                <a:cxn ang="0">
                  <a:pos x="0" y="9"/>
                </a:cxn>
                <a:cxn ang="0">
                  <a:pos x="16" y="17"/>
                </a:cxn>
                <a:cxn ang="0">
                  <a:pos x="0" y="0"/>
                </a:cxn>
                <a:cxn ang="0">
                  <a:pos x="0" y="9"/>
                </a:cxn>
              </a:cxnLst>
              <a:rect l="0" t="0" r="r" b="b"/>
              <a:pathLst>
                <a:path w="17" h="18">
                  <a:moveTo>
                    <a:pt x="0" y="9"/>
                  </a:moveTo>
                  <a:lnTo>
                    <a:pt x="16" y="17"/>
                  </a:lnTo>
                  <a:lnTo>
                    <a:pt x="0"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1" name="Freeform 254">
              <a:extLst>
                <a:ext uri="{FF2B5EF4-FFF2-40B4-BE49-F238E27FC236}">
                  <a16:creationId xmlns:a16="http://schemas.microsoft.com/office/drawing/2014/main" id="{BB508D99-0DED-4F44-AB67-1AB28190742A}"/>
                </a:ext>
              </a:extLst>
            </p:cNvPr>
            <p:cNvSpPr>
              <a:spLocks/>
            </p:cNvSpPr>
            <p:nvPr/>
          </p:nvSpPr>
          <p:spPr bwMode="auto">
            <a:xfrm>
              <a:off x="3916" y="2606"/>
              <a:ext cx="16" cy="15"/>
            </a:xfrm>
            <a:custGeom>
              <a:avLst/>
              <a:gdLst/>
              <a:ahLst/>
              <a:cxnLst>
                <a:cxn ang="0">
                  <a:pos x="0" y="9"/>
                </a:cxn>
                <a:cxn ang="0">
                  <a:pos x="16" y="17"/>
                </a:cxn>
                <a:cxn ang="0">
                  <a:pos x="0" y="0"/>
                </a:cxn>
                <a:cxn ang="0">
                  <a:pos x="0" y="9"/>
                </a:cxn>
              </a:cxnLst>
              <a:rect l="0" t="0" r="r" b="b"/>
              <a:pathLst>
                <a:path w="17" h="18">
                  <a:moveTo>
                    <a:pt x="0" y="9"/>
                  </a:moveTo>
                  <a:lnTo>
                    <a:pt x="16" y="17"/>
                  </a:lnTo>
                  <a:lnTo>
                    <a:pt x="0" y="0"/>
                  </a:lnTo>
                  <a:lnTo>
                    <a:pt x="0" y="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2" name="Freeform 255">
              <a:extLst>
                <a:ext uri="{FF2B5EF4-FFF2-40B4-BE49-F238E27FC236}">
                  <a16:creationId xmlns:a16="http://schemas.microsoft.com/office/drawing/2014/main" id="{8A6F6F53-CE23-485A-A3A3-A0B3236BE40A}"/>
                </a:ext>
              </a:extLst>
            </p:cNvPr>
            <p:cNvSpPr>
              <a:spLocks/>
            </p:cNvSpPr>
            <p:nvPr/>
          </p:nvSpPr>
          <p:spPr bwMode="auto">
            <a:xfrm>
              <a:off x="3933" y="2633"/>
              <a:ext cx="15" cy="14"/>
            </a:xfrm>
            <a:custGeom>
              <a:avLst/>
              <a:gdLst/>
              <a:ahLst/>
              <a:cxnLst>
                <a:cxn ang="0">
                  <a:pos x="0" y="0"/>
                </a:cxn>
                <a:cxn ang="0">
                  <a:pos x="16" y="16"/>
                </a:cxn>
                <a:cxn ang="0">
                  <a:pos x="16" y="7"/>
                </a:cxn>
                <a:cxn ang="0">
                  <a:pos x="16" y="0"/>
                </a:cxn>
                <a:cxn ang="0">
                  <a:pos x="0" y="0"/>
                </a:cxn>
              </a:cxnLst>
              <a:rect l="0" t="0" r="r" b="b"/>
              <a:pathLst>
                <a:path w="17" h="17">
                  <a:moveTo>
                    <a:pt x="0" y="0"/>
                  </a:moveTo>
                  <a:lnTo>
                    <a:pt x="16" y="16"/>
                  </a:lnTo>
                  <a:lnTo>
                    <a:pt x="16" y="7"/>
                  </a:lnTo>
                  <a:lnTo>
                    <a:pt x="16"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3" name="Freeform 256">
              <a:extLst>
                <a:ext uri="{FF2B5EF4-FFF2-40B4-BE49-F238E27FC236}">
                  <a16:creationId xmlns:a16="http://schemas.microsoft.com/office/drawing/2014/main" id="{75531246-E2AB-4CA8-8856-C58F9187CDD5}"/>
                </a:ext>
              </a:extLst>
            </p:cNvPr>
            <p:cNvSpPr>
              <a:spLocks/>
            </p:cNvSpPr>
            <p:nvPr/>
          </p:nvSpPr>
          <p:spPr bwMode="auto">
            <a:xfrm>
              <a:off x="3933" y="2633"/>
              <a:ext cx="15" cy="14"/>
            </a:xfrm>
            <a:custGeom>
              <a:avLst/>
              <a:gdLst/>
              <a:ahLst/>
              <a:cxnLst>
                <a:cxn ang="0">
                  <a:pos x="0" y="0"/>
                </a:cxn>
                <a:cxn ang="0">
                  <a:pos x="16" y="16"/>
                </a:cxn>
                <a:cxn ang="0">
                  <a:pos x="16" y="7"/>
                </a:cxn>
                <a:cxn ang="0">
                  <a:pos x="16" y="0"/>
                </a:cxn>
                <a:cxn ang="0">
                  <a:pos x="0" y="0"/>
                </a:cxn>
              </a:cxnLst>
              <a:rect l="0" t="0" r="r" b="b"/>
              <a:pathLst>
                <a:path w="17" h="17">
                  <a:moveTo>
                    <a:pt x="0" y="0"/>
                  </a:moveTo>
                  <a:lnTo>
                    <a:pt x="16" y="16"/>
                  </a:lnTo>
                  <a:lnTo>
                    <a:pt x="16" y="7"/>
                  </a:lnTo>
                  <a:lnTo>
                    <a:pt x="16" y="0"/>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4" name="Freeform 257">
              <a:extLst>
                <a:ext uri="{FF2B5EF4-FFF2-40B4-BE49-F238E27FC236}">
                  <a16:creationId xmlns:a16="http://schemas.microsoft.com/office/drawing/2014/main" id="{6F0653E5-6292-4377-AD22-D57B54E0AEA7}"/>
                </a:ext>
              </a:extLst>
            </p:cNvPr>
            <p:cNvSpPr>
              <a:spLocks/>
            </p:cNvSpPr>
            <p:nvPr/>
          </p:nvSpPr>
          <p:spPr bwMode="auto">
            <a:xfrm>
              <a:off x="3702" y="2522"/>
              <a:ext cx="33" cy="40"/>
            </a:xfrm>
            <a:custGeom>
              <a:avLst/>
              <a:gdLst/>
              <a:ahLst/>
              <a:cxnLst>
                <a:cxn ang="0">
                  <a:pos x="0" y="25"/>
                </a:cxn>
                <a:cxn ang="0">
                  <a:pos x="9" y="49"/>
                </a:cxn>
                <a:cxn ang="0">
                  <a:pos x="24" y="49"/>
                </a:cxn>
                <a:cxn ang="0">
                  <a:pos x="33" y="34"/>
                </a:cxn>
                <a:cxn ang="0">
                  <a:pos x="15" y="9"/>
                </a:cxn>
                <a:cxn ang="0">
                  <a:pos x="9" y="0"/>
                </a:cxn>
                <a:cxn ang="0">
                  <a:pos x="0" y="25"/>
                </a:cxn>
              </a:cxnLst>
              <a:rect l="0" t="0" r="r" b="b"/>
              <a:pathLst>
                <a:path w="34" h="50">
                  <a:moveTo>
                    <a:pt x="0" y="25"/>
                  </a:moveTo>
                  <a:lnTo>
                    <a:pt x="9" y="49"/>
                  </a:lnTo>
                  <a:lnTo>
                    <a:pt x="24" y="49"/>
                  </a:lnTo>
                  <a:lnTo>
                    <a:pt x="33" y="34"/>
                  </a:lnTo>
                  <a:lnTo>
                    <a:pt x="15" y="9"/>
                  </a:lnTo>
                  <a:lnTo>
                    <a:pt x="9" y="0"/>
                  </a:lnTo>
                  <a:lnTo>
                    <a:pt x="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5" name="Freeform 258">
              <a:extLst>
                <a:ext uri="{FF2B5EF4-FFF2-40B4-BE49-F238E27FC236}">
                  <a16:creationId xmlns:a16="http://schemas.microsoft.com/office/drawing/2014/main" id="{8CA716F7-4052-4677-AC3A-DF2EA764AFE0}"/>
                </a:ext>
              </a:extLst>
            </p:cNvPr>
            <p:cNvSpPr>
              <a:spLocks/>
            </p:cNvSpPr>
            <p:nvPr/>
          </p:nvSpPr>
          <p:spPr bwMode="auto">
            <a:xfrm>
              <a:off x="4054" y="2420"/>
              <a:ext cx="33" cy="19"/>
            </a:xfrm>
            <a:custGeom>
              <a:avLst/>
              <a:gdLst/>
              <a:ahLst/>
              <a:cxnLst>
                <a:cxn ang="0">
                  <a:pos x="0" y="6"/>
                </a:cxn>
                <a:cxn ang="0">
                  <a:pos x="0" y="16"/>
                </a:cxn>
                <a:cxn ang="0">
                  <a:pos x="17" y="23"/>
                </a:cxn>
                <a:cxn ang="0">
                  <a:pos x="24" y="16"/>
                </a:cxn>
                <a:cxn ang="0">
                  <a:pos x="34" y="0"/>
                </a:cxn>
                <a:cxn ang="0">
                  <a:pos x="9" y="0"/>
                </a:cxn>
                <a:cxn ang="0">
                  <a:pos x="0" y="6"/>
                </a:cxn>
              </a:cxnLst>
              <a:rect l="0" t="0" r="r" b="b"/>
              <a:pathLst>
                <a:path w="35" h="24">
                  <a:moveTo>
                    <a:pt x="0" y="6"/>
                  </a:moveTo>
                  <a:lnTo>
                    <a:pt x="0" y="16"/>
                  </a:lnTo>
                  <a:lnTo>
                    <a:pt x="17" y="23"/>
                  </a:lnTo>
                  <a:lnTo>
                    <a:pt x="24" y="16"/>
                  </a:lnTo>
                  <a:lnTo>
                    <a:pt x="34" y="0"/>
                  </a:lnTo>
                  <a:lnTo>
                    <a:pt x="9" y="0"/>
                  </a:lnTo>
                  <a:lnTo>
                    <a:pt x="0" y="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6" name="Freeform 259">
              <a:extLst>
                <a:ext uri="{FF2B5EF4-FFF2-40B4-BE49-F238E27FC236}">
                  <a16:creationId xmlns:a16="http://schemas.microsoft.com/office/drawing/2014/main" id="{92D4CFBF-2839-496F-BA3D-6D9A1E3F26EE}"/>
                </a:ext>
              </a:extLst>
            </p:cNvPr>
            <p:cNvSpPr>
              <a:spLocks/>
            </p:cNvSpPr>
            <p:nvPr/>
          </p:nvSpPr>
          <p:spPr bwMode="auto">
            <a:xfrm>
              <a:off x="4192" y="2361"/>
              <a:ext cx="25" cy="33"/>
            </a:xfrm>
            <a:custGeom>
              <a:avLst/>
              <a:gdLst/>
              <a:ahLst/>
              <a:cxnLst>
                <a:cxn ang="0">
                  <a:pos x="0" y="25"/>
                </a:cxn>
                <a:cxn ang="0">
                  <a:pos x="0" y="33"/>
                </a:cxn>
                <a:cxn ang="0">
                  <a:pos x="8" y="40"/>
                </a:cxn>
                <a:cxn ang="0">
                  <a:pos x="25" y="0"/>
                </a:cxn>
                <a:cxn ang="0">
                  <a:pos x="17" y="0"/>
                </a:cxn>
                <a:cxn ang="0">
                  <a:pos x="0" y="25"/>
                </a:cxn>
              </a:cxnLst>
              <a:rect l="0" t="0" r="r" b="b"/>
              <a:pathLst>
                <a:path w="26" h="41">
                  <a:moveTo>
                    <a:pt x="0" y="25"/>
                  </a:moveTo>
                  <a:lnTo>
                    <a:pt x="0" y="33"/>
                  </a:lnTo>
                  <a:lnTo>
                    <a:pt x="8" y="40"/>
                  </a:lnTo>
                  <a:lnTo>
                    <a:pt x="25" y="0"/>
                  </a:lnTo>
                  <a:lnTo>
                    <a:pt x="17" y="0"/>
                  </a:lnTo>
                  <a:lnTo>
                    <a:pt x="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7" name="Freeform 260">
              <a:extLst>
                <a:ext uri="{FF2B5EF4-FFF2-40B4-BE49-F238E27FC236}">
                  <a16:creationId xmlns:a16="http://schemas.microsoft.com/office/drawing/2014/main" id="{42E462C2-41BD-4959-AD86-7778F2F649B2}"/>
                </a:ext>
              </a:extLst>
            </p:cNvPr>
            <p:cNvSpPr>
              <a:spLocks/>
            </p:cNvSpPr>
            <p:nvPr/>
          </p:nvSpPr>
          <p:spPr bwMode="auto">
            <a:xfrm>
              <a:off x="4308" y="2258"/>
              <a:ext cx="31" cy="40"/>
            </a:xfrm>
            <a:custGeom>
              <a:avLst/>
              <a:gdLst/>
              <a:ahLst/>
              <a:cxnLst>
                <a:cxn ang="0">
                  <a:pos x="0" y="7"/>
                </a:cxn>
                <a:cxn ang="0">
                  <a:pos x="0" y="17"/>
                </a:cxn>
                <a:cxn ang="0">
                  <a:pos x="7" y="17"/>
                </a:cxn>
                <a:cxn ang="0">
                  <a:pos x="7" y="41"/>
                </a:cxn>
                <a:cxn ang="0">
                  <a:pos x="16" y="48"/>
                </a:cxn>
                <a:cxn ang="0">
                  <a:pos x="22" y="41"/>
                </a:cxn>
                <a:cxn ang="0">
                  <a:pos x="32" y="17"/>
                </a:cxn>
                <a:cxn ang="0">
                  <a:pos x="22" y="7"/>
                </a:cxn>
                <a:cxn ang="0">
                  <a:pos x="7" y="0"/>
                </a:cxn>
                <a:cxn ang="0">
                  <a:pos x="0" y="7"/>
                </a:cxn>
              </a:cxnLst>
              <a:rect l="0" t="0" r="r" b="b"/>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8" name="Freeform 261">
              <a:extLst>
                <a:ext uri="{FF2B5EF4-FFF2-40B4-BE49-F238E27FC236}">
                  <a16:creationId xmlns:a16="http://schemas.microsoft.com/office/drawing/2014/main" id="{7CB8D501-FDAE-42B3-8FE3-7C590A215D75}"/>
                </a:ext>
              </a:extLst>
            </p:cNvPr>
            <p:cNvSpPr>
              <a:spLocks/>
            </p:cNvSpPr>
            <p:nvPr/>
          </p:nvSpPr>
          <p:spPr bwMode="auto">
            <a:xfrm>
              <a:off x="4338" y="2258"/>
              <a:ext cx="32" cy="15"/>
            </a:xfrm>
            <a:custGeom>
              <a:avLst/>
              <a:gdLst/>
              <a:ahLst/>
              <a:cxnLst>
                <a:cxn ang="0">
                  <a:pos x="0" y="7"/>
                </a:cxn>
                <a:cxn ang="0">
                  <a:pos x="0" y="17"/>
                </a:cxn>
                <a:cxn ang="0">
                  <a:pos x="9" y="17"/>
                </a:cxn>
                <a:cxn ang="0">
                  <a:pos x="15" y="7"/>
                </a:cxn>
                <a:cxn ang="0">
                  <a:pos x="24" y="7"/>
                </a:cxn>
                <a:cxn ang="0">
                  <a:pos x="32" y="0"/>
                </a:cxn>
                <a:cxn ang="0">
                  <a:pos x="15" y="0"/>
                </a:cxn>
                <a:cxn ang="0">
                  <a:pos x="0" y="7"/>
                </a:cxn>
              </a:cxnLst>
              <a:rect l="0" t="0" r="r" b="b"/>
              <a:pathLst>
                <a:path w="33" h="18">
                  <a:moveTo>
                    <a:pt x="0" y="7"/>
                  </a:moveTo>
                  <a:lnTo>
                    <a:pt x="0" y="17"/>
                  </a:lnTo>
                  <a:lnTo>
                    <a:pt x="9" y="17"/>
                  </a:lnTo>
                  <a:lnTo>
                    <a:pt x="15" y="7"/>
                  </a:lnTo>
                  <a:lnTo>
                    <a:pt x="24" y="7"/>
                  </a:lnTo>
                  <a:lnTo>
                    <a:pt x="32" y="0"/>
                  </a:lnTo>
                  <a:lnTo>
                    <a:pt x="15" y="0"/>
                  </a:lnTo>
                  <a:lnTo>
                    <a:pt x="0" y="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19" name="Freeform 262">
              <a:extLst>
                <a:ext uri="{FF2B5EF4-FFF2-40B4-BE49-F238E27FC236}">
                  <a16:creationId xmlns:a16="http://schemas.microsoft.com/office/drawing/2014/main" id="{35DA401E-D76E-49B5-BF78-629F5AB50450}"/>
                </a:ext>
              </a:extLst>
            </p:cNvPr>
            <p:cNvSpPr>
              <a:spLocks/>
            </p:cNvSpPr>
            <p:nvPr/>
          </p:nvSpPr>
          <p:spPr bwMode="auto">
            <a:xfrm>
              <a:off x="4323" y="2161"/>
              <a:ext cx="131" cy="104"/>
            </a:xfrm>
            <a:custGeom>
              <a:avLst/>
              <a:gdLst/>
              <a:ahLst/>
              <a:cxnLst>
                <a:cxn ang="0">
                  <a:pos x="0" y="114"/>
                </a:cxn>
                <a:cxn ang="0">
                  <a:pos x="0" y="122"/>
                </a:cxn>
                <a:cxn ang="0">
                  <a:pos x="16" y="122"/>
                </a:cxn>
                <a:cxn ang="0">
                  <a:pos x="48" y="105"/>
                </a:cxn>
                <a:cxn ang="0">
                  <a:pos x="56" y="114"/>
                </a:cxn>
                <a:cxn ang="0">
                  <a:pos x="56" y="122"/>
                </a:cxn>
                <a:cxn ang="0">
                  <a:pos x="65" y="129"/>
                </a:cxn>
                <a:cxn ang="0">
                  <a:pos x="72" y="114"/>
                </a:cxn>
                <a:cxn ang="0">
                  <a:pos x="72" y="105"/>
                </a:cxn>
                <a:cxn ang="0">
                  <a:pos x="80" y="114"/>
                </a:cxn>
                <a:cxn ang="0">
                  <a:pos x="88" y="114"/>
                </a:cxn>
                <a:cxn ang="0">
                  <a:pos x="97" y="105"/>
                </a:cxn>
                <a:cxn ang="0">
                  <a:pos x="105" y="114"/>
                </a:cxn>
                <a:cxn ang="0">
                  <a:pos x="105" y="105"/>
                </a:cxn>
                <a:cxn ang="0">
                  <a:pos x="112" y="97"/>
                </a:cxn>
                <a:cxn ang="0">
                  <a:pos x="112" y="105"/>
                </a:cxn>
                <a:cxn ang="0">
                  <a:pos x="121" y="105"/>
                </a:cxn>
                <a:cxn ang="0">
                  <a:pos x="130" y="97"/>
                </a:cxn>
                <a:cxn ang="0">
                  <a:pos x="130" y="57"/>
                </a:cxn>
                <a:cxn ang="0">
                  <a:pos x="137" y="57"/>
                </a:cxn>
                <a:cxn ang="0">
                  <a:pos x="137" y="8"/>
                </a:cxn>
                <a:cxn ang="0">
                  <a:pos x="130" y="0"/>
                </a:cxn>
                <a:cxn ang="0">
                  <a:pos x="130" y="8"/>
                </a:cxn>
                <a:cxn ang="0">
                  <a:pos x="121" y="8"/>
                </a:cxn>
                <a:cxn ang="0">
                  <a:pos x="112" y="40"/>
                </a:cxn>
                <a:cxn ang="0">
                  <a:pos x="97" y="65"/>
                </a:cxn>
                <a:cxn ang="0">
                  <a:pos x="80" y="82"/>
                </a:cxn>
                <a:cxn ang="0">
                  <a:pos x="80" y="65"/>
                </a:cxn>
                <a:cxn ang="0">
                  <a:pos x="72" y="73"/>
                </a:cxn>
                <a:cxn ang="0">
                  <a:pos x="65" y="97"/>
                </a:cxn>
                <a:cxn ang="0">
                  <a:pos x="56" y="97"/>
                </a:cxn>
                <a:cxn ang="0">
                  <a:pos x="25" y="97"/>
                </a:cxn>
                <a:cxn ang="0">
                  <a:pos x="0" y="114"/>
                </a:cxn>
              </a:cxnLst>
              <a:rect l="0" t="0" r="r" b="b"/>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0" name="Freeform 263">
              <a:extLst>
                <a:ext uri="{FF2B5EF4-FFF2-40B4-BE49-F238E27FC236}">
                  <a16:creationId xmlns:a16="http://schemas.microsoft.com/office/drawing/2014/main" id="{FE095F91-07FF-4AAF-8A4B-0E097B8ADD31}"/>
                </a:ext>
              </a:extLst>
            </p:cNvPr>
            <p:cNvSpPr>
              <a:spLocks/>
            </p:cNvSpPr>
            <p:nvPr/>
          </p:nvSpPr>
          <p:spPr bwMode="auto">
            <a:xfrm>
              <a:off x="4429" y="2103"/>
              <a:ext cx="77" cy="59"/>
            </a:xfrm>
            <a:custGeom>
              <a:avLst/>
              <a:gdLst/>
              <a:ahLst/>
              <a:cxnLst>
                <a:cxn ang="0">
                  <a:pos x="0" y="56"/>
                </a:cxn>
                <a:cxn ang="0">
                  <a:pos x="0" y="73"/>
                </a:cxn>
                <a:cxn ang="0">
                  <a:pos x="18" y="65"/>
                </a:cxn>
                <a:cxn ang="0">
                  <a:pos x="9" y="65"/>
                </a:cxn>
                <a:cxn ang="0">
                  <a:pos x="9" y="56"/>
                </a:cxn>
                <a:cxn ang="0">
                  <a:pos x="25" y="56"/>
                </a:cxn>
                <a:cxn ang="0">
                  <a:pos x="50" y="65"/>
                </a:cxn>
                <a:cxn ang="0">
                  <a:pos x="58" y="50"/>
                </a:cxn>
                <a:cxn ang="0">
                  <a:pos x="65" y="50"/>
                </a:cxn>
                <a:cxn ang="0">
                  <a:pos x="81" y="41"/>
                </a:cxn>
                <a:cxn ang="0">
                  <a:pos x="75" y="41"/>
                </a:cxn>
                <a:cxn ang="0">
                  <a:pos x="65" y="31"/>
                </a:cxn>
                <a:cxn ang="0">
                  <a:pos x="75" y="25"/>
                </a:cxn>
                <a:cxn ang="0">
                  <a:pos x="65" y="31"/>
                </a:cxn>
                <a:cxn ang="0">
                  <a:pos x="50" y="25"/>
                </a:cxn>
                <a:cxn ang="0">
                  <a:pos x="25" y="0"/>
                </a:cxn>
                <a:cxn ang="0">
                  <a:pos x="25" y="9"/>
                </a:cxn>
                <a:cxn ang="0">
                  <a:pos x="25" y="16"/>
                </a:cxn>
                <a:cxn ang="0">
                  <a:pos x="18" y="50"/>
                </a:cxn>
                <a:cxn ang="0">
                  <a:pos x="9" y="41"/>
                </a:cxn>
                <a:cxn ang="0">
                  <a:pos x="9" y="50"/>
                </a:cxn>
                <a:cxn ang="0">
                  <a:pos x="0" y="56"/>
                </a:cxn>
              </a:cxnLst>
              <a:rect l="0" t="0" r="r" b="b"/>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1" name="Freeform 264">
              <a:extLst>
                <a:ext uri="{FF2B5EF4-FFF2-40B4-BE49-F238E27FC236}">
                  <a16:creationId xmlns:a16="http://schemas.microsoft.com/office/drawing/2014/main" id="{D4B4138A-0F1A-4997-B7C8-AAA8103EE07A}"/>
                </a:ext>
              </a:extLst>
            </p:cNvPr>
            <p:cNvSpPr>
              <a:spLocks/>
            </p:cNvSpPr>
            <p:nvPr/>
          </p:nvSpPr>
          <p:spPr bwMode="auto">
            <a:xfrm>
              <a:off x="4613" y="2025"/>
              <a:ext cx="16" cy="14"/>
            </a:xfrm>
            <a:custGeom>
              <a:avLst/>
              <a:gdLst/>
              <a:ahLst/>
              <a:cxnLst>
                <a:cxn ang="0">
                  <a:pos x="0" y="8"/>
                </a:cxn>
                <a:cxn ang="0">
                  <a:pos x="0" y="16"/>
                </a:cxn>
                <a:cxn ang="0">
                  <a:pos x="8" y="8"/>
                </a:cxn>
                <a:cxn ang="0">
                  <a:pos x="17" y="0"/>
                </a:cxn>
                <a:cxn ang="0">
                  <a:pos x="0" y="8"/>
                </a:cxn>
              </a:cxnLst>
              <a:rect l="0" t="0" r="r" b="b"/>
              <a:pathLst>
                <a:path w="18" h="17">
                  <a:moveTo>
                    <a:pt x="0" y="8"/>
                  </a:moveTo>
                  <a:lnTo>
                    <a:pt x="0" y="16"/>
                  </a:lnTo>
                  <a:lnTo>
                    <a:pt x="8" y="8"/>
                  </a:lnTo>
                  <a:lnTo>
                    <a:pt x="17" y="0"/>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2" name="Freeform 265">
              <a:extLst>
                <a:ext uri="{FF2B5EF4-FFF2-40B4-BE49-F238E27FC236}">
                  <a16:creationId xmlns:a16="http://schemas.microsoft.com/office/drawing/2014/main" id="{117D1529-B6E5-43B1-AAF6-79061AF11701}"/>
                </a:ext>
              </a:extLst>
            </p:cNvPr>
            <p:cNvSpPr>
              <a:spLocks/>
            </p:cNvSpPr>
            <p:nvPr/>
          </p:nvSpPr>
          <p:spPr bwMode="auto">
            <a:xfrm>
              <a:off x="4613" y="2025"/>
              <a:ext cx="16" cy="14"/>
            </a:xfrm>
            <a:custGeom>
              <a:avLst/>
              <a:gdLst/>
              <a:ahLst/>
              <a:cxnLst>
                <a:cxn ang="0">
                  <a:pos x="0" y="8"/>
                </a:cxn>
                <a:cxn ang="0">
                  <a:pos x="0" y="16"/>
                </a:cxn>
                <a:cxn ang="0">
                  <a:pos x="8" y="8"/>
                </a:cxn>
                <a:cxn ang="0">
                  <a:pos x="17" y="0"/>
                </a:cxn>
                <a:cxn ang="0">
                  <a:pos x="0" y="8"/>
                </a:cxn>
              </a:cxnLst>
              <a:rect l="0" t="0" r="r" b="b"/>
              <a:pathLst>
                <a:path w="18" h="17">
                  <a:moveTo>
                    <a:pt x="0" y="8"/>
                  </a:moveTo>
                  <a:lnTo>
                    <a:pt x="0" y="16"/>
                  </a:lnTo>
                  <a:lnTo>
                    <a:pt x="8" y="8"/>
                  </a:lnTo>
                  <a:lnTo>
                    <a:pt x="17" y="0"/>
                  </a:lnTo>
                  <a:lnTo>
                    <a:pt x="0"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3" name="Freeform 266">
              <a:extLst>
                <a:ext uri="{FF2B5EF4-FFF2-40B4-BE49-F238E27FC236}">
                  <a16:creationId xmlns:a16="http://schemas.microsoft.com/office/drawing/2014/main" id="{CB021722-003D-4A4F-B16D-274E07D0DA7E}"/>
                </a:ext>
              </a:extLst>
            </p:cNvPr>
            <p:cNvSpPr>
              <a:spLocks/>
            </p:cNvSpPr>
            <p:nvPr/>
          </p:nvSpPr>
          <p:spPr bwMode="auto">
            <a:xfrm>
              <a:off x="4713" y="1877"/>
              <a:ext cx="16" cy="14"/>
            </a:xfrm>
            <a:custGeom>
              <a:avLst/>
              <a:gdLst/>
              <a:ahLst/>
              <a:cxnLst>
                <a:cxn ang="0">
                  <a:pos x="0" y="16"/>
                </a:cxn>
                <a:cxn ang="0">
                  <a:pos x="16" y="7"/>
                </a:cxn>
                <a:cxn ang="0">
                  <a:pos x="16" y="0"/>
                </a:cxn>
                <a:cxn ang="0">
                  <a:pos x="10" y="0"/>
                </a:cxn>
                <a:cxn ang="0">
                  <a:pos x="0" y="16"/>
                </a:cxn>
              </a:cxnLst>
              <a:rect l="0" t="0" r="r" b="b"/>
              <a:pathLst>
                <a:path w="17" h="17">
                  <a:moveTo>
                    <a:pt x="0" y="16"/>
                  </a:moveTo>
                  <a:lnTo>
                    <a:pt x="16" y="7"/>
                  </a:lnTo>
                  <a:lnTo>
                    <a:pt x="16" y="0"/>
                  </a:lnTo>
                  <a:lnTo>
                    <a:pt x="10"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4" name="Freeform 267">
              <a:extLst>
                <a:ext uri="{FF2B5EF4-FFF2-40B4-BE49-F238E27FC236}">
                  <a16:creationId xmlns:a16="http://schemas.microsoft.com/office/drawing/2014/main" id="{8C9AA3AF-B76C-40B1-9F31-FC87B8E08ECB}"/>
                </a:ext>
              </a:extLst>
            </p:cNvPr>
            <p:cNvSpPr>
              <a:spLocks/>
            </p:cNvSpPr>
            <p:nvPr/>
          </p:nvSpPr>
          <p:spPr bwMode="auto">
            <a:xfrm>
              <a:off x="4713" y="1877"/>
              <a:ext cx="16" cy="14"/>
            </a:xfrm>
            <a:custGeom>
              <a:avLst/>
              <a:gdLst/>
              <a:ahLst/>
              <a:cxnLst>
                <a:cxn ang="0">
                  <a:pos x="0" y="16"/>
                </a:cxn>
                <a:cxn ang="0">
                  <a:pos x="16" y="7"/>
                </a:cxn>
                <a:cxn ang="0">
                  <a:pos x="16" y="0"/>
                </a:cxn>
                <a:cxn ang="0">
                  <a:pos x="10" y="0"/>
                </a:cxn>
                <a:cxn ang="0">
                  <a:pos x="0" y="16"/>
                </a:cxn>
              </a:cxnLst>
              <a:rect l="0" t="0" r="r" b="b"/>
              <a:pathLst>
                <a:path w="17" h="17">
                  <a:moveTo>
                    <a:pt x="0" y="16"/>
                  </a:moveTo>
                  <a:lnTo>
                    <a:pt x="16" y="7"/>
                  </a:lnTo>
                  <a:lnTo>
                    <a:pt x="16" y="0"/>
                  </a:lnTo>
                  <a:lnTo>
                    <a:pt x="10" y="0"/>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5" name="Freeform 268">
              <a:extLst>
                <a:ext uri="{FF2B5EF4-FFF2-40B4-BE49-F238E27FC236}">
                  <a16:creationId xmlns:a16="http://schemas.microsoft.com/office/drawing/2014/main" id="{F97AD817-300D-49CE-946B-0DD2773E398A}"/>
                </a:ext>
              </a:extLst>
            </p:cNvPr>
            <p:cNvSpPr>
              <a:spLocks/>
            </p:cNvSpPr>
            <p:nvPr/>
          </p:nvSpPr>
          <p:spPr bwMode="auto">
            <a:xfrm>
              <a:off x="4453" y="1967"/>
              <a:ext cx="31" cy="136"/>
            </a:xfrm>
            <a:custGeom>
              <a:avLst/>
              <a:gdLst/>
              <a:ahLst/>
              <a:cxnLst>
                <a:cxn ang="0">
                  <a:pos x="0" y="18"/>
                </a:cxn>
                <a:cxn ang="0">
                  <a:pos x="0" y="59"/>
                </a:cxn>
                <a:cxn ang="0">
                  <a:pos x="8" y="65"/>
                </a:cxn>
                <a:cxn ang="0">
                  <a:pos x="0" y="115"/>
                </a:cxn>
                <a:cxn ang="0">
                  <a:pos x="8" y="131"/>
                </a:cxn>
                <a:cxn ang="0">
                  <a:pos x="0" y="155"/>
                </a:cxn>
                <a:cxn ang="0">
                  <a:pos x="8" y="171"/>
                </a:cxn>
                <a:cxn ang="0">
                  <a:pos x="8" y="155"/>
                </a:cxn>
                <a:cxn ang="0">
                  <a:pos x="25" y="162"/>
                </a:cxn>
                <a:cxn ang="0">
                  <a:pos x="25" y="155"/>
                </a:cxn>
                <a:cxn ang="0">
                  <a:pos x="8" y="131"/>
                </a:cxn>
                <a:cxn ang="0">
                  <a:pos x="16" y="107"/>
                </a:cxn>
                <a:cxn ang="0">
                  <a:pos x="25" y="107"/>
                </a:cxn>
                <a:cxn ang="0">
                  <a:pos x="33" y="107"/>
                </a:cxn>
                <a:cxn ang="0">
                  <a:pos x="16" y="50"/>
                </a:cxn>
                <a:cxn ang="0">
                  <a:pos x="16" y="10"/>
                </a:cxn>
                <a:cxn ang="0">
                  <a:pos x="16" y="0"/>
                </a:cxn>
                <a:cxn ang="0">
                  <a:pos x="8" y="0"/>
                </a:cxn>
                <a:cxn ang="0">
                  <a:pos x="8" y="10"/>
                </a:cxn>
                <a:cxn ang="0">
                  <a:pos x="0" y="18"/>
                </a:cxn>
              </a:cxnLst>
              <a:rect l="0" t="0" r="r" b="b"/>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6" name="Freeform 269">
              <a:extLst>
                <a:ext uri="{FF2B5EF4-FFF2-40B4-BE49-F238E27FC236}">
                  <a16:creationId xmlns:a16="http://schemas.microsoft.com/office/drawing/2014/main" id="{F403B9C8-5ACC-4755-BEEB-1CDB8D8162F3}"/>
                </a:ext>
              </a:extLst>
            </p:cNvPr>
            <p:cNvSpPr>
              <a:spLocks/>
            </p:cNvSpPr>
            <p:nvPr/>
          </p:nvSpPr>
          <p:spPr bwMode="auto">
            <a:xfrm>
              <a:off x="4896" y="1567"/>
              <a:ext cx="55" cy="26"/>
            </a:xfrm>
            <a:custGeom>
              <a:avLst/>
              <a:gdLst/>
              <a:ahLst/>
              <a:cxnLst>
                <a:cxn ang="0">
                  <a:pos x="18" y="25"/>
                </a:cxn>
                <a:cxn ang="0">
                  <a:pos x="33" y="25"/>
                </a:cxn>
                <a:cxn ang="0">
                  <a:pos x="58" y="16"/>
                </a:cxn>
                <a:cxn ang="0">
                  <a:pos x="42" y="0"/>
                </a:cxn>
                <a:cxn ang="0">
                  <a:pos x="18" y="0"/>
                </a:cxn>
                <a:cxn ang="0">
                  <a:pos x="0" y="16"/>
                </a:cxn>
                <a:cxn ang="0">
                  <a:pos x="8" y="32"/>
                </a:cxn>
                <a:cxn ang="0">
                  <a:pos x="18" y="25"/>
                </a:cxn>
              </a:cxnLst>
              <a:rect l="0" t="0" r="r" b="b"/>
              <a:pathLst>
                <a:path w="59" h="33">
                  <a:moveTo>
                    <a:pt x="18" y="25"/>
                  </a:moveTo>
                  <a:lnTo>
                    <a:pt x="33" y="25"/>
                  </a:lnTo>
                  <a:lnTo>
                    <a:pt x="58" y="16"/>
                  </a:lnTo>
                  <a:lnTo>
                    <a:pt x="42" y="0"/>
                  </a:lnTo>
                  <a:lnTo>
                    <a:pt x="18" y="0"/>
                  </a:lnTo>
                  <a:lnTo>
                    <a:pt x="0" y="16"/>
                  </a:lnTo>
                  <a:lnTo>
                    <a:pt x="8" y="32"/>
                  </a:lnTo>
                  <a:lnTo>
                    <a:pt x="18"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7" name="Freeform 270">
              <a:extLst>
                <a:ext uri="{FF2B5EF4-FFF2-40B4-BE49-F238E27FC236}">
                  <a16:creationId xmlns:a16="http://schemas.microsoft.com/office/drawing/2014/main" id="{8CC108E0-F864-4C97-A246-1812F720A9AC}"/>
                </a:ext>
              </a:extLst>
            </p:cNvPr>
            <p:cNvSpPr>
              <a:spLocks/>
            </p:cNvSpPr>
            <p:nvPr/>
          </p:nvSpPr>
          <p:spPr bwMode="auto">
            <a:xfrm>
              <a:off x="4438" y="1488"/>
              <a:ext cx="39" cy="28"/>
            </a:xfrm>
            <a:custGeom>
              <a:avLst/>
              <a:gdLst/>
              <a:ahLst/>
              <a:cxnLst>
                <a:cxn ang="0">
                  <a:pos x="0" y="17"/>
                </a:cxn>
                <a:cxn ang="0">
                  <a:pos x="16" y="24"/>
                </a:cxn>
                <a:cxn ang="0">
                  <a:pos x="41" y="34"/>
                </a:cxn>
                <a:cxn ang="0">
                  <a:pos x="41" y="17"/>
                </a:cxn>
                <a:cxn ang="0">
                  <a:pos x="24" y="0"/>
                </a:cxn>
                <a:cxn ang="0">
                  <a:pos x="9" y="0"/>
                </a:cxn>
                <a:cxn ang="0">
                  <a:pos x="0" y="17"/>
                </a:cxn>
              </a:cxnLst>
              <a:rect l="0" t="0" r="r" b="b"/>
              <a:pathLst>
                <a:path w="42" h="35">
                  <a:moveTo>
                    <a:pt x="0" y="17"/>
                  </a:moveTo>
                  <a:lnTo>
                    <a:pt x="16" y="24"/>
                  </a:lnTo>
                  <a:lnTo>
                    <a:pt x="41" y="34"/>
                  </a:lnTo>
                  <a:lnTo>
                    <a:pt x="41" y="17"/>
                  </a:lnTo>
                  <a:lnTo>
                    <a:pt x="24" y="0"/>
                  </a:lnTo>
                  <a:lnTo>
                    <a:pt x="9" y="0"/>
                  </a:lnTo>
                  <a:lnTo>
                    <a:pt x="0" y="1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8" name="Freeform 271">
              <a:extLst>
                <a:ext uri="{FF2B5EF4-FFF2-40B4-BE49-F238E27FC236}">
                  <a16:creationId xmlns:a16="http://schemas.microsoft.com/office/drawing/2014/main" id="{8BA8ECE8-7DD2-4DDE-9222-2052DB13908E}"/>
                </a:ext>
              </a:extLst>
            </p:cNvPr>
            <p:cNvSpPr>
              <a:spLocks/>
            </p:cNvSpPr>
            <p:nvPr/>
          </p:nvSpPr>
          <p:spPr bwMode="auto">
            <a:xfrm>
              <a:off x="4438" y="1476"/>
              <a:ext cx="16" cy="14"/>
            </a:xfrm>
            <a:custGeom>
              <a:avLst/>
              <a:gdLst/>
              <a:ahLst/>
              <a:cxnLst>
                <a:cxn ang="0">
                  <a:pos x="0" y="0"/>
                </a:cxn>
                <a:cxn ang="0">
                  <a:pos x="0" y="16"/>
                </a:cxn>
                <a:cxn ang="0">
                  <a:pos x="16" y="9"/>
                </a:cxn>
                <a:cxn ang="0">
                  <a:pos x="16" y="0"/>
                </a:cxn>
                <a:cxn ang="0">
                  <a:pos x="0" y="0"/>
                </a:cxn>
              </a:cxnLst>
              <a:rect l="0" t="0" r="r" b="b"/>
              <a:pathLst>
                <a:path w="17" h="17">
                  <a:moveTo>
                    <a:pt x="0" y="0"/>
                  </a:moveTo>
                  <a:lnTo>
                    <a:pt x="0" y="16"/>
                  </a:lnTo>
                  <a:lnTo>
                    <a:pt x="16" y="9"/>
                  </a:lnTo>
                  <a:lnTo>
                    <a:pt x="16"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29" name="Freeform 272">
              <a:extLst>
                <a:ext uri="{FF2B5EF4-FFF2-40B4-BE49-F238E27FC236}">
                  <a16:creationId xmlns:a16="http://schemas.microsoft.com/office/drawing/2014/main" id="{BA54B55C-66D0-4584-B5CA-0CEBCDABD860}"/>
                </a:ext>
              </a:extLst>
            </p:cNvPr>
            <p:cNvSpPr>
              <a:spLocks/>
            </p:cNvSpPr>
            <p:nvPr/>
          </p:nvSpPr>
          <p:spPr bwMode="auto">
            <a:xfrm>
              <a:off x="4513" y="1426"/>
              <a:ext cx="56" cy="32"/>
            </a:xfrm>
            <a:custGeom>
              <a:avLst/>
              <a:gdLst/>
              <a:ahLst/>
              <a:cxnLst>
                <a:cxn ang="0">
                  <a:pos x="0" y="0"/>
                </a:cxn>
                <a:cxn ang="0">
                  <a:pos x="9" y="23"/>
                </a:cxn>
                <a:cxn ang="0">
                  <a:pos x="32" y="40"/>
                </a:cxn>
                <a:cxn ang="0">
                  <a:pos x="50" y="40"/>
                </a:cxn>
                <a:cxn ang="0">
                  <a:pos x="57" y="16"/>
                </a:cxn>
                <a:cxn ang="0">
                  <a:pos x="9" y="6"/>
                </a:cxn>
                <a:cxn ang="0">
                  <a:pos x="0" y="0"/>
                </a:cxn>
              </a:cxnLst>
              <a:rect l="0" t="0" r="r" b="b"/>
              <a:pathLst>
                <a:path w="58" h="41">
                  <a:moveTo>
                    <a:pt x="0" y="0"/>
                  </a:moveTo>
                  <a:lnTo>
                    <a:pt x="9" y="23"/>
                  </a:lnTo>
                  <a:lnTo>
                    <a:pt x="32" y="40"/>
                  </a:lnTo>
                  <a:lnTo>
                    <a:pt x="50" y="40"/>
                  </a:lnTo>
                  <a:lnTo>
                    <a:pt x="57" y="16"/>
                  </a:lnTo>
                  <a:lnTo>
                    <a:pt x="9" y="6"/>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0" name="Freeform 273">
              <a:extLst>
                <a:ext uri="{FF2B5EF4-FFF2-40B4-BE49-F238E27FC236}">
                  <a16:creationId xmlns:a16="http://schemas.microsoft.com/office/drawing/2014/main" id="{7EE681BB-7026-4608-A52B-A21580284F8B}"/>
                </a:ext>
              </a:extLst>
            </p:cNvPr>
            <p:cNvSpPr>
              <a:spLocks/>
            </p:cNvSpPr>
            <p:nvPr/>
          </p:nvSpPr>
          <p:spPr bwMode="auto">
            <a:xfrm>
              <a:off x="4399" y="1398"/>
              <a:ext cx="92" cy="60"/>
            </a:xfrm>
            <a:custGeom>
              <a:avLst/>
              <a:gdLst/>
              <a:ahLst/>
              <a:cxnLst>
                <a:cxn ang="0">
                  <a:pos x="0" y="50"/>
                </a:cxn>
                <a:cxn ang="0">
                  <a:pos x="8" y="74"/>
                </a:cxn>
                <a:cxn ang="0">
                  <a:pos x="25" y="74"/>
                </a:cxn>
                <a:cxn ang="0">
                  <a:pos x="65" y="57"/>
                </a:cxn>
                <a:cxn ang="0">
                  <a:pos x="73" y="65"/>
                </a:cxn>
                <a:cxn ang="0">
                  <a:pos x="97" y="40"/>
                </a:cxn>
                <a:cxn ang="0">
                  <a:pos x="97" y="25"/>
                </a:cxn>
                <a:cxn ang="0">
                  <a:pos x="90" y="16"/>
                </a:cxn>
                <a:cxn ang="0">
                  <a:pos x="82" y="16"/>
                </a:cxn>
                <a:cxn ang="0">
                  <a:pos x="65" y="0"/>
                </a:cxn>
                <a:cxn ang="0">
                  <a:pos x="50" y="16"/>
                </a:cxn>
                <a:cxn ang="0">
                  <a:pos x="25" y="0"/>
                </a:cxn>
                <a:cxn ang="0">
                  <a:pos x="0" y="9"/>
                </a:cxn>
                <a:cxn ang="0">
                  <a:pos x="0" y="50"/>
                </a:cxn>
              </a:cxnLst>
              <a:rect l="0" t="0" r="r" b="b"/>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1" name="Freeform 274">
              <a:extLst>
                <a:ext uri="{FF2B5EF4-FFF2-40B4-BE49-F238E27FC236}">
                  <a16:creationId xmlns:a16="http://schemas.microsoft.com/office/drawing/2014/main" id="{70672E57-9CA4-4B5B-8977-D0346ED8EFF8}"/>
                </a:ext>
              </a:extLst>
            </p:cNvPr>
            <p:cNvSpPr>
              <a:spLocks/>
            </p:cNvSpPr>
            <p:nvPr/>
          </p:nvSpPr>
          <p:spPr bwMode="auto">
            <a:xfrm>
              <a:off x="3365" y="1361"/>
              <a:ext cx="209" cy="239"/>
            </a:xfrm>
            <a:custGeom>
              <a:avLst/>
              <a:gdLst/>
              <a:ahLst/>
              <a:cxnLst>
                <a:cxn ang="0">
                  <a:pos x="0" y="258"/>
                </a:cxn>
                <a:cxn ang="0">
                  <a:pos x="25" y="290"/>
                </a:cxn>
                <a:cxn ang="0">
                  <a:pos x="66" y="299"/>
                </a:cxn>
                <a:cxn ang="0">
                  <a:pos x="74" y="290"/>
                </a:cxn>
                <a:cxn ang="0">
                  <a:pos x="58" y="274"/>
                </a:cxn>
                <a:cxn ang="0">
                  <a:pos x="49" y="258"/>
                </a:cxn>
                <a:cxn ang="0">
                  <a:pos x="49" y="218"/>
                </a:cxn>
                <a:cxn ang="0">
                  <a:pos x="58" y="202"/>
                </a:cxn>
                <a:cxn ang="0">
                  <a:pos x="114" y="104"/>
                </a:cxn>
                <a:cxn ang="0">
                  <a:pos x="155" y="72"/>
                </a:cxn>
                <a:cxn ang="0">
                  <a:pos x="220" y="40"/>
                </a:cxn>
                <a:cxn ang="0">
                  <a:pos x="220" y="7"/>
                </a:cxn>
                <a:cxn ang="0">
                  <a:pos x="205" y="0"/>
                </a:cxn>
                <a:cxn ang="0">
                  <a:pos x="188" y="16"/>
                </a:cxn>
                <a:cxn ang="0">
                  <a:pos x="171" y="32"/>
                </a:cxn>
                <a:cxn ang="0">
                  <a:pos x="146" y="40"/>
                </a:cxn>
                <a:cxn ang="0">
                  <a:pos x="123" y="40"/>
                </a:cxn>
                <a:cxn ang="0">
                  <a:pos x="99" y="56"/>
                </a:cxn>
                <a:cxn ang="0">
                  <a:pos x="74" y="87"/>
                </a:cxn>
                <a:cxn ang="0">
                  <a:pos x="49" y="104"/>
                </a:cxn>
                <a:cxn ang="0">
                  <a:pos x="49" y="121"/>
                </a:cxn>
                <a:cxn ang="0">
                  <a:pos x="41" y="144"/>
                </a:cxn>
                <a:cxn ang="0">
                  <a:pos x="25" y="160"/>
                </a:cxn>
                <a:cxn ang="0">
                  <a:pos x="34" y="177"/>
                </a:cxn>
                <a:cxn ang="0">
                  <a:pos x="25" y="194"/>
                </a:cxn>
                <a:cxn ang="0">
                  <a:pos x="9" y="209"/>
                </a:cxn>
                <a:cxn ang="0">
                  <a:pos x="18" y="225"/>
                </a:cxn>
                <a:cxn ang="0">
                  <a:pos x="0" y="234"/>
                </a:cxn>
                <a:cxn ang="0">
                  <a:pos x="0" y="258"/>
                </a:cxn>
              </a:cxnLst>
              <a:rect l="0" t="0" r="r" b="b"/>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2" name="Freeform 275">
              <a:extLst>
                <a:ext uri="{FF2B5EF4-FFF2-40B4-BE49-F238E27FC236}">
                  <a16:creationId xmlns:a16="http://schemas.microsoft.com/office/drawing/2014/main" id="{746ADF99-99B1-4683-A64B-231B7ED77D5A}"/>
                </a:ext>
              </a:extLst>
            </p:cNvPr>
            <p:cNvSpPr>
              <a:spLocks/>
            </p:cNvSpPr>
            <p:nvPr/>
          </p:nvSpPr>
          <p:spPr bwMode="auto">
            <a:xfrm>
              <a:off x="3327" y="1625"/>
              <a:ext cx="23" cy="28"/>
            </a:xfrm>
            <a:custGeom>
              <a:avLst/>
              <a:gdLst/>
              <a:ahLst/>
              <a:cxnLst>
                <a:cxn ang="0">
                  <a:pos x="0" y="33"/>
                </a:cxn>
                <a:cxn ang="0">
                  <a:pos x="17" y="24"/>
                </a:cxn>
                <a:cxn ang="0">
                  <a:pos x="24" y="15"/>
                </a:cxn>
                <a:cxn ang="0">
                  <a:pos x="9" y="0"/>
                </a:cxn>
                <a:cxn ang="0">
                  <a:pos x="0" y="15"/>
                </a:cxn>
                <a:cxn ang="0">
                  <a:pos x="0" y="33"/>
                </a:cxn>
              </a:cxnLst>
              <a:rect l="0" t="0" r="r" b="b"/>
              <a:pathLst>
                <a:path w="25" h="34">
                  <a:moveTo>
                    <a:pt x="0" y="33"/>
                  </a:moveTo>
                  <a:lnTo>
                    <a:pt x="17" y="24"/>
                  </a:lnTo>
                  <a:lnTo>
                    <a:pt x="24" y="15"/>
                  </a:lnTo>
                  <a:lnTo>
                    <a:pt x="9" y="0"/>
                  </a:lnTo>
                  <a:lnTo>
                    <a:pt x="0" y="15"/>
                  </a:lnTo>
                  <a:lnTo>
                    <a:pt x="0" y="33"/>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3" name="Freeform 276">
              <a:extLst>
                <a:ext uri="{FF2B5EF4-FFF2-40B4-BE49-F238E27FC236}">
                  <a16:creationId xmlns:a16="http://schemas.microsoft.com/office/drawing/2014/main" id="{0A96E53F-4F07-443C-BB8C-E7AE2D9F7648}"/>
                </a:ext>
              </a:extLst>
            </p:cNvPr>
            <p:cNvSpPr>
              <a:spLocks/>
            </p:cNvSpPr>
            <p:nvPr/>
          </p:nvSpPr>
          <p:spPr bwMode="auto">
            <a:xfrm>
              <a:off x="2654" y="1889"/>
              <a:ext cx="17" cy="21"/>
            </a:xfrm>
            <a:custGeom>
              <a:avLst/>
              <a:gdLst/>
              <a:ahLst/>
              <a:cxnLst>
                <a:cxn ang="0">
                  <a:pos x="0" y="25"/>
                </a:cxn>
                <a:cxn ang="0">
                  <a:pos x="7" y="10"/>
                </a:cxn>
                <a:cxn ang="0">
                  <a:pos x="16" y="0"/>
                </a:cxn>
                <a:cxn ang="0">
                  <a:pos x="0" y="10"/>
                </a:cxn>
                <a:cxn ang="0">
                  <a:pos x="0" y="25"/>
                </a:cxn>
              </a:cxnLst>
              <a:rect l="0" t="0" r="r" b="b"/>
              <a:pathLst>
                <a:path w="17" h="26">
                  <a:moveTo>
                    <a:pt x="0" y="25"/>
                  </a:moveTo>
                  <a:lnTo>
                    <a:pt x="7" y="10"/>
                  </a:lnTo>
                  <a:lnTo>
                    <a:pt x="16" y="0"/>
                  </a:lnTo>
                  <a:lnTo>
                    <a:pt x="0" y="10"/>
                  </a:lnTo>
                  <a:lnTo>
                    <a:pt x="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4" name="Freeform 277">
              <a:extLst>
                <a:ext uri="{FF2B5EF4-FFF2-40B4-BE49-F238E27FC236}">
                  <a16:creationId xmlns:a16="http://schemas.microsoft.com/office/drawing/2014/main" id="{E13E1C5D-7629-4950-A2A7-D360D2518581}"/>
                </a:ext>
              </a:extLst>
            </p:cNvPr>
            <p:cNvSpPr>
              <a:spLocks/>
            </p:cNvSpPr>
            <p:nvPr/>
          </p:nvSpPr>
          <p:spPr bwMode="auto">
            <a:xfrm>
              <a:off x="2654" y="1889"/>
              <a:ext cx="17" cy="21"/>
            </a:xfrm>
            <a:custGeom>
              <a:avLst/>
              <a:gdLst/>
              <a:ahLst/>
              <a:cxnLst>
                <a:cxn ang="0">
                  <a:pos x="0" y="25"/>
                </a:cxn>
                <a:cxn ang="0">
                  <a:pos x="7" y="10"/>
                </a:cxn>
                <a:cxn ang="0">
                  <a:pos x="16" y="0"/>
                </a:cxn>
                <a:cxn ang="0">
                  <a:pos x="0" y="10"/>
                </a:cxn>
                <a:cxn ang="0">
                  <a:pos x="0" y="25"/>
                </a:cxn>
              </a:cxnLst>
              <a:rect l="0" t="0" r="r" b="b"/>
              <a:pathLst>
                <a:path w="17" h="26">
                  <a:moveTo>
                    <a:pt x="0" y="25"/>
                  </a:moveTo>
                  <a:lnTo>
                    <a:pt x="7" y="10"/>
                  </a:lnTo>
                  <a:lnTo>
                    <a:pt x="16" y="0"/>
                  </a:lnTo>
                  <a:lnTo>
                    <a:pt x="0" y="10"/>
                  </a:lnTo>
                  <a:lnTo>
                    <a:pt x="0" y="25"/>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5" name="Freeform 278">
              <a:extLst>
                <a:ext uri="{FF2B5EF4-FFF2-40B4-BE49-F238E27FC236}">
                  <a16:creationId xmlns:a16="http://schemas.microsoft.com/office/drawing/2014/main" id="{D147356F-0917-4BB5-8625-E44DF7CD0C9B}"/>
                </a:ext>
              </a:extLst>
            </p:cNvPr>
            <p:cNvSpPr>
              <a:spLocks/>
            </p:cNvSpPr>
            <p:nvPr/>
          </p:nvSpPr>
          <p:spPr bwMode="auto">
            <a:xfrm>
              <a:off x="2860" y="1941"/>
              <a:ext cx="16" cy="14"/>
            </a:xfrm>
            <a:custGeom>
              <a:avLst/>
              <a:gdLst/>
              <a:ahLst/>
              <a:cxnLst>
                <a:cxn ang="0">
                  <a:pos x="0" y="9"/>
                </a:cxn>
                <a:cxn ang="0">
                  <a:pos x="0" y="16"/>
                </a:cxn>
                <a:cxn ang="0">
                  <a:pos x="16" y="16"/>
                </a:cxn>
                <a:cxn ang="0">
                  <a:pos x="16" y="9"/>
                </a:cxn>
                <a:cxn ang="0">
                  <a:pos x="16" y="0"/>
                </a:cxn>
                <a:cxn ang="0">
                  <a:pos x="0" y="9"/>
                </a:cxn>
              </a:cxnLst>
              <a:rect l="0" t="0" r="r" b="b"/>
              <a:pathLst>
                <a:path w="17" h="17">
                  <a:moveTo>
                    <a:pt x="0" y="9"/>
                  </a:moveTo>
                  <a:lnTo>
                    <a:pt x="0" y="16"/>
                  </a:lnTo>
                  <a:lnTo>
                    <a:pt x="16" y="16"/>
                  </a:lnTo>
                  <a:lnTo>
                    <a:pt x="16" y="9"/>
                  </a:lnTo>
                  <a:lnTo>
                    <a:pt x="16"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6" name="Freeform 279">
              <a:extLst>
                <a:ext uri="{FF2B5EF4-FFF2-40B4-BE49-F238E27FC236}">
                  <a16:creationId xmlns:a16="http://schemas.microsoft.com/office/drawing/2014/main" id="{3F80CD1D-958C-4E70-B59B-F6005BFCBF56}"/>
                </a:ext>
              </a:extLst>
            </p:cNvPr>
            <p:cNvSpPr>
              <a:spLocks/>
            </p:cNvSpPr>
            <p:nvPr/>
          </p:nvSpPr>
          <p:spPr bwMode="auto">
            <a:xfrm>
              <a:off x="2875" y="1935"/>
              <a:ext cx="18" cy="14"/>
            </a:xfrm>
            <a:custGeom>
              <a:avLst/>
              <a:gdLst/>
              <a:ahLst/>
              <a:cxnLst>
                <a:cxn ang="0">
                  <a:pos x="0" y="9"/>
                </a:cxn>
                <a:cxn ang="0">
                  <a:pos x="0" y="18"/>
                </a:cxn>
                <a:cxn ang="0">
                  <a:pos x="18" y="18"/>
                </a:cxn>
                <a:cxn ang="0">
                  <a:pos x="18" y="9"/>
                </a:cxn>
                <a:cxn ang="0">
                  <a:pos x="18" y="0"/>
                </a:cxn>
                <a:cxn ang="0">
                  <a:pos x="0" y="9"/>
                </a:cxn>
              </a:cxnLst>
              <a:rect l="0" t="0" r="r" b="b"/>
              <a:pathLst>
                <a:path w="19" h="19">
                  <a:moveTo>
                    <a:pt x="0" y="9"/>
                  </a:moveTo>
                  <a:lnTo>
                    <a:pt x="0" y="18"/>
                  </a:lnTo>
                  <a:lnTo>
                    <a:pt x="18" y="18"/>
                  </a:lnTo>
                  <a:lnTo>
                    <a:pt x="18" y="9"/>
                  </a:lnTo>
                  <a:lnTo>
                    <a:pt x="18"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7" name="Freeform 280">
              <a:extLst>
                <a:ext uri="{FF2B5EF4-FFF2-40B4-BE49-F238E27FC236}">
                  <a16:creationId xmlns:a16="http://schemas.microsoft.com/office/drawing/2014/main" id="{AABDF648-457A-4345-A041-3F680E49CCDD}"/>
                </a:ext>
              </a:extLst>
            </p:cNvPr>
            <p:cNvSpPr>
              <a:spLocks/>
            </p:cNvSpPr>
            <p:nvPr/>
          </p:nvSpPr>
          <p:spPr bwMode="auto">
            <a:xfrm>
              <a:off x="2875" y="1955"/>
              <a:ext cx="18" cy="13"/>
            </a:xfrm>
            <a:custGeom>
              <a:avLst/>
              <a:gdLst/>
              <a:ahLst/>
              <a:cxnLst>
                <a:cxn ang="0">
                  <a:pos x="0" y="0"/>
                </a:cxn>
                <a:cxn ang="0">
                  <a:pos x="0" y="16"/>
                </a:cxn>
                <a:cxn ang="0">
                  <a:pos x="18" y="0"/>
                </a:cxn>
                <a:cxn ang="0">
                  <a:pos x="0" y="0"/>
                </a:cxn>
              </a:cxnLst>
              <a:rect l="0" t="0" r="r" b="b"/>
              <a:pathLst>
                <a:path w="19" h="17">
                  <a:moveTo>
                    <a:pt x="0" y="0"/>
                  </a:moveTo>
                  <a:lnTo>
                    <a:pt x="0" y="16"/>
                  </a:lnTo>
                  <a:lnTo>
                    <a:pt x="18"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8" name="Freeform 281">
              <a:extLst>
                <a:ext uri="{FF2B5EF4-FFF2-40B4-BE49-F238E27FC236}">
                  <a16:creationId xmlns:a16="http://schemas.microsoft.com/office/drawing/2014/main" id="{2B61AA2C-8BB1-4DD5-8C34-1ABCF8E84FBF}"/>
                </a:ext>
              </a:extLst>
            </p:cNvPr>
            <p:cNvSpPr>
              <a:spLocks/>
            </p:cNvSpPr>
            <p:nvPr/>
          </p:nvSpPr>
          <p:spPr bwMode="auto">
            <a:xfrm>
              <a:off x="2661" y="1889"/>
              <a:ext cx="101" cy="150"/>
            </a:xfrm>
            <a:custGeom>
              <a:avLst/>
              <a:gdLst/>
              <a:ahLst/>
              <a:cxnLst>
                <a:cxn ang="0">
                  <a:pos x="18" y="187"/>
                </a:cxn>
                <a:cxn ang="0">
                  <a:pos x="24" y="179"/>
                </a:cxn>
                <a:cxn ang="0">
                  <a:pos x="41" y="187"/>
                </a:cxn>
                <a:cxn ang="0">
                  <a:pos x="41" y="179"/>
                </a:cxn>
                <a:cxn ang="0">
                  <a:pos x="49" y="171"/>
                </a:cxn>
                <a:cxn ang="0">
                  <a:pos x="58" y="179"/>
                </a:cxn>
                <a:cxn ang="0">
                  <a:pos x="66" y="171"/>
                </a:cxn>
                <a:cxn ang="0">
                  <a:pos x="98" y="171"/>
                </a:cxn>
                <a:cxn ang="0">
                  <a:pos x="106" y="162"/>
                </a:cxn>
                <a:cxn ang="0">
                  <a:pos x="90" y="162"/>
                </a:cxn>
                <a:cxn ang="0">
                  <a:pos x="106" y="138"/>
                </a:cxn>
                <a:cxn ang="0">
                  <a:pos x="98" y="131"/>
                </a:cxn>
                <a:cxn ang="0">
                  <a:pos x="90" y="131"/>
                </a:cxn>
                <a:cxn ang="0">
                  <a:pos x="81" y="131"/>
                </a:cxn>
                <a:cxn ang="0">
                  <a:pos x="90" y="122"/>
                </a:cxn>
                <a:cxn ang="0">
                  <a:pos x="90" y="115"/>
                </a:cxn>
                <a:cxn ang="0">
                  <a:pos x="81" y="97"/>
                </a:cxn>
                <a:cxn ang="0">
                  <a:pos x="74" y="91"/>
                </a:cxn>
                <a:cxn ang="0">
                  <a:pos x="58" y="66"/>
                </a:cxn>
                <a:cxn ang="0">
                  <a:pos x="41" y="57"/>
                </a:cxn>
                <a:cxn ang="0">
                  <a:pos x="66" y="25"/>
                </a:cxn>
                <a:cxn ang="0">
                  <a:pos x="58" y="17"/>
                </a:cxn>
                <a:cxn ang="0">
                  <a:pos x="33" y="25"/>
                </a:cxn>
                <a:cxn ang="0">
                  <a:pos x="33" y="10"/>
                </a:cxn>
                <a:cxn ang="0">
                  <a:pos x="49" y="0"/>
                </a:cxn>
                <a:cxn ang="0">
                  <a:pos x="41" y="0"/>
                </a:cxn>
                <a:cxn ang="0">
                  <a:pos x="24" y="0"/>
                </a:cxn>
                <a:cxn ang="0">
                  <a:pos x="9" y="25"/>
                </a:cxn>
                <a:cxn ang="0">
                  <a:pos x="0" y="25"/>
                </a:cxn>
                <a:cxn ang="0">
                  <a:pos x="9" y="33"/>
                </a:cxn>
                <a:cxn ang="0">
                  <a:pos x="18" y="33"/>
                </a:cxn>
                <a:cxn ang="0">
                  <a:pos x="9" y="50"/>
                </a:cxn>
                <a:cxn ang="0">
                  <a:pos x="18" y="50"/>
                </a:cxn>
                <a:cxn ang="0">
                  <a:pos x="18" y="57"/>
                </a:cxn>
                <a:cxn ang="0">
                  <a:pos x="9" y="66"/>
                </a:cxn>
                <a:cxn ang="0">
                  <a:pos x="18" y="66"/>
                </a:cxn>
                <a:cxn ang="0">
                  <a:pos x="24" y="75"/>
                </a:cxn>
                <a:cxn ang="0">
                  <a:pos x="18" y="82"/>
                </a:cxn>
                <a:cxn ang="0">
                  <a:pos x="24" y="91"/>
                </a:cxn>
                <a:cxn ang="0">
                  <a:pos x="41" y="82"/>
                </a:cxn>
                <a:cxn ang="0">
                  <a:pos x="41" y="91"/>
                </a:cxn>
                <a:cxn ang="0">
                  <a:pos x="41" y="97"/>
                </a:cxn>
                <a:cxn ang="0">
                  <a:pos x="49" y="97"/>
                </a:cxn>
                <a:cxn ang="0">
                  <a:pos x="49" y="115"/>
                </a:cxn>
                <a:cxn ang="0">
                  <a:pos x="24" y="115"/>
                </a:cxn>
                <a:cxn ang="0">
                  <a:pos x="33" y="122"/>
                </a:cxn>
                <a:cxn ang="0">
                  <a:pos x="24" y="131"/>
                </a:cxn>
                <a:cxn ang="0">
                  <a:pos x="33" y="131"/>
                </a:cxn>
                <a:cxn ang="0">
                  <a:pos x="33" y="138"/>
                </a:cxn>
                <a:cxn ang="0">
                  <a:pos x="18" y="147"/>
                </a:cxn>
                <a:cxn ang="0">
                  <a:pos x="24" y="156"/>
                </a:cxn>
                <a:cxn ang="0">
                  <a:pos x="33" y="156"/>
                </a:cxn>
                <a:cxn ang="0">
                  <a:pos x="41" y="162"/>
                </a:cxn>
                <a:cxn ang="0">
                  <a:pos x="49" y="156"/>
                </a:cxn>
                <a:cxn ang="0">
                  <a:pos x="49" y="162"/>
                </a:cxn>
                <a:cxn ang="0">
                  <a:pos x="33" y="162"/>
                </a:cxn>
                <a:cxn ang="0">
                  <a:pos x="18" y="187"/>
                </a:cxn>
              </a:cxnLst>
              <a:rect l="0" t="0" r="r" b="b"/>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39" name="Freeform 282">
              <a:extLst>
                <a:ext uri="{FF2B5EF4-FFF2-40B4-BE49-F238E27FC236}">
                  <a16:creationId xmlns:a16="http://schemas.microsoft.com/office/drawing/2014/main" id="{142A3730-4E69-4B77-A7CE-7A9F1145F5C8}"/>
                </a:ext>
              </a:extLst>
            </p:cNvPr>
            <p:cNvSpPr>
              <a:spLocks/>
            </p:cNvSpPr>
            <p:nvPr/>
          </p:nvSpPr>
          <p:spPr bwMode="auto">
            <a:xfrm>
              <a:off x="2845" y="2143"/>
              <a:ext cx="16" cy="25"/>
            </a:xfrm>
            <a:custGeom>
              <a:avLst/>
              <a:gdLst/>
              <a:ahLst/>
              <a:cxnLst>
                <a:cxn ang="0">
                  <a:pos x="0" y="6"/>
                </a:cxn>
                <a:cxn ang="0">
                  <a:pos x="0" y="23"/>
                </a:cxn>
                <a:cxn ang="0">
                  <a:pos x="16" y="31"/>
                </a:cxn>
                <a:cxn ang="0">
                  <a:pos x="16" y="0"/>
                </a:cxn>
                <a:cxn ang="0">
                  <a:pos x="0" y="6"/>
                </a:cxn>
              </a:cxnLst>
              <a:rect l="0" t="0" r="r" b="b"/>
              <a:pathLst>
                <a:path w="17" h="32">
                  <a:moveTo>
                    <a:pt x="0" y="6"/>
                  </a:moveTo>
                  <a:lnTo>
                    <a:pt x="0" y="23"/>
                  </a:lnTo>
                  <a:lnTo>
                    <a:pt x="16" y="31"/>
                  </a:lnTo>
                  <a:lnTo>
                    <a:pt x="16" y="0"/>
                  </a:lnTo>
                  <a:lnTo>
                    <a:pt x="0" y="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0" name="Freeform 283">
              <a:extLst>
                <a:ext uri="{FF2B5EF4-FFF2-40B4-BE49-F238E27FC236}">
                  <a16:creationId xmlns:a16="http://schemas.microsoft.com/office/drawing/2014/main" id="{28CAF85A-2195-49BB-95B4-C238A9A10C1F}"/>
                </a:ext>
              </a:extLst>
            </p:cNvPr>
            <p:cNvSpPr>
              <a:spLocks/>
            </p:cNvSpPr>
            <p:nvPr/>
          </p:nvSpPr>
          <p:spPr bwMode="auto">
            <a:xfrm>
              <a:off x="2837" y="2168"/>
              <a:ext cx="24" cy="33"/>
            </a:xfrm>
            <a:custGeom>
              <a:avLst/>
              <a:gdLst/>
              <a:ahLst/>
              <a:cxnLst>
                <a:cxn ang="0">
                  <a:pos x="0" y="0"/>
                </a:cxn>
                <a:cxn ang="0">
                  <a:pos x="9" y="32"/>
                </a:cxn>
                <a:cxn ang="0">
                  <a:pos x="9" y="41"/>
                </a:cxn>
                <a:cxn ang="0">
                  <a:pos x="19" y="32"/>
                </a:cxn>
                <a:cxn ang="0">
                  <a:pos x="25" y="9"/>
                </a:cxn>
                <a:cxn ang="0">
                  <a:pos x="19" y="0"/>
                </a:cxn>
                <a:cxn ang="0">
                  <a:pos x="0" y="0"/>
                </a:cxn>
              </a:cxnLst>
              <a:rect l="0" t="0" r="r" b="b"/>
              <a:pathLst>
                <a:path w="26" h="42">
                  <a:moveTo>
                    <a:pt x="0" y="0"/>
                  </a:moveTo>
                  <a:lnTo>
                    <a:pt x="9" y="32"/>
                  </a:lnTo>
                  <a:lnTo>
                    <a:pt x="9" y="41"/>
                  </a:lnTo>
                  <a:lnTo>
                    <a:pt x="19" y="32"/>
                  </a:lnTo>
                  <a:lnTo>
                    <a:pt x="25" y="9"/>
                  </a:lnTo>
                  <a:lnTo>
                    <a:pt x="19"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1" name="Freeform 284">
              <a:extLst>
                <a:ext uri="{FF2B5EF4-FFF2-40B4-BE49-F238E27FC236}">
                  <a16:creationId xmlns:a16="http://schemas.microsoft.com/office/drawing/2014/main" id="{54688B0D-3374-4F58-AC49-2C01D62E95F3}"/>
                </a:ext>
              </a:extLst>
            </p:cNvPr>
            <p:cNvSpPr>
              <a:spLocks/>
            </p:cNvSpPr>
            <p:nvPr/>
          </p:nvSpPr>
          <p:spPr bwMode="auto">
            <a:xfrm>
              <a:off x="2893" y="2206"/>
              <a:ext cx="38" cy="21"/>
            </a:xfrm>
            <a:custGeom>
              <a:avLst/>
              <a:gdLst/>
              <a:ahLst/>
              <a:cxnLst>
                <a:cxn ang="0">
                  <a:pos x="0" y="0"/>
                </a:cxn>
                <a:cxn ang="0">
                  <a:pos x="0" y="8"/>
                </a:cxn>
                <a:cxn ang="0">
                  <a:pos x="32" y="25"/>
                </a:cxn>
                <a:cxn ang="0">
                  <a:pos x="40" y="0"/>
                </a:cxn>
                <a:cxn ang="0">
                  <a:pos x="23" y="0"/>
                </a:cxn>
                <a:cxn ang="0">
                  <a:pos x="7" y="0"/>
                </a:cxn>
                <a:cxn ang="0">
                  <a:pos x="0" y="0"/>
                </a:cxn>
              </a:cxnLst>
              <a:rect l="0" t="0" r="r" b="b"/>
              <a:pathLst>
                <a:path w="41" h="26">
                  <a:moveTo>
                    <a:pt x="0" y="0"/>
                  </a:moveTo>
                  <a:lnTo>
                    <a:pt x="0" y="8"/>
                  </a:lnTo>
                  <a:lnTo>
                    <a:pt x="32" y="25"/>
                  </a:lnTo>
                  <a:lnTo>
                    <a:pt x="40" y="0"/>
                  </a:lnTo>
                  <a:lnTo>
                    <a:pt x="23" y="0"/>
                  </a:lnTo>
                  <a:lnTo>
                    <a:pt x="7"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2" name="Freeform 285">
              <a:extLst>
                <a:ext uri="{FF2B5EF4-FFF2-40B4-BE49-F238E27FC236}">
                  <a16:creationId xmlns:a16="http://schemas.microsoft.com/office/drawing/2014/main" id="{D1378175-0E05-4B84-9D51-10F9C5969CA6}"/>
                </a:ext>
              </a:extLst>
            </p:cNvPr>
            <p:cNvSpPr>
              <a:spLocks/>
            </p:cNvSpPr>
            <p:nvPr/>
          </p:nvSpPr>
          <p:spPr bwMode="auto">
            <a:xfrm>
              <a:off x="2998" y="2206"/>
              <a:ext cx="25" cy="21"/>
            </a:xfrm>
            <a:custGeom>
              <a:avLst/>
              <a:gdLst/>
              <a:ahLst/>
              <a:cxnLst>
                <a:cxn ang="0">
                  <a:pos x="0" y="8"/>
                </a:cxn>
                <a:cxn ang="0">
                  <a:pos x="9" y="8"/>
                </a:cxn>
                <a:cxn ang="0">
                  <a:pos x="9" y="25"/>
                </a:cxn>
                <a:cxn ang="0">
                  <a:pos x="16" y="25"/>
                </a:cxn>
                <a:cxn ang="0">
                  <a:pos x="25" y="25"/>
                </a:cxn>
                <a:cxn ang="0">
                  <a:pos x="16" y="8"/>
                </a:cxn>
                <a:cxn ang="0">
                  <a:pos x="25" y="16"/>
                </a:cxn>
                <a:cxn ang="0">
                  <a:pos x="25" y="8"/>
                </a:cxn>
                <a:cxn ang="0">
                  <a:pos x="9" y="0"/>
                </a:cxn>
                <a:cxn ang="0">
                  <a:pos x="0" y="8"/>
                </a:cxn>
              </a:cxnLst>
              <a:rect l="0" t="0" r="r" b="b"/>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3" name="Freeform 286">
              <a:extLst>
                <a:ext uri="{FF2B5EF4-FFF2-40B4-BE49-F238E27FC236}">
                  <a16:creationId xmlns:a16="http://schemas.microsoft.com/office/drawing/2014/main" id="{CA6DF37A-F0B1-4D98-BF72-17188477111B}"/>
                </a:ext>
              </a:extLst>
            </p:cNvPr>
            <p:cNvSpPr>
              <a:spLocks/>
            </p:cNvSpPr>
            <p:nvPr/>
          </p:nvSpPr>
          <p:spPr bwMode="auto">
            <a:xfrm>
              <a:off x="3127" y="2238"/>
              <a:ext cx="33" cy="15"/>
            </a:xfrm>
            <a:custGeom>
              <a:avLst/>
              <a:gdLst/>
              <a:ahLst/>
              <a:cxnLst>
                <a:cxn ang="0">
                  <a:pos x="0" y="8"/>
                </a:cxn>
                <a:cxn ang="0">
                  <a:pos x="10" y="17"/>
                </a:cxn>
                <a:cxn ang="0">
                  <a:pos x="18" y="17"/>
                </a:cxn>
                <a:cxn ang="0">
                  <a:pos x="25" y="8"/>
                </a:cxn>
                <a:cxn ang="0">
                  <a:pos x="34" y="0"/>
                </a:cxn>
                <a:cxn ang="0">
                  <a:pos x="0" y="8"/>
                </a:cxn>
              </a:cxnLst>
              <a:rect l="0" t="0" r="r" b="b"/>
              <a:pathLst>
                <a:path w="35" h="18">
                  <a:moveTo>
                    <a:pt x="0" y="8"/>
                  </a:moveTo>
                  <a:lnTo>
                    <a:pt x="10" y="17"/>
                  </a:lnTo>
                  <a:lnTo>
                    <a:pt x="18" y="17"/>
                  </a:lnTo>
                  <a:lnTo>
                    <a:pt x="25" y="8"/>
                  </a:lnTo>
                  <a:lnTo>
                    <a:pt x="34" y="0"/>
                  </a:lnTo>
                  <a:lnTo>
                    <a:pt x="0"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4" name="Freeform 287">
              <a:extLst>
                <a:ext uri="{FF2B5EF4-FFF2-40B4-BE49-F238E27FC236}">
                  <a16:creationId xmlns:a16="http://schemas.microsoft.com/office/drawing/2014/main" id="{07583A83-650C-45BF-AC5C-15410F86B47C}"/>
                </a:ext>
              </a:extLst>
            </p:cNvPr>
            <p:cNvSpPr>
              <a:spLocks/>
            </p:cNvSpPr>
            <p:nvPr/>
          </p:nvSpPr>
          <p:spPr bwMode="auto">
            <a:xfrm>
              <a:off x="2770" y="2180"/>
              <a:ext cx="15" cy="14"/>
            </a:xfrm>
            <a:custGeom>
              <a:avLst/>
              <a:gdLst/>
              <a:ahLst/>
              <a:cxnLst>
                <a:cxn ang="0">
                  <a:pos x="0" y="9"/>
                </a:cxn>
                <a:cxn ang="0">
                  <a:pos x="6" y="16"/>
                </a:cxn>
                <a:cxn ang="0">
                  <a:pos x="16" y="9"/>
                </a:cxn>
                <a:cxn ang="0">
                  <a:pos x="6" y="0"/>
                </a:cxn>
                <a:cxn ang="0">
                  <a:pos x="0" y="9"/>
                </a:cxn>
              </a:cxnLst>
              <a:rect l="0" t="0" r="r" b="b"/>
              <a:pathLst>
                <a:path w="17" h="17">
                  <a:moveTo>
                    <a:pt x="0" y="9"/>
                  </a:moveTo>
                  <a:lnTo>
                    <a:pt x="6" y="16"/>
                  </a:lnTo>
                  <a:lnTo>
                    <a:pt x="16" y="9"/>
                  </a:lnTo>
                  <a:lnTo>
                    <a:pt x="6"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5" name="Freeform 288">
              <a:extLst>
                <a:ext uri="{FF2B5EF4-FFF2-40B4-BE49-F238E27FC236}">
                  <a16:creationId xmlns:a16="http://schemas.microsoft.com/office/drawing/2014/main" id="{C86B5C91-E833-4770-B3B9-8FFD9D5E6548}"/>
                </a:ext>
              </a:extLst>
            </p:cNvPr>
            <p:cNvSpPr>
              <a:spLocks/>
            </p:cNvSpPr>
            <p:nvPr/>
          </p:nvSpPr>
          <p:spPr bwMode="auto">
            <a:xfrm>
              <a:off x="4108" y="2735"/>
              <a:ext cx="492" cy="324"/>
            </a:xfrm>
            <a:custGeom>
              <a:avLst/>
              <a:gdLst/>
              <a:ahLst/>
              <a:cxnLst>
                <a:cxn ang="0">
                  <a:pos x="48" y="342"/>
                </a:cxn>
                <a:cxn ang="0">
                  <a:pos x="89" y="317"/>
                </a:cxn>
                <a:cxn ang="0">
                  <a:pos x="138" y="308"/>
                </a:cxn>
                <a:cxn ang="0">
                  <a:pos x="234" y="283"/>
                </a:cxn>
                <a:cxn ang="0">
                  <a:pos x="268" y="308"/>
                </a:cxn>
                <a:cxn ang="0">
                  <a:pos x="293" y="342"/>
                </a:cxn>
                <a:cxn ang="0">
                  <a:pos x="316" y="317"/>
                </a:cxn>
                <a:cxn ang="0">
                  <a:pos x="316" y="342"/>
                </a:cxn>
                <a:cxn ang="0">
                  <a:pos x="325" y="342"/>
                </a:cxn>
                <a:cxn ang="0">
                  <a:pos x="333" y="348"/>
                </a:cxn>
                <a:cxn ang="0">
                  <a:pos x="340" y="373"/>
                </a:cxn>
                <a:cxn ang="0">
                  <a:pos x="365" y="389"/>
                </a:cxn>
                <a:cxn ang="0">
                  <a:pos x="390" y="398"/>
                </a:cxn>
                <a:cxn ang="0">
                  <a:pos x="405" y="389"/>
                </a:cxn>
                <a:cxn ang="0">
                  <a:pos x="415" y="398"/>
                </a:cxn>
                <a:cxn ang="0">
                  <a:pos x="446" y="382"/>
                </a:cxn>
                <a:cxn ang="0">
                  <a:pos x="480" y="348"/>
                </a:cxn>
                <a:cxn ang="0">
                  <a:pos x="520" y="243"/>
                </a:cxn>
                <a:cxn ang="0">
                  <a:pos x="495" y="180"/>
                </a:cxn>
                <a:cxn ang="0">
                  <a:pos x="480" y="156"/>
                </a:cxn>
                <a:cxn ang="0">
                  <a:pos x="470" y="156"/>
                </a:cxn>
                <a:cxn ang="0">
                  <a:pos x="430" y="106"/>
                </a:cxn>
                <a:cxn ang="0">
                  <a:pos x="415" y="74"/>
                </a:cxn>
                <a:cxn ang="0">
                  <a:pos x="405" y="49"/>
                </a:cxn>
                <a:cxn ang="0">
                  <a:pos x="381" y="0"/>
                </a:cxn>
                <a:cxn ang="0">
                  <a:pos x="365" y="17"/>
                </a:cxn>
                <a:cxn ang="0">
                  <a:pos x="358" y="90"/>
                </a:cxn>
                <a:cxn ang="0">
                  <a:pos x="308" y="66"/>
                </a:cxn>
                <a:cxn ang="0">
                  <a:pos x="300" y="57"/>
                </a:cxn>
                <a:cxn ang="0">
                  <a:pos x="293" y="34"/>
                </a:cxn>
                <a:cxn ang="0">
                  <a:pos x="308" y="17"/>
                </a:cxn>
                <a:cxn ang="0">
                  <a:pos x="293" y="25"/>
                </a:cxn>
                <a:cxn ang="0">
                  <a:pos x="284" y="17"/>
                </a:cxn>
                <a:cxn ang="0">
                  <a:pos x="253" y="17"/>
                </a:cxn>
                <a:cxn ang="0">
                  <a:pos x="228" y="17"/>
                </a:cxn>
                <a:cxn ang="0">
                  <a:pos x="219" y="34"/>
                </a:cxn>
                <a:cxn ang="0">
                  <a:pos x="212" y="49"/>
                </a:cxn>
                <a:cxn ang="0">
                  <a:pos x="194" y="49"/>
                </a:cxn>
                <a:cxn ang="0">
                  <a:pos x="194" y="49"/>
                </a:cxn>
                <a:cxn ang="0">
                  <a:pos x="179" y="41"/>
                </a:cxn>
                <a:cxn ang="0">
                  <a:pos x="154" y="49"/>
                </a:cxn>
                <a:cxn ang="0">
                  <a:pos x="138" y="74"/>
                </a:cxn>
                <a:cxn ang="0">
                  <a:pos x="138" y="81"/>
                </a:cxn>
                <a:cxn ang="0">
                  <a:pos x="129" y="74"/>
                </a:cxn>
                <a:cxn ang="0">
                  <a:pos x="122" y="97"/>
                </a:cxn>
                <a:cxn ang="0">
                  <a:pos x="41" y="131"/>
                </a:cxn>
                <a:cxn ang="0">
                  <a:pos x="8" y="146"/>
                </a:cxn>
                <a:cxn ang="0">
                  <a:pos x="8" y="171"/>
                </a:cxn>
                <a:cxn ang="0">
                  <a:pos x="17" y="211"/>
                </a:cxn>
                <a:cxn ang="0">
                  <a:pos x="8" y="211"/>
                </a:cxn>
                <a:cxn ang="0">
                  <a:pos x="23" y="251"/>
                </a:cxn>
                <a:cxn ang="0">
                  <a:pos x="32" y="308"/>
                </a:cxn>
                <a:cxn ang="0">
                  <a:pos x="23" y="324"/>
                </a:cxn>
              </a:cxnLst>
              <a:rect l="0" t="0" r="r" b="b"/>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6" name="Freeform 289">
              <a:extLst>
                <a:ext uri="{FF2B5EF4-FFF2-40B4-BE49-F238E27FC236}">
                  <a16:creationId xmlns:a16="http://schemas.microsoft.com/office/drawing/2014/main" id="{D9061212-92B7-42E6-9F3F-368633590046}"/>
                </a:ext>
              </a:extLst>
            </p:cNvPr>
            <p:cNvSpPr>
              <a:spLocks/>
            </p:cNvSpPr>
            <p:nvPr/>
          </p:nvSpPr>
          <p:spPr bwMode="auto">
            <a:xfrm>
              <a:off x="4315" y="2743"/>
              <a:ext cx="15" cy="13"/>
            </a:xfrm>
            <a:custGeom>
              <a:avLst/>
              <a:gdLst/>
              <a:ahLst/>
              <a:cxnLst>
                <a:cxn ang="0">
                  <a:pos x="0" y="16"/>
                </a:cxn>
                <a:cxn ang="0">
                  <a:pos x="9" y="16"/>
                </a:cxn>
                <a:cxn ang="0">
                  <a:pos x="16" y="0"/>
                </a:cxn>
                <a:cxn ang="0">
                  <a:pos x="0" y="0"/>
                </a:cxn>
                <a:cxn ang="0">
                  <a:pos x="0" y="16"/>
                </a:cxn>
              </a:cxnLst>
              <a:rect l="0" t="0" r="r" b="b"/>
              <a:pathLst>
                <a:path w="17" h="17">
                  <a:moveTo>
                    <a:pt x="0" y="16"/>
                  </a:moveTo>
                  <a:lnTo>
                    <a:pt x="9" y="16"/>
                  </a:lnTo>
                  <a:lnTo>
                    <a:pt x="16" y="0"/>
                  </a:lnTo>
                  <a:lnTo>
                    <a:pt x="0"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7" name="Freeform 290">
              <a:extLst>
                <a:ext uri="{FF2B5EF4-FFF2-40B4-BE49-F238E27FC236}">
                  <a16:creationId xmlns:a16="http://schemas.microsoft.com/office/drawing/2014/main" id="{AE5EBB3A-BD25-4865-B9E1-D8E87E8EDCD4}"/>
                </a:ext>
              </a:extLst>
            </p:cNvPr>
            <p:cNvSpPr>
              <a:spLocks/>
            </p:cNvSpPr>
            <p:nvPr/>
          </p:nvSpPr>
          <p:spPr bwMode="auto">
            <a:xfrm>
              <a:off x="4315" y="2743"/>
              <a:ext cx="15" cy="13"/>
            </a:xfrm>
            <a:custGeom>
              <a:avLst/>
              <a:gdLst/>
              <a:ahLst/>
              <a:cxnLst>
                <a:cxn ang="0">
                  <a:pos x="0" y="16"/>
                </a:cxn>
                <a:cxn ang="0">
                  <a:pos x="9" y="16"/>
                </a:cxn>
                <a:cxn ang="0">
                  <a:pos x="16" y="0"/>
                </a:cxn>
                <a:cxn ang="0">
                  <a:pos x="0" y="0"/>
                </a:cxn>
                <a:cxn ang="0">
                  <a:pos x="0" y="16"/>
                </a:cxn>
              </a:cxnLst>
              <a:rect l="0" t="0" r="r" b="b"/>
              <a:pathLst>
                <a:path w="17" h="17">
                  <a:moveTo>
                    <a:pt x="0" y="16"/>
                  </a:moveTo>
                  <a:lnTo>
                    <a:pt x="9" y="16"/>
                  </a:lnTo>
                  <a:lnTo>
                    <a:pt x="16" y="0"/>
                  </a:lnTo>
                  <a:lnTo>
                    <a:pt x="0" y="0"/>
                  </a:lnTo>
                  <a:lnTo>
                    <a:pt x="0" y="1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8" name="Freeform 291">
              <a:extLst>
                <a:ext uri="{FF2B5EF4-FFF2-40B4-BE49-F238E27FC236}">
                  <a16:creationId xmlns:a16="http://schemas.microsoft.com/office/drawing/2014/main" id="{DD340E51-4D4C-4DE2-B424-F8BB103E7484}"/>
                </a:ext>
              </a:extLst>
            </p:cNvPr>
            <p:cNvSpPr>
              <a:spLocks/>
            </p:cNvSpPr>
            <p:nvPr/>
          </p:nvSpPr>
          <p:spPr bwMode="auto">
            <a:xfrm>
              <a:off x="4391" y="3013"/>
              <a:ext cx="16" cy="13"/>
            </a:xfrm>
            <a:custGeom>
              <a:avLst/>
              <a:gdLst/>
              <a:ahLst/>
              <a:cxnLst>
                <a:cxn ang="0">
                  <a:pos x="0" y="0"/>
                </a:cxn>
                <a:cxn ang="0">
                  <a:pos x="16" y="16"/>
                </a:cxn>
                <a:cxn ang="0">
                  <a:pos x="16" y="0"/>
                </a:cxn>
                <a:cxn ang="0">
                  <a:pos x="8" y="0"/>
                </a:cxn>
                <a:cxn ang="0">
                  <a:pos x="0" y="0"/>
                </a:cxn>
              </a:cxnLst>
              <a:rect l="0" t="0" r="r" b="b"/>
              <a:pathLst>
                <a:path w="17" h="17">
                  <a:moveTo>
                    <a:pt x="0" y="0"/>
                  </a:moveTo>
                  <a:lnTo>
                    <a:pt x="16" y="16"/>
                  </a:lnTo>
                  <a:lnTo>
                    <a:pt x="16" y="0"/>
                  </a:lnTo>
                  <a:lnTo>
                    <a:pt x="8"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49" name="Freeform 292">
              <a:extLst>
                <a:ext uri="{FF2B5EF4-FFF2-40B4-BE49-F238E27FC236}">
                  <a16:creationId xmlns:a16="http://schemas.microsoft.com/office/drawing/2014/main" id="{A44816E5-6533-4745-A28C-E019D8D3C19A}"/>
                </a:ext>
              </a:extLst>
            </p:cNvPr>
            <p:cNvSpPr>
              <a:spLocks/>
            </p:cNvSpPr>
            <p:nvPr/>
          </p:nvSpPr>
          <p:spPr bwMode="auto">
            <a:xfrm>
              <a:off x="4391" y="3013"/>
              <a:ext cx="16" cy="13"/>
            </a:xfrm>
            <a:custGeom>
              <a:avLst/>
              <a:gdLst/>
              <a:ahLst/>
              <a:cxnLst>
                <a:cxn ang="0">
                  <a:pos x="0" y="0"/>
                </a:cxn>
                <a:cxn ang="0">
                  <a:pos x="16" y="16"/>
                </a:cxn>
                <a:cxn ang="0">
                  <a:pos x="16" y="0"/>
                </a:cxn>
                <a:cxn ang="0">
                  <a:pos x="8" y="0"/>
                </a:cxn>
                <a:cxn ang="0">
                  <a:pos x="0" y="0"/>
                </a:cxn>
              </a:cxnLst>
              <a:rect l="0" t="0" r="r" b="b"/>
              <a:pathLst>
                <a:path w="17" h="17">
                  <a:moveTo>
                    <a:pt x="0" y="0"/>
                  </a:moveTo>
                  <a:lnTo>
                    <a:pt x="16" y="16"/>
                  </a:lnTo>
                  <a:lnTo>
                    <a:pt x="16" y="0"/>
                  </a:lnTo>
                  <a:lnTo>
                    <a:pt x="8" y="0"/>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0" name="Freeform 293">
              <a:extLst>
                <a:ext uri="{FF2B5EF4-FFF2-40B4-BE49-F238E27FC236}">
                  <a16:creationId xmlns:a16="http://schemas.microsoft.com/office/drawing/2014/main" id="{68AFBD76-6739-418E-B016-A8042F2325D3}"/>
                </a:ext>
              </a:extLst>
            </p:cNvPr>
            <p:cNvSpPr>
              <a:spLocks/>
            </p:cNvSpPr>
            <p:nvPr/>
          </p:nvSpPr>
          <p:spPr bwMode="auto">
            <a:xfrm>
              <a:off x="4491" y="3078"/>
              <a:ext cx="47" cy="40"/>
            </a:xfrm>
            <a:custGeom>
              <a:avLst/>
              <a:gdLst/>
              <a:ahLst/>
              <a:cxnLst>
                <a:cxn ang="0">
                  <a:pos x="0" y="0"/>
                </a:cxn>
                <a:cxn ang="0">
                  <a:pos x="10" y="40"/>
                </a:cxn>
                <a:cxn ang="0">
                  <a:pos x="25" y="49"/>
                </a:cxn>
                <a:cxn ang="0">
                  <a:pos x="34" y="33"/>
                </a:cxn>
                <a:cxn ang="0">
                  <a:pos x="41" y="40"/>
                </a:cxn>
                <a:cxn ang="0">
                  <a:pos x="50" y="0"/>
                </a:cxn>
                <a:cxn ang="0">
                  <a:pos x="41" y="0"/>
                </a:cxn>
                <a:cxn ang="0">
                  <a:pos x="16" y="8"/>
                </a:cxn>
                <a:cxn ang="0">
                  <a:pos x="0" y="0"/>
                </a:cxn>
              </a:cxnLst>
              <a:rect l="0" t="0" r="r" b="b"/>
              <a:pathLst>
                <a:path w="51" h="50">
                  <a:moveTo>
                    <a:pt x="0" y="0"/>
                  </a:moveTo>
                  <a:lnTo>
                    <a:pt x="10" y="40"/>
                  </a:lnTo>
                  <a:lnTo>
                    <a:pt x="25" y="49"/>
                  </a:lnTo>
                  <a:lnTo>
                    <a:pt x="34" y="33"/>
                  </a:lnTo>
                  <a:lnTo>
                    <a:pt x="41" y="40"/>
                  </a:lnTo>
                  <a:lnTo>
                    <a:pt x="50" y="0"/>
                  </a:lnTo>
                  <a:lnTo>
                    <a:pt x="41" y="0"/>
                  </a:lnTo>
                  <a:lnTo>
                    <a:pt x="16" y="8"/>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1" name="Freeform 294">
              <a:extLst>
                <a:ext uri="{FF2B5EF4-FFF2-40B4-BE49-F238E27FC236}">
                  <a16:creationId xmlns:a16="http://schemas.microsoft.com/office/drawing/2014/main" id="{E1E8A6CC-FCB3-44F8-9B51-DA494A0D6078}"/>
                </a:ext>
              </a:extLst>
            </p:cNvPr>
            <p:cNvSpPr>
              <a:spLocks/>
            </p:cNvSpPr>
            <p:nvPr/>
          </p:nvSpPr>
          <p:spPr bwMode="auto">
            <a:xfrm>
              <a:off x="4828" y="3001"/>
              <a:ext cx="69" cy="91"/>
            </a:xfrm>
            <a:custGeom>
              <a:avLst/>
              <a:gdLst/>
              <a:ahLst/>
              <a:cxnLst>
                <a:cxn ang="0">
                  <a:pos x="16" y="72"/>
                </a:cxn>
                <a:cxn ang="0">
                  <a:pos x="31" y="80"/>
                </a:cxn>
                <a:cxn ang="0">
                  <a:pos x="25" y="105"/>
                </a:cxn>
                <a:cxn ang="0">
                  <a:pos x="31" y="114"/>
                </a:cxn>
                <a:cxn ang="0">
                  <a:pos x="40" y="105"/>
                </a:cxn>
                <a:cxn ang="0">
                  <a:pos x="56" y="72"/>
                </a:cxn>
                <a:cxn ang="0">
                  <a:pos x="65" y="72"/>
                </a:cxn>
                <a:cxn ang="0">
                  <a:pos x="72" y="65"/>
                </a:cxn>
                <a:cxn ang="0">
                  <a:pos x="72" y="49"/>
                </a:cxn>
                <a:cxn ang="0">
                  <a:pos x="65" y="40"/>
                </a:cxn>
                <a:cxn ang="0">
                  <a:pos x="56" y="49"/>
                </a:cxn>
                <a:cxn ang="0">
                  <a:pos x="40" y="49"/>
                </a:cxn>
                <a:cxn ang="0">
                  <a:pos x="40" y="32"/>
                </a:cxn>
                <a:cxn ang="0">
                  <a:pos x="31" y="32"/>
                </a:cxn>
                <a:cxn ang="0">
                  <a:pos x="31" y="40"/>
                </a:cxn>
                <a:cxn ang="0">
                  <a:pos x="25" y="32"/>
                </a:cxn>
                <a:cxn ang="0">
                  <a:pos x="25" y="9"/>
                </a:cxn>
                <a:cxn ang="0">
                  <a:pos x="0" y="0"/>
                </a:cxn>
                <a:cxn ang="0">
                  <a:pos x="25" y="32"/>
                </a:cxn>
                <a:cxn ang="0">
                  <a:pos x="25" y="65"/>
                </a:cxn>
                <a:cxn ang="0">
                  <a:pos x="16" y="72"/>
                </a:cxn>
              </a:cxnLst>
              <a:rect l="0" t="0" r="r" b="b"/>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2" name="Freeform 295">
              <a:extLst>
                <a:ext uri="{FF2B5EF4-FFF2-40B4-BE49-F238E27FC236}">
                  <a16:creationId xmlns:a16="http://schemas.microsoft.com/office/drawing/2014/main" id="{F85EBDD7-0E81-482A-B9CA-6462E5EB3DE1}"/>
                </a:ext>
              </a:extLst>
            </p:cNvPr>
            <p:cNvSpPr>
              <a:spLocks/>
            </p:cNvSpPr>
            <p:nvPr/>
          </p:nvSpPr>
          <p:spPr bwMode="auto">
            <a:xfrm>
              <a:off x="4828" y="3001"/>
              <a:ext cx="69" cy="91"/>
            </a:xfrm>
            <a:custGeom>
              <a:avLst/>
              <a:gdLst/>
              <a:ahLst/>
              <a:cxnLst>
                <a:cxn ang="0">
                  <a:pos x="16" y="72"/>
                </a:cxn>
                <a:cxn ang="0">
                  <a:pos x="31" y="80"/>
                </a:cxn>
                <a:cxn ang="0">
                  <a:pos x="25" y="105"/>
                </a:cxn>
                <a:cxn ang="0">
                  <a:pos x="31" y="114"/>
                </a:cxn>
                <a:cxn ang="0">
                  <a:pos x="40" y="105"/>
                </a:cxn>
                <a:cxn ang="0">
                  <a:pos x="56" y="72"/>
                </a:cxn>
                <a:cxn ang="0">
                  <a:pos x="65" y="72"/>
                </a:cxn>
                <a:cxn ang="0">
                  <a:pos x="72" y="65"/>
                </a:cxn>
                <a:cxn ang="0">
                  <a:pos x="72" y="49"/>
                </a:cxn>
                <a:cxn ang="0">
                  <a:pos x="65" y="40"/>
                </a:cxn>
                <a:cxn ang="0">
                  <a:pos x="56" y="49"/>
                </a:cxn>
                <a:cxn ang="0">
                  <a:pos x="40" y="49"/>
                </a:cxn>
                <a:cxn ang="0">
                  <a:pos x="40" y="32"/>
                </a:cxn>
                <a:cxn ang="0">
                  <a:pos x="31" y="32"/>
                </a:cxn>
                <a:cxn ang="0">
                  <a:pos x="31" y="40"/>
                </a:cxn>
                <a:cxn ang="0">
                  <a:pos x="25" y="32"/>
                </a:cxn>
                <a:cxn ang="0">
                  <a:pos x="25" y="9"/>
                </a:cxn>
                <a:cxn ang="0">
                  <a:pos x="0" y="0"/>
                </a:cxn>
                <a:cxn ang="0">
                  <a:pos x="25" y="32"/>
                </a:cxn>
                <a:cxn ang="0">
                  <a:pos x="25" y="65"/>
                </a:cxn>
                <a:cxn ang="0">
                  <a:pos x="16" y="72"/>
                </a:cxn>
              </a:cxnLst>
              <a:rect l="0" t="0" r="r" b="b"/>
              <a:pathLst>
                <a:path w="73" h="115">
                  <a:moveTo>
                    <a:pt x="16" y="72"/>
                  </a:moveTo>
                  <a:lnTo>
                    <a:pt x="31" y="80"/>
                  </a:lnTo>
                  <a:lnTo>
                    <a:pt x="25" y="105"/>
                  </a:lnTo>
                  <a:lnTo>
                    <a:pt x="31" y="114"/>
                  </a:lnTo>
                  <a:lnTo>
                    <a:pt x="40" y="105"/>
                  </a:lnTo>
                  <a:lnTo>
                    <a:pt x="56" y="72"/>
                  </a:lnTo>
                  <a:lnTo>
                    <a:pt x="65" y="72"/>
                  </a:lnTo>
                  <a:lnTo>
                    <a:pt x="72" y="65"/>
                  </a:lnTo>
                  <a:lnTo>
                    <a:pt x="72" y="49"/>
                  </a:lnTo>
                  <a:lnTo>
                    <a:pt x="65" y="40"/>
                  </a:lnTo>
                  <a:lnTo>
                    <a:pt x="56" y="49"/>
                  </a:lnTo>
                  <a:lnTo>
                    <a:pt x="40" y="49"/>
                  </a:lnTo>
                  <a:lnTo>
                    <a:pt x="40" y="32"/>
                  </a:lnTo>
                  <a:lnTo>
                    <a:pt x="31" y="32"/>
                  </a:lnTo>
                  <a:lnTo>
                    <a:pt x="31" y="40"/>
                  </a:lnTo>
                  <a:lnTo>
                    <a:pt x="25" y="32"/>
                  </a:lnTo>
                  <a:lnTo>
                    <a:pt x="25" y="9"/>
                  </a:lnTo>
                  <a:lnTo>
                    <a:pt x="0" y="0"/>
                  </a:lnTo>
                  <a:lnTo>
                    <a:pt x="25" y="32"/>
                  </a:lnTo>
                  <a:lnTo>
                    <a:pt x="25" y="65"/>
                  </a:lnTo>
                  <a:lnTo>
                    <a:pt x="16" y="72"/>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3" name="Freeform 296">
              <a:extLst>
                <a:ext uri="{FF2B5EF4-FFF2-40B4-BE49-F238E27FC236}">
                  <a16:creationId xmlns:a16="http://schemas.microsoft.com/office/drawing/2014/main" id="{2249700B-8F04-4BC1-97F0-B084416C6C04}"/>
                </a:ext>
              </a:extLst>
            </p:cNvPr>
            <p:cNvSpPr>
              <a:spLocks/>
            </p:cNvSpPr>
            <p:nvPr/>
          </p:nvSpPr>
          <p:spPr bwMode="auto">
            <a:xfrm>
              <a:off x="4752" y="3078"/>
              <a:ext cx="101" cy="85"/>
            </a:xfrm>
            <a:custGeom>
              <a:avLst/>
              <a:gdLst/>
              <a:ahLst/>
              <a:cxnLst>
                <a:cxn ang="0">
                  <a:pos x="0" y="89"/>
                </a:cxn>
                <a:cxn ang="0">
                  <a:pos x="9" y="97"/>
                </a:cxn>
                <a:cxn ang="0">
                  <a:pos x="15" y="97"/>
                </a:cxn>
                <a:cxn ang="0">
                  <a:pos x="32" y="105"/>
                </a:cxn>
                <a:cxn ang="0">
                  <a:pos x="49" y="97"/>
                </a:cxn>
                <a:cxn ang="0">
                  <a:pos x="56" y="80"/>
                </a:cxn>
                <a:cxn ang="0">
                  <a:pos x="65" y="65"/>
                </a:cxn>
                <a:cxn ang="0">
                  <a:pos x="81" y="49"/>
                </a:cxn>
                <a:cxn ang="0">
                  <a:pos x="89" y="49"/>
                </a:cxn>
                <a:cxn ang="0">
                  <a:pos x="81" y="40"/>
                </a:cxn>
                <a:cxn ang="0">
                  <a:pos x="106" y="17"/>
                </a:cxn>
                <a:cxn ang="0">
                  <a:pos x="106" y="8"/>
                </a:cxn>
                <a:cxn ang="0">
                  <a:pos x="97" y="8"/>
                </a:cxn>
                <a:cxn ang="0">
                  <a:pos x="97" y="0"/>
                </a:cxn>
                <a:cxn ang="0">
                  <a:pos x="89" y="8"/>
                </a:cxn>
                <a:cxn ang="0">
                  <a:pos x="89" y="0"/>
                </a:cxn>
                <a:cxn ang="0">
                  <a:pos x="81" y="0"/>
                </a:cxn>
                <a:cxn ang="0">
                  <a:pos x="72" y="0"/>
                </a:cxn>
                <a:cxn ang="0">
                  <a:pos x="72" y="17"/>
                </a:cxn>
                <a:cxn ang="0">
                  <a:pos x="65" y="17"/>
                </a:cxn>
                <a:cxn ang="0">
                  <a:pos x="56" y="33"/>
                </a:cxn>
                <a:cxn ang="0">
                  <a:pos x="24" y="55"/>
                </a:cxn>
                <a:cxn ang="0">
                  <a:pos x="0" y="89"/>
                </a:cxn>
              </a:cxnLst>
              <a:rect l="0" t="0" r="r" b="b"/>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4" name="Freeform 297">
              <a:extLst>
                <a:ext uri="{FF2B5EF4-FFF2-40B4-BE49-F238E27FC236}">
                  <a16:creationId xmlns:a16="http://schemas.microsoft.com/office/drawing/2014/main" id="{88F8FB73-2981-460E-B9F3-92D0FF7F82F6}"/>
                </a:ext>
              </a:extLst>
            </p:cNvPr>
            <p:cNvSpPr>
              <a:spLocks/>
            </p:cNvSpPr>
            <p:nvPr/>
          </p:nvSpPr>
          <p:spPr bwMode="auto">
            <a:xfrm>
              <a:off x="4752" y="3078"/>
              <a:ext cx="101" cy="85"/>
            </a:xfrm>
            <a:custGeom>
              <a:avLst/>
              <a:gdLst/>
              <a:ahLst/>
              <a:cxnLst>
                <a:cxn ang="0">
                  <a:pos x="0" y="89"/>
                </a:cxn>
                <a:cxn ang="0">
                  <a:pos x="9" y="97"/>
                </a:cxn>
                <a:cxn ang="0">
                  <a:pos x="15" y="97"/>
                </a:cxn>
                <a:cxn ang="0">
                  <a:pos x="32" y="105"/>
                </a:cxn>
                <a:cxn ang="0">
                  <a:pos x="49" y="97"/>
                </a:cxn>
                <a:cxn ang="0">
                  <a:pos x="56" y="80"/>
                </a:cxn>
                <a:cxn ang="0">
                  <a:pos x="65" y="65"/>
                </a:cxn>
                <a:cxn ang="0">
                  <a:pos x="81" y="49"/>
                </a:cxn>
                <a:cxn ang="0">
                  <a:pos x="89" y="49"/>
                </a:cxn>
                <a:cxn ang="0">
                  <a:pos x="81" y="40"/>
                </a:cxn>
                <a:cxn ang="0">
                  <a:pos x="106" y="17"/>
                </a:cxn>
                <a:cxn ang="0">
                  <a:pos x="106" y="8"/>
                </a:cxn>
                <a:cxn ang="0">
                  <a:pos x="97" y="8"/>
                </a:cxn>
                <a:cxn ang="0">
                  <a:pos x="97" y="0"/>
                </a:cxn>
                <a:cxn ang="0">
                  <a:pos x="89" y="8"/>
                </a:cxn>
                <a:cxn ang="0">
                  <a:pos x="89" y="0"/>
                </a:cxn>
                <a:cxn ang="0">
                  <a:pos x="81" y="0"/>
                </a:cxn>
                <a:cxn ang="0">
                  <a:pos x="72" y="0"/>
                </a:cxn>
                <a:cxn ang="0">
                  <a:pos x="72" y="17"/>
                </a:cxn>
                <a:cxn ang="0">
                  <a:pos x="65" y="17"/>
                </a:cxn>
                <a:cxn ang="0">
                  <a:pos x="56" y="33"/>
                </a:cxn>
                <a:cxn ang="0">
                  <a:pos x="24" y="55"/>
                </a:cxn>
                <a:cxn ang="0">
                  <a:pos x="0" y="89"/>
                </a:cxn>
              </a:cxnLst>
              <a:rect l="0" t="0" r="r" b="b"/>
              <a:pathLst>
                <a:path w="107" h="106">
                  <a:moveTo>
                    <a:pt x="0" y="89"/>
                  </a:moveTo>
                  <a:lnTo>
                    <a:pt x="9" y="97"/>
                  </a:lnTo>
                  <a:lnTo>
                    <a:pt x="15" y="97"/>
                  </a:lnTo>
                  <a:lnTo>
                    <a:pt x="32" y="105"/>
                  </a:lnTo>
                  <a:lnTo>
                    <a:pt x="49" y="97"/>
                  </a:lnTo>
                  <a:lnTo>
                    <a:pt x="56" y="80"/>
                  </a:lnTo>
                  <a:lnTo>
                    <a:pt x="65" y="65"/>
                  </a:lnTo>
                  <a:lnTo>
                    <a:pt x="81" y="49"/>
                  </a:lnTo>
                  <a:lnTo>
                    <a:pt x="89" y="49"/>
                  </a:lnTo>
                  <a:lnTo>
                    <a:pt x="81" y="40"/>
                  </a:lnTo>
                  <a:lnTo>
                    <a:pt x="106" y="17"/>
                  </a:lnTo>
                  <a:lnTo>
                    <a:pt x="106" y="8"/>
                  </a:lnTo>
                  <a:lnTo>
                    <a:pt x="97" y="8"/>
                  </a:lnTo>
                  <a:lnTo>
                    <a:pt x="97" y="0"/>
                  </a:lnTo>
                  <a:lnTo>
                    <a:pt x="89" y="8"/>
                  </a:lnTo>
                  <a:lnTo>
                    <a:pt x="89" y="0"/>
                  </a:lnTo>
                  <a:lnTo>
                    <a:pt x="81" y="0"/>
                  </a:lnTo>
                  <a:lnTo>
                    <a:pt x="72" y="0"/>
                  </a:lnTo>
                  <a:lnTo>
                    <a:pt x="72" y="17"/>
                  </a:lnTo>
                  <a:lnTo>
                    <a:pt x="65" y="17"/>
                  </a:lnTo>
                  <a:lnTo>
                    <a:pt x="56" y="33"/>
                  </a:lnTo>
                  <a:lnTo>
                    <a:pt x="24" y="55"/>
                  </a:lnTo>
                  <a:lnTo>
                    <a:pt x="0" y="8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5" name="Freeform 298">
              <a:extLst>
                <a:ext uri="{FF2B5EF4-FFF2-40B4-BE49-F238E27FC236}">
                  <a16:creationId xmlns:a16="http://schemas.microsoft.com/office/drawing/2014/main" id="{E0316C54-65D9-4BA1-93B2-938E7243E62C}"/>
                </a:ext>
              </a:extLst>
            </p:cNvPr>
            <p:cNvSpPr>
              <a:spLocks/>
            </p:cNvSpPr>
            <p:nvPr/>
          </p:nvSpPr>
          <p:spPr bwMode="auto">
            <a:xfrm>
              <a:off x="3893" y="2568"/>
              <a:ext cx="132" cy="116"/>
            </a:xfrm>
            <a:custGeom>
              <a:avLst/>
              <a:gdLst/>
              <a:ahLst/>
              <a:cxnLst>
                <a:cxn ang="0">
                  <a:pos x="0" y="0"/>
                </a:cxn>
                <a:cxn ang="0">
                  <a:pos x="0" y="7"/>
                </a:cxn>
                <a:cxn ang="0">
                  <a:pos x="18" y="23"/>
                </a:cxn>
                <a:cxn ang="0">
                  <a:pos x="33" y="41"/>
                </a:cxn>
                <a:cxn ang="0">
                  <a:pos x="42" y="47"/>
                </a:cxn>
                <a:cxn ang="0">
                  <a:pos x="49" y="64"/>
                </a:cxn>
                <a:cxn ang="0">
                  <a:pos x="65" y="81"/>
                </a:cxn>
                <a:cxn ang="0">
                  <a:pos x="83" y="113"/>
                </a:cxn>
                <a:cxn ang="0">
                  <a:pos x="114" y="144"/>
                </a:cxn>
                <a:cxn ang="0">
                  <a:pos x="130" y="144"/>
                </a:cxn>
                <a:cxn ang="0">
                  <a:pos x="139" y="113"/>
                </a:cxn>
                <a:cxn ang="0">
                  <a:pos x="130" y="97"/>
                </a:cxn>
                <a:cxn ang="0">
                  <a:pos x="123" y="97"/>
                </a:cxn>
                <a:cxn ang="0">
                  <a:pos x="114" y="81"/>
                </a:cxn>
                <a:cxn ang="0">
                  <a:pos x="108" y="81"/>
                </a:cxn>
                <a:cxn ang="0">
                  <a:pos x="108" y="72"/>
                </a:cxn>
                <a:cxn ang="0">
                  <a:pos x="98" y="64"/>
                </a:cxn>
                <a:cxn ang="0">
                  <a:pos x="98" y="56"/>
                </a:cxn>
                <a:cxn ang="0">
                  <a:pos x="74" y="41"/>
                </a:cxn>
                <a:cxn ang="0">
                  <a:pos x="65" y="41"/>
                </a:cxn>
                <a:cxn ang="0">
                  <a:pos x="24" y="7"/>
                </a:cxn>
                <a:cxn ang="0">
                  <a:pos x="0" y="0"/>
                </a:cxn>
              </a:cxnLst>
              <a:rect l="0" t="0" r="r" b="b"/>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6" name="Freeform 299">
              <a:extLst>
                <a:ext uri="{FF2B5EF4-FFF2-40B4-BE49-F238E27FC236}">
                  <a16:creationId xmlns:a16="http://schemas.microsoft.com/office/drawing/2014/main" id="{38798EF2-61D6-4369-8005-3266712D5C19}"/>
                </a:ext>
              </a:extLst>
            </p:cNvPr>
            <p:cNvSpPr>
              <a:spLocks/>
            </p:cNvSpPr>
            <p:nvPr/>
          </p:nvSpPr>
          <p:spPr bwMode="auto">
            <a:xfrm>
              <a:off x="4016" y="2683"/>
              <a:ext cx="109" cy="28"/>
            </a:xfrm>
            <a:custGeom>
              <a:avLst/>
              <a:gdLst/>
              <a:ahLst/>
              <a:cxnLst>
                <a:cxn ang="0">
                  <a:pos x="0" y="9"/>
                </a:cxn>
                <a:cxn ang="0">
                  <a:pos x="33" y="25"/>
                </a:cxn>
                <a:cxn ang="0">
                  <a:pos x="115" y="34"/>
                </a:cxn>
                <a:cxn ang="0">
                  <a:pos x="115" y="25"/>
                </a:cxn>
                <a:cxn ang="0">
                  <a:pos x="98" y="25"/>
                </a:cxn>
                <a:cxn ang="0">
                  <a:pos x="90" y="17"/>
                </a:cxn>
                <a:cxn ang="0">
                  <a:pos x="65" y="9"/>
                </a:cxn>
                <a:cxn ang="0">
                  <a:pos x="65" y="17"/>
                </a:cxn>
                <a:cxn ang="0">
                  <a:pos x="50" y="9"/>
                </a:cxn>
                <a:cxn ang="0">
                  <a:pos x="25" y="0"/>
                </a:cxn>
                <a:cxn ang="0">
                  <a:pos x="9" y="0"/>
                </a:cxn>
                <a:cxn ang="0">
                  <a:pos x="0" y="9"/>
                </a:cxn>
              </a:cxnLst>
              <a:rect l="0" t="0" r="r" b="b"/>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7" name="Freeform 300">
              <a:extLst>
                <a:ext uri="{FF2B5EF4-FFF2-40B4-BE49-F238E27FC236}">
                  <a16:creationId xmlns:a16="http://schemas.microsoft.com/office/drawing/2014/main" id="{1FB81F6C-D124-40FC-91E6-255D7A658399}"/>
                </a:ext>
              </a:extLst>
            </p:cNvPr>
            <p:cNvSpPr>
              <a:spLocks/>
            </p:cNvSpPr>
            <p:nvPr/>
          </p:nvSpPr>
          <p:spPr bwMode="auto">
            <a:xfrm>
              <a:off x="4124" y="2711"/>
              <a:ext cx="16" cy="0"/>
            </a:xfrm>
            <a:custGeom>
              <a:avLst/>
              <a:gdLst/>
              <a:ahLst/>
              <a:cxnLst>
                <a:cxn ang="0">
                  <a:pos x="0" y="0"/>
                </a:cxn>
                <a:cxn ang="0">
                  <a:pos x="6" y="0"/>
                </a:cxn>
                <a:cxn ang="0">
                  <a:pos x="16" y="0"/>
                </a:cxn>
                <a:cxn ang="0">
                  <a:pos x="0" y="0"/>
                </a:cxn>
              </a:cxnLst>
              <a:rect l="0" t="0" r="r" b="b"/>
              <a:pathLst>
                <a:path w="17" h="1">
                  <a:moveTo>
                    <a:pt x="0" y="0"/>
                  </a:moveTo>
                  <a:lnTo>
                    <a:pt x="6" y="0"/>
                  </a:lnTo>
                  <a:lnTo>
                    <a:pt x="16"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8" name="Freeform 301">
              <a:extLst>
                <a:ext uri="{FF2B5EF4-FFF2-40B4-BE49-F238E27FC236}">
                  <a16:creationId xmlns:a16="http://schemas.microsoft.com/office/drawing/2014/main" id="{4448CC16-6FA0-491D-BCD5-9FEAA1F8DA7D}"/>
                </a:ext>
              </a:extLst>
            </p:cNvPr>
            <p:cNvSpPr>
              <a:spLocks/>
            </p:cNvSpPr>
            <p:nvPr/>
          </p:nvSpPr>
          <p:spPr bwMode="auto">
            <a:xfrm>
              <a:off x="4147" y="2711"/>
              <a:ext cx="93" cy="13"/>
            </a:xfrm>
            <a:custGeom>
              <a:avLst/>
              <a:gdLst/>
              <a:ahLst/>
              <a:cxnLst>
                <a:cxn ang="0">
                  <a:pos x="0" y="16"/>
                </a:cxn>
                <a:cxn ang="0">
                  <a:pos x="7" y="16"/>
                </a:cxn>
                <a:cxn ang="0">
                  <a:pos x="41" y="0"/>
                </a:cxn>
                <a:cxn ang="0">
                  <a:pos x="73" y="16"/>
                </a:cxn>
                <a:cxn ang="0">
                  <a:pos x="97" y="0"/>
                </a:cxn>
                <a:cxn ang="0">
                  <a:pos x="81" y="0"/>
                </a:cxn>
                <a:cxn ang="0">
                  <a:pos x="56" y="0"/>
                </a:cxn>
                <a:cxn ang="0">
                  <a:pos x="41" y="0"/>
                </a:cxn>
                <a:cxn ang="0">
                  <a:pos x="16" y="0"/>
                </a:cxn>
                <a:cxn ang="0">
                  <a:pos x="23" y="0"/>
                </a:cxn>
                <a:cxn ang="0">
                  <a:pos x="0" y="0"/>
                </a:cxn>
                <a:cxn ang="0">
                  <a:pos x="0" y="16"/>
                </a:cxn>
              </a:cxnLst>
              <a:rect l="0" t="0" r="r" b="b"/>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59" name="Freeform 302">
              <a:extLst>
                <a:ext uri="{FF2B5EF4-FFF2-40B4-BE49-F238E27FC236}">
                  <a16:creationId xmlns:a16="http://schemas.microsoft.com/office/drawing/2014/main" id="{D54C0053-0F48-4A78-A1FC-A8BF9747F02E}"/>
                </a:ext>
              </a:extLst>
            </p:cNvPr>
            <p:cNvSpPr>
              <a:spLocks/>
            </p:cNvSpPr>
            <p:nvPr/>
          </p:nvSpPr>
          <p:spPr bwMode="auto">
            <a:xfrm>
              <a:off x="4176" y="2723"/>
              <a:ext cx="25" cy="14"/>
            </a:xfrm>
            <a:custGeom>
              <a:avLst/>
              <a:gdLst/>
              <a:ahLst/>
              <a:cxnLst>
                <a:cxn ang="0">
                  <a:pos x="0" y="0"/>
                </a:cxn>
                <a:cxn ang="0">
                  <a:pos x="17" y="16"/>
                </a:cxn>
                <a:cxn ang="0">
                  <a:pos x="25" y="16"/>
                </a:cxn>
                <a:cxn ang="0">
                  <a:pos x="17" y="0"/>
                </a:cxn>
                <a:cxn ang="0">
                  <a:pos x="0" y="0"/>
                </a:cxn>
              </a:cxnLst>
              <a:rect l="0" t="0" r="r" b="b"/>
              <a:pathLst>
                <a:path w="26" h="17">
                  <a:moveTo>
                    <a:pt x="0" y="0"/>
                  </a:moveTo>
                  <a:lnTo>
                    <a:pt x="17" y="16"/>
                  </a:lnTo>
                  <a:lnTo>
                    <a:pt x="25" y="16"/>
                  </a:lnTo>
                  <a:lnTo>
                    <a:pt x="17"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0" name="Freeform 303">
              <a:extLst>
                <a:ext uri="{FF2B5EF4-FFF2-40B4-BE49-F238E27FC236}">
                  <a16:creationId xmlns:a16="http://schemas.microsoft.com/office/drawing/2014/main" id="{5856B8F8-040A-462F-B4E0-99E905F5D259}"/>
                </a:ext>
              </a:extLst>
            </p:cNvPr>
            <p:cNvSpPr>
              <a:spLocks/>
            </p:cNvSpPr>
            <p:nvPr/>
          </p:nvSpPr>
          <p:spPr bwMode="auto">
            <a:xfrm>
              <a:off x="4230" y="2711"/>
              <a:ext cx="48" cy="20"/>
            </a:xfrm>
            <a:custGeom>
              <a:avLst/>
              <a:gdLst/>
              <a:ahLst/>
              <a:cxnLst>
                <a:cxn ang="0">
                  <a:pos x="0" y="25"/>
                </a:cxn>
                <a:cxn ang="0">
                  <a:pos x="18" y="25"/>
                </a:cxn>
                <a:cxn ang="0">
                  <a:pos x="50" y="0"/>
                </a:cxn>
                <a:cxn ang="0">
                  <a:pos x="25" y="0"/>
                </a:cxn>
                <a:cxn ang="0">
                  <a:pos x="9" y="16"/>
                </a:cxn>
                <a:cxn ang="0">
                  <a:pos x="0" y="25"/>
                </a:cxn>
              </a:cxnLst>
              <a:rect l="0" t="0" r="r" b="b"/>
              <a:pathLst>
                <a:path w="51" h="26">
                  <a:moveTo>
                    <a:pt x="0" y="25"/>
                  </a:moveTo>
                  <a:lnTo>
                    <a:pt x="18" y="25"/>
                  </a:lnTo>
                  <a:lnTo>
                    <a:pt x="50" y="0"/>
                  </a:lnTo>
                  <a:lnTo>
                    <a:pt x="25" y="0"/>
                  </a:lnTo>
                  <a:lnTo>
                    <a:pt x="9" y="16"/>
                  </a:lnTo>
                  <a:lnTo>
                    <a:pt x="0"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1" name="Freeform 304">
              <a:extLst>
                <a:ext uri="{FF2B5EF4-FFF2-40B4-BE49-F238E27FC236}">
                  <a16:creationId xmlns:a16="http://schemas.microsoft.com/office/drawing/2014/main" id="{FE32B015-EDBB-43B5-BD30-B00823A5B81D}"/>
                </a:ext>
              </a:extLst>
            </p:cNvPr>
            <p:cNvSpPr>
              <a:spLocks/>
            </p:cNvSpPr>
            <p:nvPr/>
          </p:nvSpPr>
          <p:spPr bwMode="auto">
            <a:xfrm>
              <a:off x="4361" y="2678"/>
              <a:ext cx="16" cy="20"/>
            </a:xfrm>
            <a:custGeom>
              <a:avLst/>
              <a:gdLst/>
              <a:ahLst/>
              <a:cxnLst>
                <a:cxn ang="0">
                  <a:pos x="0" y="24"/>
                </a:cxn>
                <a:cxn ang="0">
                  <a:pos x="16" y="7"/>
                </a:cxn>
                <a:cxn ang="0">
                  <a:pos x="16" y="0"/>
                </a:cxn>
                <a:cxn ang="0">
                  <a:pos x="0" y="24"/>
                </a:cxn>
              </a:cxnLst>
              <a:rect l="0" t="0" r="r" b="b"/>
              <a:pathLst>
                <a:path w="17" h="25">
                  <a:moveTo>
                    <a:pt x="0" y="24"/>
                  </a:moveTo>
                  <a:lnTo>
                    <a:pt x="16" y="7"/>
                  </a:lnTo>
                  <a:lnTo>
                    <a:pt x="16" y="0"/>
                  </a:lnTo>
                  <a:lnTo>
                    <a:pt x="0" y="24"/>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2" name="Freeform 305">
              <a:extLst>
                <a:ext uri="{FF2B5EF4-FFF2-40B4-BE49-F238E27FC236}">
                  <a16:creationId xmlns:a16="http://schemas.microsoft.com/office/drawing/2014/main" id="{29F57885-3D7E-4598-8C64-360000BB9D8E}"/>
                </a:ext>
              </a:extLst>
            </p:cNvPr>
            <p:cNvSpPr>
              <a:spLocks/>
            </p:cNvSpPr>
            <p:nvPr/>
          </p:nvSpPr>
          <p:spPr bwMode="auto">
            <a:xfrm>
              <a:off x="4016" y="2639"/>
              <a:ext cx="18" cy="20"/>
            </a:xfrm>
            <a:custGeom>
              <a:avLst/>
              <a:gdLst/>
              <a:ahLst/>
              <a:cxnLst>
                <a:cxn ang="0">
                  <a:pos x="0" y="9"/>
                </a:cxn>
                <a:cxn ang="0">
                  <a:pos x="9" y="16"/>
                </a:cxn>
                <a:cxn ang="0">
                  <a:pos x="18" y="25"/>
                </a:cxn>
                <a:cxn ang="0">
                  <a:pos x="18" y="16"/>
                </a:cxn>
                <a:cxn ang="0">
                  <a:pos x="9" y="0"/>
                </a:cxn>
                <a:cxn ang="0">
                  <a:pos x="0" y="9"/>
                </a:cxn>
              </a:cxnLst>
              <a:rect l="0" t="0" r="r" b="b"/>
              <a:pathLst>
                <a:path w="19" h="26">
                  <a:moveTo>
                    <a:pt x="0" y="9"/>
                  </a:moveTo>
                  <a:lnTo>
                    <a:pt x="9" y="16"/>
                  </a:lnTo>
                  <a:lnTo>
                    <a:pt x="18" y="25"/>
                  </a:lnTo>
                  <a:lnTo>
                    <a:pt x="18" y="16"/>
                  </a:lnTo>
                  <a:lnTo>
                    <a:pt x="9"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3" name="Freeform 306">
              <a:extLst>
                <a:ext uri="{FF2B5EF4-FFF2-40B4-BE49-F238E27FC236}">
                  <a16:creationId xmlns:a16="http://schemas.microsoft.com/office/drawing/2014/main" id="{48392278-AE92-47F0-B4FD-2351BF05AD70}"/>
                </a:ext>
              </a:extLst>
            </p:cNvPr>
            <p:cNvSpPr>
              <a:spLocks/>
            </p:cNvSpPr>
            <p:nvPr/>
          </p:nvSpPr>
          <p:spPr bwMode="auto">
            <a:xfrm>
              <a:off x="4016" y="2639"/>
              <a:ext cx="18" cy="20"/>
            </a:xfrm>
            <a:custGeom>
              <a:avLst/>
              <a:gdLst/>
              <a:ahLst/>
              <a:cxnLst>
                <a:cxn ang="0">
                  <a:pos x="0" y="9"/>
                </a:cxn>
                <a:cxn ang="0">
                  <a:pos x="9" y="16"/>
                </a:cxn>
                <a:cxn ang="0">
                  <a:pos x="18" y="25"/>
                </a:cxn>
                <a:cxn ang="0">
                  <a:pos x="18" y="16"/>
                </a:cxn>
                <a:cxn ang="0">
                  <a:pos x="9" y="0"/>
                </a:cxn>
                <a:cxn ang="0">
                  <a:pos x="0" y="9"/>
                </a:cxn>
              </a:cxnLst>
              <a:rect l="0" t="0" r="r" b="b"/>
              <a:pathLst>
                <a:path w="19" h="26">
                  <a:moveTo>
                    <a:pt x="0" y="9"/>
                  </a:moveTo>
                  <a:lnTo>
                    <a:pt x="9" y="16"/>
                  </a:lnTo>
                  <a:lnTo>
                    <a:pt x="18" y="25"/>
                  </a:lnTo>
                  <a:lnTo>
                    <a:pt x="18" y="16"/>
                  </a:lnTo>
                  <a:lnTo>
                    <a:pt x="9" y="0"/>
                  </a:lnTo>
                  <a:lnTo>
                    <a:pt x="0" y="9"/>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4" name="Freeform 307">
              <a:extLst>
                <a:ext uri="{FF2B5EF4-FFF2-40B4-BE49-F238E27FC236}">
                  <a16:creationId xmlns:a16="http://schemas.microsoft.com/office/drawing/2014/main" id="{E4A5675A-2AF4-46B1-A78B-6CD7BFDCE50E}"/>
                </a:ext>
              </a:extLst>
            </p:cNvPr>
            <p:cNvSpPr>
              <a:spLocks/>
            </p:cNvSpPr>
            <p:nvPr/>
          </p:nvSpPr>
          <p:spPr bwMode="auto">
            <a:xfrm>
              <a:off x="4039" y="2651"/>
              <a:ext cx="16" cy="14"/>
            </a:xfrm>
            <a:custGeom>
              <a:avLst/>
              <a:gdLst/>
              <a:ahLst/>
              <a:cxnLst>
                <a:cxn ang="0">
                  <a:pos x="0" y="16"/>
                </a:cxn>
                <a:cxn ang="0">
                  <a:pos x="16" y="16"/>
                </a:cxn>
                <a:cxn ang="0">
                  <a:pos x="16" y="0"/>
                </a:cxn>
                <a:cxn ang="0">
                  <a:pos x="0" y="0"/>
                </a:cxn>
                <a:cxn ang="0">
                  <a:pos x="0" y="16"/>
                </a:cxn>
              </a:cxnLst>
              <a:rect l="0" t="0" r="r" b="b"/>
              <a:pathLst>
                <a:path w="17" h="17">
                  <a:moveTo>
                    <a:pt x="0" y="16"/>
                  </a:moveTo>
                  <a:lnTo>
                    <a:pt x="16" y="16"/>
                  </a:lnTo>
                  <a:lnTo>
                    <a:pt x="16" y="0"/>
                  </a:lnTo>
                  <a:lnTo>
                    <a:pt x="0" y="0"/>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5" name="Freeform 308">
              <a:extLst>
                <a:ext uri="{FF2B5EF4-FFF2-40B4-BE49-F238E27FC236}">
                  <a16:creationId xmlns:a16="http://schemas.microsoft.com/office/drawing/2014/main" id="{B1910883-0ACF-44DA-AC53-DBF992BDF8EF}"/>
                </a:ext>
              </a:extLst>
            </p:cNvPr>
            <p:cNvSpPr>
              <a:spLocks/>
            </p:cNvSpPr>
            <p:nvPr/>
          </p:nvSpPr>
          <p:spPr bwMode="auto">
            <a:xfrm>
              <a:off x="4176" y="2606"/>
              <a:ext cx="79" cy="78"/>
            </a:xfrm>
            <a:custGeom>
              <a:avLst/>
              <a:gdLst/>
              <a:ahLst/>
              <a:cxnLst>
                <a:cxn ang="0">
                  <a:pos x="0" y="57"/>
                </a:cxn>
                <a:cxn ang="0">
                  <a:pos x="0" y="66"/>
                </a:cxn>
                <a:cxn ang="0">
                  <a:pos x="10" y="66"/>
                </a:cxn>
                <a:cxn ang="0">
                  <a:pos x="10" y="74"/>
                </a:cxn>
                <a:cxn ang="0">
                  <a:pos x="10" y="97"/>
                </a:cxn>
                <a:cxn ang="0">
                  <a:pos x="17" y="90"/>
                </a:cxn>
                <a:cxn ang="0">
                  <a:pos x="17" y="66"/>
                </a:cxn>
                <a:cxn ang="0">
                  <a:pos x="25" y="57"/>
                </a:cxn>
                <a:cxn ang="0">
                  <a:pos x="34" y="57"/>
                </a:cxn>
                <a:cxn ang="0">
                  <a:pos x="25" y="66"/>
                </a:cxn>
                <a:cxn ang="0">
                  <a:pos x="34" y="74"/>
                </a:cxn>
                <a:cxn ang="0">
                  <a:pos x="34" y="82"/>
                </a:cxn>
                <a:cxn ang="0">
                  <a:pos x="50" y="82"/>
                </a:cxn>
                <a:cxn ang="0">
                  <a:pos x="50" y="97"/>
                </a:cxn>
                <a:cxn ang="0">
                  <a:pos x="57" y="90"/>
                </a:cxn>
                <a:cxn ang="0">
                  <a:pos x="57" y="82"/>
                </a:cxn>
                <a:cxn ang="0">
                  <a:pos x="42" y="66"/>
                </a:cxn>
                <a:cxn ang="0">
                  <a:pos x="50" y="66"/>
                </a:cxn>
                <a:cxn ang="0">
                  <a:pos x="34" y="50"/>
                </a:cxn>
                <a:cxn ang="0">
                  <a:pos x="50" y="34"/>
                </a:cxn>
                <a:cxn ang="0">
                  <a:pos x="57" y="34"/>
                </a:cxn>
                <a:cxn ang="0">
                  <a:pos x="25" y="41"/>
                </a:cxn>
                <a:cxn ang="0">
                  <a:pos x="17" y="34"/>
                </a:cxn>
                <a:cxn ang="0">
                  <a:pos x="17" y="25"/>
                </a:cxn>
                <a:cxn ang="0">
                  <a:pos x="25" y="17"/>
                </a:cxn>
                <a:cxn ang="0">
                  <a:pos x="75" y="17"/>
                </a:cxn>
                <a:cxn ang="0">
                  <a:pos x="82" y="0"/>
                </a:cxn>
                <a:cxn ang="0">
                  <a:pos x="66" y="9"/>
                </a:cxn>
                <a:cxn ang="0">
                  <a:pos x="50" y="17"/>
                </a:cxn>
                <a:cxn ang="0">
                  <a:pos x="25" y="9"/>
                </a:cxn>
                <a:cxn ang="0">
                  <a:pos x="25" y="17"/>
                </a:cxn>
                <a:cxn ang="0">
                  <a:pos x="17" y="17"/>
                </a:cxn>
                <a:cxn ang="0">
                  <a:pos x="17" y="34"/>
                </a:cxn>
                <a:cxn ang="0">
                  <a:pos x="0" y="57"/>
                </a:cxn>
              </a:cxnLst>
              <a:rect l="0" t="0" r="r" b="b"/>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6" name="Freeform 309">
              <a:extLst>
                <a:ext uri="{FF2B5EF4-FFF2-40B4-BE49-F238E27FC236}">
                  <a16:creationId xmlns:a16="http://schemas.microsoft.com/office/drawing/2014/main" id="{448C19F1-5C52-47D3-B245-85977390D6DD}"/>
                </a:ext>
              </a:extLst>
            </p:cNvPr>
            <p:cNvSpPr>
              <a:spLocks/>
            </p:cNvSpPr>
            <p:nvPr/>
          </p:nvSpPr>
          <p:spPr bwMode="auto">
            <a:xfrm>
              <a:off x="4277" y="2601"/>
              <a:ext cx="16" cy="33"/>
            </a:xfrm>
            <a:custGeom>
              <a:avLst/>
              <a:gdLst/>
              <a:ahLst/>
              <a:cxnLst>
                <a:cxn ang="0">
                  <a:pos x="0" y="15"/>
                </a:cxn>
                <a:cxn ang="0">
                  <a:pos x="8" y="31"/>
                </a:cxn>
                <a:cxn ang="0">
                  <a:pos x="16" y="40"/>
                </a:cxn>
                <a:cxn ang="0">
                  <a:pos x="8" y="31"/>
                </a:cxn>
                <a:cxn ang="0">
                  <a:pos x="8" y="23"/>
                </a:cxn>
                <a:cxn ang="0">
                  <a:pos x="16" y="23"/>
                </a:cxn>
                <a:cxn ang="0">
                  <a:pos x="16" y="15"/>
                </a:cxn>
                <a:cxn ang="0">
                  <a:pos x="16" y="6"/>
                </a:cxn>
                <a:cxn ang="0">
                  <a:pos x="16" y="15"/>
                </a:cxn>
                <a:cxn ang="0">
                  <a:pos x="8" y="0"/>
                </a:cxn>
                <a:cxn ang="0">
                  <a:pos x="0" y="15"/>
                </a:cxn>
              </a:cxnLst>
              <a:rect l="0" t="0" r="r" b="b"/>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7" name="Freeform 310">
              <a:extLst>
                <a:ext uri="{FF2B5EF4-FFF2-40B4-BE49-F238E27FC236}">
                  <a16:creationId xmlns:a16="http://schemas.microsoft.com/office/drawing/2014/main" id="{98B64B25-456D-4A40-A3AC-225A1BC46A3F}"/>
                </a:ext>
              </a:extLst>
            </p:cNvPr>
            <p:cNvSpPr>
              <a:spLocks/>
            </p:cNvSpPr>
            <p:nvPr/>
          </p:nvSpPr>
          <p:spPr bwMode="auto">
            <a:xfrm>
              <a:off x="4262" y="2659"/>
              <a:ext cx="16" cy="13"/>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8" name="Freeform 311">
              <a:extLst>
                <a:ext uri="{FF2B5EF4-FFF2-40B4-BE49-F238E27FC236}">
                  <a16:creationId xmlns:a16="http://schemas.microsoft.com/office/drawing/2014/main" id="{6FCDFF76-2390-410A-BB4F-A3829F769F6E}"/>
                </a:ext>
              </a:extLst>
            </p:cNvPr>
            <p:cNvSpPr>
              <a:spLocks/>
            </p:cNvSpPr>
            <p:nvPr/>
          </p:nvSpPr>
          <p:spPr bwMode="auto">
            <a:xfrm>
              <a:off x="4285" y="2651"/>
              <a:ext cx="39" cy="15"/>
            </a:xfrm>
            <a:custGeom>
              <a:avLst/>
              <a:gdLst/>
              <a:ahLst/>
              <a:cxnLst>
                <a:cxn ang="0">
                  <a:pos x="0" y="9"/>
                </a:cxn>
                <a:cxn ang="0">
                  <a:pos x="41" y="17"/>
                </a:cxn>
                <a:cxn ang="0">
                  <a:pos x="32" y="9"/>
                </a:cxn>
                <a:cxn ang="0">
                  <a:pos x="25" y="0"/>
                </a:cxn>
                <a:cxn ang="0">
                  <a:pos x="7" y="0"/>
                </a:cxn>
                <a:cxn ang="0">
                  <a:pos x="0" y="9"/>
                </a:cxn>
              </a:cxnLst>
              <a:rect l="0" t="0" r="r" b="b"/>
              <a:pathLst>
                <a:path w="42" h="18">
                  <a:moveTo>
                    <a:pt x="0" y="9"/>
                  </a:moveTo>
                  <a:lnTo>
                    <a:pt x="41" y="17"/>
                  </a:lnTo>
                  <a:lnTo>
                    <a:pt x="32" y="9"/>
                  </a:lnTo>
                  <a:lnTo>
                    <a:pt x="25" y="0"/>
                  </a:lnTo>
                  <a:lnTo>
                    <a:pt x="7" y="0"/>
                  </a:lnTo>
                  <a:lnTo>
                    <a:pt x="0" y="9"/>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69" name="Freeform 312">
              <a:extLst>
                <a:ext uri="{FF2B5EF4-FFF2-40B4-BE49-F238E27FC236}">
                  <a16:creationId xmlns:a16="http://schemas.microsoft.com/office/drawing/2014/main" id="{A092A8D6-EC00-4457-9A6E-F2BD5D23CCA8}"/>
                </a:ext>
              </a:extLst>
            </p:cNvPr>
            <p:cNvSpPr>
              <a:spLocks/>
            </p:cNvSpPr>
            <p:nvPr/>
          </p:nvSpPr>
          <p:spPr bwMode="auto">
            <a:xfrm>
              <a:off x="4192" y="2433"/>
              <a:ext cx="48" cy="58"/>
            </a:xfrm>
            <a:custGeom>
              <a:avLst/>
              <a:gdLst/>
              <a:ahLst/>
              <a:cxnLst>
                <a:cxn ang="0">
                  <a:pos x="0" y="31"/>
                </a:cxn>
                <a:cxn ang="0">
                  <a:pos x="0" y="47"/>
                </a:cxn>
                <a:cxn ang="0">
                  <a:pos x="8" y="55"/>
                </a:cxn>
                <a:cxn ang="0">
                  <a:pos x="8" y="65"/>
                </a:cxn>
                <a:cxn ang="0">
                  <a:pos x="17" y="65"/>
                </a:cxn>
                <a:cxn ang="0">
                  <a:pos x="25" y="65"/>
                </a:cxn>
                <a:cxn ang="0">
                  <a:pos x="33" y="72"/>
                </a:cxn>
                <a:cxn ang="0">
                  <a:pos x="33" y="65"/>
                </a:cxn>
                <a:cxn ang="0">
                  <a:pos x="40" y="72"/>
                </a:cxn>
                <a:cxn ang="0">
                  <a:pos x="49" y="72"/>
                </a:cxn>
                <a:cxn ang="0">
                  <a:pos x="40" y="65"/>
                </a:cxn>
                <a:cxn ang="0">
                  <a:pos x="49" y="65"/>
                </a:cxn>
                <a:cxn ang="0">
                  <a:pos x="33" y="55"/>
                </a:cxn>
                <a:cxn ang="0">
                  <a:pos x="25" y="65"/>
                </a:cxn>
                <a:cxn ang="0">
                  <a:pos x="17" y="47"/>
                </a:cxn>
                <a:cxn ang="0">
                  <a:pos x="33" y="24"/>
                </a:cxn>
                <a:cxn ang="0">
                  <a:pos x="25" y="15"/>
                </a:cxn>
                <a:cxn ang="0">
                  <a:pos x="33" y="0"/>
                </a:cxn>
                <a:cxn ang="0">
                  <a:pos x="25" y="7"/>
                </a:cxn>
                <a:cxn ang="0">
                  <a:pos x="8" y="0"/>
                </a:cxn>
                <a:cxn ang="0">
                  <a:pos x="0" y="31"/>
                </a:cxn>
              </a:cxnLst>
              <a:rect l="0" t="0" r="r" b="b"/>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0" name="Freeform 313">
              <a:extLst>
                <a:ext uri="{FF2B5EF4-FFF2-40B4-BE49-F238E27FC236}">
                  <a16:creationId xmlns:a16="http://schemas.microsoft.com/office/drawing/2014/main" id="{F9C749D9-903A-481D-AEFA-4708D8A22AB4}"/>
                </a:ext>
              </a:extLst>
            </p:cNvPr>
            <p:cNvSpPr>
              <a:spLocks/>
            </p:cNvSpPr>
            <p:nvPr/>
          </p:nvSpPr>
          <p:spPr bwMode="auto">
            <a:xfrm>
              <a:off x="4154" y="2510"/>
              <a:ext cx="33" cy="33"/>
            </a:xfrm>
            <a:custGeom>
              <a:avLst/>
              <a:gdLst/>
              <a:ahLst/>
              <a:cxnLst>
                <a:cxn ang="0">
                  <a:pos x="0" y="40"/>
                </a:cxn>
                <a:cxn ang="0">
                  <a:pos x="34" y="8"/>
                </a:cxn>
                <a:cxn ang="0">
                  <a:pos x="34" y="0"/>
                </a:cxn>
                <a:cxn ang="0">
                  <a:pos x="0" y="40"/>
                </a:cxn>
              </a:cxnLst>
              <a:rect l="0" t="0" r="r" b="b"/>
              <a:pathLst>
                <a:path w="35" h="41">
                  <a:moveTo>
                    <a:pt x="0" y="40"/>
                  </a:moveTo>
                  <a:lnTo>
                    <a:pt x="34" y="8"/>
                  </a:lnTo>
                  <a:lnTo>
                    <a:pt x="34" y="0"/>
                  </a:lnTo>
                  <a:lnTo>
                    <a:pt x="0" y="4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1" name="Freeform 314">
              <a:extLst>
                <a:ext uri="{FF2B5EF4-FFF2-40B4-BE49-F238E27FC236}">
                  <a16:creationId xmlns:a16="http://schemas.microsoft.com/office/drawing/2014/main" id="{A4270A38-3A02-4F2B-8AD0-B023B99C27EA}"/>
                </a:ext>
              </a:extLst>
            </p:cNvPr>
            <p:cNvSpPr>
              <a:spLocks/>
            </p:cNvSpPr>
            <p:nvPr/>
          </p:nvSpPr>
          <p:spPr bwMode="auto">
            <a:xfrm>
              <a:off x="4192" y="2490"/>
              <a:ext cx="17" cy="14"/>
            </a:xfrm>
            <a:custGeom>
              <a:avLst/>
              <a:gdLst/>
              <a:ahLst/>
              <a:cxnLst>
                <a:cxn ang="0">
                  <a:pos x="0" y="0"/>
                </a:cxn>
                <a:cxn ang="0">
                  <a:pos x="17" y="16"/>
                </a:cxn>
                <a:cxn ang="0">
                  <a:pos x="17" y="8"/>
                </a:cxn>
                <a:cxn ang="0">
                  <a:pos x="17" y="0"/>
                </a:cxn>
                <a:cxn ang="0">
                  <a:pos x="0" y="0"/>
                </a:cxn>
              </a:cxnLst>
              <a:rect l="0" t="0" r="r" b="b"/>
              <a:pathLst>
                <a:path w="18" h="17">
                  <a:moveTo>
                    <a:pt x="0" y="0"/>
                  </a:moveTo>
                  <a:lnTo>
                    <a:pt x="17" y="16"/>
                  </a:lnTo>
                  <a:lnTo>
                    <a:pt x="17" y="8"/>
                  </a:lnTo>
                  <a:lnTo>
                    <a:pt x="17"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2" name="Freeform 315">
              <a:extLst>
                <a:ext uri="{FF2B5EF4-FFF2-40B4-BE49-F238E27FC236}">
                  <a16:creationId xmlns:a16="http://schemas.microsoft.com/office/drawing/2014/main" id="{6ED25E64-19FD-4948-99AE-303A9219F636}"/>
                </a:ext>
              </a:extLst>
            </p:cNvPr>
            <p:cNvSpPr>
              <a:spLocks/>
            </p:cNvSpPr>
            <p:nvPr/>
          </p:nvSpPr>
          <p:spPr bwMode="auto">
            <a:xfrm>
              <a:off x="4247" y="2496"/>
              <a:ext cx="16" cy="27"/>
            </a:xfrm>
            <a:custGeom>
              <a:avLst/>
              <a:gdLst/>
              <a:ahLst/>
              <a:cxnLst>
                <a:cxn ang="0">
                  <a:pos x="0" y="0"/>
                </a:cxn>
                <a:cxn ang="0">
                  <a:pos x="7" y="7"/>
                </a:cxn>
                <a:cxn ang="0">
                  <a:pos x="0" y="17"/>
                </a:cxn>
                <a:cxn ang="0">
                  <a:pos x="0" y="25"/>
                </a:cxn>
                <a:cxn ang="0">
                  <a:pos x="0" y="32"/>
                </a:cxn>
                <a:cxn ang="0">
                  <a:pos x="7" y="32"/>
                </a:cxn>
                <a:cxn ang="0">
                  <a:pos x="7" y="17"/>
                </a:cxn>
                <a:cxn ang="0">
                  <a:pos x="16" y="17"/>
                </a:cxn>
                <a:cxn ang="0">
                  <a:pos x="7" y="7"/>
                </a:cxn>
                <a:cxn ang="0">
                  <a:pos x="7" y="0"/>
                </a:cxn>
                <a:cxn ang="0">
                  <a:pos x="0" y="0"/>
                </a:cxn>
              </a:cxnLst>
              <a:rect l="0" t="0" r="r" b="b"/>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3" name="Freeform 316">
              <a:extLst>
                <a:ext uri="{FF2B5EF4-FFF2-40B4-BE49-F238E27FC236}">
                  <a16:creationId xmlns:a16="http://schemas.microsoft.com/office/drawing/2014/main" id="{F7A3D2ED-6AE7-4C3B-820A-405E8BA3BE52}"/>
                </a:ext>
              </a:extLst>
            </p:cNvPr>
            <p:cNvSpPr>
              <a:spLocks/>
            </p:cNvSpPr>
            <p:nvPr/>
          </p:nvSpPr>
          <p:spPr bwMode="auto">
            <a:xfrm>
              <a:off x="4216" y="2502"/>
              <a:ext cx="32" cy="34"/>
            </a:xfrm>
            <a:custGeom>
              <a:avLst/>
              <a:gdLst/>
              <a:ahLst/>
              <a:cxnLst>
                <a:cxn ang="0">
                  <a:pos x="0" y="18"/>
                </a:cxn>
                <a:cxn ang="0">
                  <a:pos x="8" y="18"/>
                </a:cxn>
                <a:cxn ang="0">
                  <a:pos x="8" y="25"/>
                </a:cxn>
                <a:cxn ang="0">
                  <a:pos x="15" y="41"/>
                </a:cxn>
                <a:cxn ang="0">
                  <a:pos x="15" y="34"/>
                </a:cxn>
                <a:cxn ang="0">
                  <a:pos x="15" y="25"/>
                </a:cxn>
                <a:cxn ang="0">
                  <a:pos x="33" y="34"/>
                </a:cxn>
                <a:cxn ang="0">
                  <a:pos x="33" y="25"/>
                </a:cxn>
                <a:cxn ang="0">
                  <a:pos x="24" y="25"/>
                </a:cxn>
                <a:cxn ang="0">
                  <a:pos x="24" y="10"/>
                </a:cxn>
                <a:cxn ang="0">
                  <a:pos x="15" y="18"/>
                </a:cxn>
                <a:cxn ang="0">
                  <a:pos x="15" y="10"/>
                </a:cxn>
                <a:cxn ang="0">
                  <a:pos x="8" y="0"/>
                </a:cxn>
                <a:cxn ang="0">
                  <a:pos x="0" y="0"/>
                </a:cxn>
                <a:cxn ang="0">
                  <a:pos x="0" y="18"/>
                </a:cxn>
              </a:cxnLst>
              <a:rect l="0" t="0" r="r" b="b"/>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4" name="Freeform 317">
              <a:extLst>
                <a:ext uri="{FF2B5EF4-FFF2-40B4-BE49-F238E27FC236}">
                  <a16:creationId xmlns:a16="http://schemas.microsoft.com/office/drawing/2014/main" id="{BD30F110-750A-4C1D-867D-D0DC98A503E2}"/>
                </a:ext>
              </a:extLst>
            </p:cNvPr>
            <p:cNvSpPr>
              <a:spLocks/>
            </p:cNvSpPr>
            <p:nvPr/>
          </p:nvSpPr>
          <p:spPr bwMode="auto">
            <a:xfrm>
              <a:off x="4216" y="2522"/>
              <a:ext cx="53" cy="47"/>
            </a:xfrm>
            <a:custGeom>
              <a:avLst/>
              <a:gdLst/>
              <a:ahLst/>
              <a:cxnLst>
                <a:cxn ang="0">
                  <a:pos x="0" y="40"/>
                </a:cxn>
                <a:cxn ang="0">
                  <a:pos x="8" y="34"/>
                </a:cxn>
                <a:cxn ang="0">
                  <a:pos x="15" y="34"/>
                </a:cxn>
                <a:cxn ang="0">
                  <a:pos x="24" y="34"/>
                </a:cxn>
                <a:cxn ang="0">
                  <a:pos x="33" y="34"/>
                </a:cxn>
                <a:cxn ang="0">
                  <a:pos x="24" y="49"/>
                </a:cxn>
                <a:cxn ang="0">
                  <a:pos x="40" y="58"/>
                </a:cxn>
                <a:cxn ang="0">
                  <a:pos x="49" y="49"/>
                </a:cxn>
                <a:cxn ang="0">
                  <a:pos x="40" y="40"/>
                </a:cxn>
                <a:cxn ang="0">
                  <a:pos x="49" y="34"/>
                </a:cxn>
                <a:cxn ang="0">
                  <a:pos x="55" y="49"/>
                </a:cxn>
                <a:cxn ang="0">
                  <a:pos x="55" y="34"/>
                </a:cxn>
                <a:cxn ang="0">
                  <a:pos x="55" y="16"/>
                </a:cxn>
                <a:cxn ang="0">
                  <a:pos x="40" y="0"/>
                </a:cxn>
                <a:cxn ang="0">
                  <a:pos x="40" y="16"/>
                </a:cxn>
                <a:cxn ang="0">
                  <a:pos x="33" y="16"/>
                </a:cxn>
                <a:cxn ang="0">
                  <a:pos x="24" y="25"/>
                </a:cxn>
                <a:cxn ang="0">
                  <a:pos x="15" y="16"/>
                </a:cxn>
                <a:cxn ang="0">
                  <a:pos x="0" y="34"/>
                </a:cxn>
                <a:cxn ang="0">
                  <a:pos x="0" y="40"/>
                </a:cxn>
              </a:cxnLst>
              <a:rect l="0" t="0" r="r" b="b"/>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5" name="Freeform 318">
              <a:extLst>
                <a:ext uri="{FF2B5EF4-FFF2-40B4-BE49-F238E27FC236}">
                  <a16:creationId xmlns:a16="http://schemas.microsoft.com/office/drawing/2014/main" id="{FBD9DB1B-2E37-4292-8027-B3BC9880FBA4}"/>
                </a:ext>
              </a:extLst>
            </p:cNvPr>
            <p:cNvSpPr>
              <a:spLocks/>
            </p:cNvSpPr>
            <p:nvPr/>
          </p:nvSpPr>
          <p:spPr bwMode="auto">
            <a:xfrm>
              <a:off x="4529" y="2665"/>
              <a:ext cx="54" cy="26"/>
            </a:xfrm>
            <a:custGeom>
              <a:avLst/>
              <a:gdLst/>
              <a:ahLst/>
              <a:cxnLst>
                <a:cxn ang="0">
                  <a:pos x="0" y="16"/>
                </a:cxn>
                <a:cxn ang="0">
                  <a:pos x="16" y="32"/>
                </a:cxn>
                <a:cxn ang="0">
                  <a:pos x="34" y="32"/>
                </a:cxn>
                <a:cxn ang="0">
                  <a:pos x="49" y="23"/>
                </a:cxn>
                <a:cxn ang="0">
                  <a:pos x="56" y="8"/>
                </a:cxn>
                <a:cxn ang="0">
                  <a:pos x="56" y="0"/>
                </a:cxn>
                <a:cxn ang="0">
                  <a:pos x="49" y="0"/>
                </a:cxn>
                <a:cxn ang="0">
                  <a:pos x="49" y="16"/>
                </a:cxn>
                <a:cxn ang="0">
                  <a:pos x="41" y="16"/>
                </a:cxn>
                <a:cxn ang="0">
                  <a:pos x="34" y="16"/>
                </a:cxn>
                <a:cxn ang="0">
                  <a:pos x="0" y="16"/>
                </a:cxn>
              </a:cxnLst>
              <a:rect l="0" t="0" r="r" b="b"/>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6" name="Freeform 319">
              <a:extLst>
                <a:ext uri="{FF2B5EF4-FFF2-40B4-BE49-F238E27FC236}">
                  <a16:creationId xmlns:a16="http://schemas.microsoft.com/office/drawing/2014/main" id="{AAB4A53B-489F-436E-AAE6-7884CAB952F1}"/>
                </a:ext>
              </a:extLst>
            </p:cNvPr>
            <p:cNvSpPr>
              <a:spLocks/>
            </p:cNvSpPr>
            <p:nvPr/>
          </p:nvSpPr>
          <p:spPr bwMode="auto">
            <a:xfrm>
              <a:off x="4568" y="2659"/>
              <a:ext cx="23" cy="13"/>
            </a:xfrm>
            <a:custGeom>
              <a:avLst/>
              <a:gdLst/>
              <a:ahLst/>
              <a:cxnLst>
                <a:cxn ang="0">
                  <a:pos x="0" y="0"/>
                </a:cxn>
                <a:cxn ang="0">
                  <a:pos x="15" y="8"/>
                </a:cxn>
                <a:cxn ang="0">
                  <a:pos x="24" y="16"/>
                </a:cxn>
                <a:cxn ang="0">
                  <a:pos x="24" y="8"/>
                </a:cxn>
                <a:cxn ang="0">
                  <a:pos x="0" y="0"/>
                </a:cxn>
              </a:cxnLst>
              <a:rect l="0" t="0" r="r" b="b"/>
              <a:pathLst>
                <a:path w="25" h="17">
                  <a:moveTo>
                    <a:pt x="0" y="0"/>
                  </a:moveTo>
                  <a:lnTo>
                    <a:pt x="15" y="8"/>
                  </a:lnTo>
                  <a:lnTo>
                    <a:pt x="24" y="16"/>
                  </a:lnTo>
                  <a:lnTo>
                    <a:pt x="24" y="8"/>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7" name="Freeform 320">
              <a:extLst>
                <a:ext uri="{FF2B5EF4-FFF2-40B4-BE49-F238E27FC236}">
                  <a16:creationId xmlns:a16="http://schemas.microsoft.com/office/drawing/2014/main" id="{6A7C6E72-32EE-4C41-B85C-A053D8C69943}"/>
                </a:ext>
              </a:extLst>
            </p:cNvPr>
            <p:cNvSpPr>
              <a:spLocks/>
            </p:cNvSpPr>
            <p:nvPr/>
          </p:nvSpPr>
          <p:spPr bwMode="auto">
            <a:xfrm>
              <a:off x="4613" y="2678"/>
              <a:ext cx="16" cy="20"/>
            </a:xfrm>
            <a:custGeom>
              <a:avLst/>
              <a:gdLst/>
              <a:ahLst/>
              <a:cxnLst>
                <a:cxn ang="0">
                  <a:pos x="0" y="0"/>
                </a:cxn>
                <a:cxn ang="0">
                  <a:pos x="8" y="24"/>
                </a:cxn>
                <a:cxn ang="0">
                  <a:pos x="17" y="16"/>
                </a:cxn>
                <a:cxn ang="0">
                  <a:pos x="0" y="0"/>
                </a:cxn>
              </a:cxnLst>
              <a:rect l="0" t="0" r="r" b="b"/>
              <a:pathLst>
                <a:path w="18" h="25">
                  <a:moveTo>
                    <a:pt x="0" y="0"/>
                  </a:moveTo>
                  <a:lnTo>
                    <a:pt x="8" y="24"/>
                  </a:lnTo>
                  <a:lnTo>
                    <a:pt x="17" y="16"/>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8" name="Freeform 321">
              <a:extLst>
                <a:ext uri="{FF2B5EF4-FFF2-40B4-BE49-F238E27FC236}">
                  <a16:creationId xmlns:a16="http://schemas.microsoft.com/office/drawing/2014/main" id="{613AD457-AB52-4CC4-8861-76C56B048587}"/>
                </a:ext>
              </a:extLst>
            </p:cNvPr>
            <p:cNvSpPr>
              <a:spLocks/>
            </p:cNvSpPr>
            <p:nvPr/>
          </p:nvSpPr>
          <p:spPr bwMode="auto">
            <a:xfrm>
              <a:off x="4667" y="2715"/>
              <a:ext cx="15" cy="14"/>
            </a:xfrm>
            <a:custGeom>
              <a:avLst/>
              <a:gdLst/>
              <a:ahLst/>
              <a:cxnLst>
                <a:cxn ang="0">
                  <a:pos x="0" y="0"/>
                </a:cxn>
                <a:cxn ang="0">
                  <a:pos x="0" y="16"/>
                </a:cxn>
                <a:cxn ang="0">
                  <a:pos x="16" y="16"/>
                </a:cxn>
                <a:cxn ang="0">
                  <a:pos x="0" y="0"/>
                </a:cxn>
              </a:cxnLst>
              <a:rect l="0" t="0" r="r" b="b"/>
              <a:pathLst>
                <a:path w="17" h="17">
                  <a:moveTo>
                    <a:pt x="0" y="0"/>
                  </a:moveTo>
                  <a:lnTo>
                    <a:pt x="0" y="16"/>
                  </a:lnTo>
                  <a:lnTo>
                    <a:pt x="16" y="16"/>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79" name="Freeform 322">
              <a:extLst>
                <a:ext uri="{FF2B5EF4-FFF2-40B4-BE49-F238E27FC236}">
                  <a16:creationId xmlns:a16="http://schemas.microsoft.com/office/drawing/2014/main" id="{0931D183-B1FE-4B72-AFB2-33498E34B868}"/>
                </a:ext>
              </a:extLst>
            </p:cNvPr>
            <p:cNvSpPr>
              <a:spLocks/>
            </p:cNvSpPr>
            <p:nvPr/>
          </p:nvSpPr>
          <p:spPr bwMode="auto">
            <a:xfrm>
              <a:off x="810" y="2393"/>
              <a:ext cx="17" cy="13"/>
            </a:xfrm>
            <a:custGeom>
              <a:avLst/>
              <a:gdLst/>
              <a:ahLst/>
              <a:cxnLst>
                <a:cxn ang="0">
                  <a:pos x="0" y="0"/>
                </a:cxn>
                <a:cxn ang="0">
                  <a:pos x="16" y="16"/>
                </a:cxn>
                <a:cxn ang="0">
                  <a:pos x="16" y="0"/>
                </a:cxn>
                <a:cxn ang="0">
                  <a:pos x="0" y="0"/>
                </a:cxn>
              </a:cxnLst>
              <a:rect l="0" t="0" r="r" b="b"/>
              <a:pathLst>
                <a:path w="17" h="17">
                  <a:moveTo>
                    <a:pt x="0" y="0"/>
                  </a:moveTo>
                  <a:lnTo>
                    <a:pt x="16" y="16"/>
                  </a:lnTo>
                  <a:lnTo>
                    <a:pt x="16" y="0"/>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0" name="Line 323">
              <a:extLst>
                <a:ext uri="{FF2B5EF4-FFF2-40B4-BE49-F238E27FC236}">
                  <a16:creationId xmlns:a16="http://schemas.microsoft.com/office/drawing/2014/main" id="{7538B0F7-6B4A-4E2E-A911-4C7767FF1CB7}"/>
                </a:ext>
              </a:extLst>
            </p:cNvPr>
            <p:cNvSpPr>
              <a:spLocks noChangeShapeType="1"/>
            </p:cNvSpPr>
            <p:nvPr/>
          </p:nvSpPr>
          <p:spPr bwMode="auto">
            <a:xfrm>
              <a:off x="832" y="2400"/>
              <a:ext cx="9" cy="6"/>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681" name="Line 324">
              <a:extLst>
                <a:ext uri="{FF2B5EF4-FFF2-40B4-BE49-F238E27FC236}">
                  <a16:creationId xmlns:a16="http://schemas.microsoft.com/office/drawing/2014/main" id="{D473C263-3321-47BC-AB39-663FE5416E81}"/>
                </a:ext>
              </a:extLst>
            </p:cNvPr>
            <p:cNvSpPr>
              <a:spLocks noChangeShapeType="1"/>
            </p:cNvSpPr>
            <p:nvPr/>
          </p:nvSpPr>
          <p:spPr bwMode="auto">
            <a:xfrm>
              <a:off x="848" y="2406"/>
              <a:ext cx="8" cy="7"/>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682" name="Freeform 325">
              <a:extLst>
                <a:ext uri="{FF2B5EF4-FFF2-40B4-BE49-F238E27FC236}">
                  <a16:creationId xmlns:a16="http://schemas.microsoft.com/office/drawing/2014/main" id="{EB0B03BD-35C1-439F-B209-00B1811189D2}"/>
                </a:ext>
              </a:extLst>
            </p:cNvPr>
            <p:cNvSpPr>
              <a:spLocks/>
            </p:cNvSpPr>
            <p:nvPr/>
          </p:nvSpPr>
          <p:spPr bwMode="auto">
            <a:xfrm>
              <a:off x="856" y="2413"/>
              <a:ext cx="16" cy="21"/>
            </a:xfrm>
            <a:custGeom>
              <a:avLst/>
              <a:gdLst/>
              <a:ahLst/>
              <a:cxnLst>
                <a:cxn ang="0">
                  <a:pos x="8" y="0"/>
                </a:cxn>
                <a:cxn ang="0">
                  <a:pos x="0" y="9"/>
                </a:cxn>
                <a:cxn ang="0">
                  <a:pos x="8" y="25"/>
                </a:cxn>
                <a:cxn ang="0">
                  <a:pos x="16" y="15"/>
                </a:cxn>
                <a:cxn ang="0">
                  <a:pos x="8" y="0"/>
                </a:cxn>
              </a:cxnLst>
              <a:rect l="0" t="0" r="r" b="b"/>
              <a:pathLst>
                <a:path w="17" h="26">
                  <a:moveTo>
                    <a:pt x="8" y="0"/>
                  </a:moveTo>
                  <a:lnTo>
                    <a:pt x="0" y="9"/>
                  </a:lnTo>
                  <a:lnTo>
                    <a:pt x="8" y="25"/>
                  </a:lnTo>
                  <a:lnTo>
                    <a:pt x="16" y="15"/>
                  </a:lnTo>
                  <a:lnTo>
                    <a:pt x="8"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3" name="Freeform 326">
              <a:extLst>
                <a:ext uri="{FF2B5EF4-FFF2-40B4-BE49-F238E27FC236}">
                  <a16:creationId xmlns:a16="http://schemas.microsoft.com/office/drawing/2014/main" id="{9F90EBDC-F73C-4556-B2C4-0FD838132904}"/>
                </a:ext>
              </a:extLst>
            </p:cNvPr>
            <p:cNvSpPr>
              <a:spLocks/>
            </p:cNvSpPr>
            <p:nvPr/>
          </p:nvSpPr>
          <p:spPr bwMode="auto">
            <a:xfrm>
              <a:off x="3068" y="2923"/>
              <a:ext cx="31" cy="26"/>
            </a:xfrm>
            <a:custGeom>
              <a:avLst/>
              <a:gdLst/>
              <a:ahLst/>
              <a:cxnLst>
                <a:cxn ang="0">
                  <a:pos x="32" y="15"/>
                </a:cxn>
                <a:cxn ang="0">
                  <a:pos x="23" y="25"/>
                </a:cxn>
                <a:cxn ang="0">
                  <a:pos x="8" y="32"/>
                </a:cxn>
                <a:cxn ang="0">
                  <a:pos x="0" y="25"/>
                </a:cxn>
                <a:cxn ang="0">
                  <a:pos x="16" y="0"/>
                </a:cxn>
                <a:cxn ang="0">
                  <a:pos x="23" y="7"/>
                </a:cxn>
                <a:cxn ang="0">
                  <a:pos x="32" y="15"/>
                </a:cxn>
              </a:cxnLst>
              <a:rect l="0" t="0" r="r" b="b"/>
              <a:pathLst>
                <a:path w="33" h="33">
                  <a:moveTo>
                    <a:pt x="32" y="15"/>
                  </a:moveTo>
                  <a:lnTo>
                    <a:pt x="23" y="25"/>
                  </a:lnTo>
                  <a:lnTo>
                    <a:pt x="8" y="32"/>
                  </a:lnTo>
                  <a:lnTo>
                    <a:pt x="0" y="25"/>
                  </a:lnTo>
                  <a:lnTo>
                    <a:pt x="16" y="0"/>
                  </a:lnTo>
                  <a:lnTo>
                    <a:pt x="23" y="7"/>
                  </a:lnTo>
                  <a:lnTo>
                    <a:pt x="32" y="1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4" name="Line 327">
              <a:extLst>
                <a:ext uri="{FF2B5EF4-FFF2-40B4-BE49-F238E27FC236}">
                  <a16:creationId xmlns:a16="http://schemas.microsoft.com/office/drawing/2014/main" id="{CE84FA28-1568-48B5-AF06-DD8A6C96C62B}"/>
                </a:ext>
              </a:extLst>
            </p:cNvPr>
            <p:cNvSpPr>
              <a:spLocks noChangeShapeType="1"/>
            </p:cNvSpPr>
            <p:nvPr/>
          </p:nvSpPr>
          <p:spPr bwMode="auto">
            <a:xfrm>
              <a:off x="4116" y="2393"/>
              <a:ext cx="8" cy="0"/>
            </a:xfrm>
            <a:prstGeom prst="line">
              <a:avLst/>
            </a:prstGeom>
            <a:grpFill/>
            <a:ln w="3175">
              <a:solidFill>
                <a:srgbClr val="FFFFFF"/>
              </a:solidFill>
              <a:round/>
              <a:headEnd type="none" w="sm" len="sm"/>
              <a:tailEnd type="none" w="sm" len="sm"/>
            </a:ln>
            <a:effectLst/>
          </p:spPr>
          <p:txBody>
            <a:bodyPr wrap="none" anchor="ctr"/>
            <a:lstStyle/>
            <a:p>
              <a:pPr defTabSz="871971">
                <a:defRPr/>
              </a:pPr>
              <a:endParaRPr lang="en-US" sz="1716" kern="0">
                <a:solidFill>
                  <a:prstClr val="black"/>
                </a:solidFill>
                <a:latin typeface="Corbel" panose="020B0503020204020204" pitchFamily="34" charset="0"/>
              </a:endParaRPr>
            </a:p>
          </p:txBody>
        </p:sp>
        <p:sp>
          <p:nvSpPr>
            <p:cNvPr id="685" name="Freeform 328">
              <a:extLst>
                <a:ext uri="{FF2B5EF4-FFF2-40B4-BE49-F238E27FC236}">
                  <a16:creationId xmlns:a16="http://schemas.microsoft.com/office/drawing/2014/main" id="{8A4F6D4F-449C-4FBE-AB64-B8D71F8DDA42}"/>
                </a:ext>
              </a:extLst>
            </p:cNvPr>
            <p:cNvSpPr>
              <a:spLocks/>
            </p:cNvSpPr>
            <p:nvPr/>
          </p:nvSpPr>
          <p:spPr bwMode="auto">
            <a:xfrm>
              <a:off x="2975" y="2148"/>
              <a:ext cx="24" cy="40"/>
            </a:xfrm>
            <a:custGeom>
              <a:avLst/>
              <a:gdLst/>
              <a:ahLst/>
              <a:cxnLst>
                <a:cxn ang="0">
                  <a:pos x="0" y="0"/>
                </a:cxn>
                <a:cxn ang="0">
                  <a:pos x="9" y="0"/>
                </a:cxn>
                <a:cxn ang="0">
                  <a:pos x="15" y="9"/>
                </a:cxn>
                <a:cxn ang="0">
                  <a:pos x="15" y="17"/>
                </a:cxn>
                <a:cxn ang="0">
                  <a:pos x="24" y="25"/>
                </a:cxn>
                <a:cxn ang="0">
                  <a:pos x="24" y="34"/>
                </a:cxn>
                <a:cxn ang="0">
                  <a:pos x="9" y="50"/>
                </a:cxn>
                <a:cxn ang="0">
                  <a:pos x="0" y="41"/>
                </a:cxn>
                <a:cxn ang="0">
                  <a:pos x="0" y="9"/>
                </a:cxn>
                <a:cxn ang="0">
                  <a:pos x="0" y="0"/>
                </a:cxn>
              </a:cxnLst>
              <a:rect l="0" t="0" r="r" b="b"/>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6" name="Freeform 329">
              <a:extLst>
                <a:ext uri="{FF2B5EF4-FFF2-40B4-BE49-F238E27FC236}">
                  <a16:creationId xmlns:a16="http://schemas.microsoft.com/office/drawing/2014/main" id="{D79B9C50-1B84-4089-961F-52BF8ABCB48C}"/>
                </a:ext>
              </a:extLst>
            </p:cNvPr>
            <p:cNvSpPr>
              <a:spLocks/>
            </p:cNvSpPr>
            <p:nvPr/>
          </p:nvSpPr>
          <p:spPr bwMode="auto">
            <a:xfrm>
              <a:off x="3013" y="2123"/>
              <a:ext cx="78" cy="45"/>
            </a:xfrm>
            <a:custGeom>
              <a:avLst/>
              <a:gdLst/>
              <a:ahLst/>
              <a:cxnLst>
                <a:cxn ang="0">
                  <a:pos x="81" y="6"/>
                </a:cxn>
                <a:cxn ang="0">
                  <a:pos x="81" y="16"/>
                </a:cxn>
                <a:cxn ang="0">
                  <a:pos x="74" y="16"/>
                </a:cxn>
                <a:cxn ang="0">
                  <a:pos x="66" y="31"/>
                </a:cxn>
                <a:cxn ang="0">
                  <a:pos x="74" y="40"/>
                </a:cxn>
                <a:cxn ang="0">
                  <a:pos x="58" y="40"/>
                </a:cxn>
                <a:cxn ang="0">
                  <a:pos x="49" y="48"/>
                </a:cxn>
                <a:cxn ang="0">
                  <a:pos x="41" y="56"/>
                </a:cxn>
                <a:cxn ang="0">
                  <a:pos x="24" y="48"/>
                </a:cxn>
                <a:cxn ang="0">
                  <a:pos x="9" y="48"/>
                </a:cxn>
                <a:cxn ang="0">
                  <a:pos x="9" y="40"/>
                </a:cxn>
                <a:cxn ang="0">
                  <a:pos x="0" y="31"/>
                </a:cxn>
                <a:cxn ang="0">
                  <a:pos x="9" y="25"/>
                </a:cxn>
                <a:cxn ang="0">
                  <a:pos x="0" y="6"/>
                </a:cxn>
                <a:cxn ang="0">
                  <a:pos x="0" y="0"/>
                </a:cxn>
                <a:cxn ang="0">
                  <a:pos x="9" y="6"/>
                </a:cxn>
                <a:cxn ang="0">
                  <a:pos x="16" y="6"/>
                </a:cxn>
                <a:cxn ang="0">
                  <a:pos x="41" y="16"/>
                </a:cxn>
                <a:cxn ang="0">
                  <a:pos x="58" y="0"/>
                </a:cxn>
                <a:cxn ang="0">
                  <a:pos x="81" y="6"/>
                </a:cxn>
              </a:cxnLst>
              <a:rect l="0" t="0" r="r" b="b"/>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7" name="Freeform 330">
              <a:extLst>
                <a:ext uri="{FF2B5EF4-FFF2-40B4-BE49-F238E27FC236}">
                  <a16:creationId xmlns:a16="http://schemas.microsoft.com/office/drawing/2014/main" id="{036860BB-D16A-4AA1-B163-F4A6AC43C15C}"/>
                </a:ext>
              </a:extLst>
            </p:cNvPr>
            <p:cNvSpPr>
              <a:spLocks/>
            </p:cNvSpPr>
            <p:nvPr/>
          </p:nvSpPr>
          <p:spPr bwMode="auto">
            <a:xfrm>
              <a:off x="2937" y="2058"/>
              <a:ext cx="77" cy="45"/>
            </a:xfrm>
            <a:custGeom>
              <a:avLst/>
              <a:gdLst/>
              <a:ahLst/>
              <a:cxnLst>
                <a:cxn ang="0">
                  <a:pos x="33" y="56"/>
                </a:cxn>
                <a:cxn ang="0">
                  <a:pos x="50" y="47"/>
                </a:cxn>
                <a:cxn ang="0">
                  <a:pos x="65" y="47"/>
                </a:cxn>
                <a:cxn ang="0">
                  <a:pos x="74" y="16"/>
                </a:cxn>
                <a:cxn ang="0">
                  <a:pos x="81" y="16"/>
                </a:cxn>
                <a:cxn ang="0">
                  <a:pos x="74" y="7"/>
                </a:cxn>
                <a:cxn ang="0">
                  <a:pos x="56" y="0"/>
                </a:cxn>
                <a:cxn ang="0">
                  <a:pos x="25" y="16"/>
                </a:cxn>
                <a:cxn ang="0">
                  <a:pos x="10" y="16"/>
                </a:cxn>
                <a:cxn ang="0">
                  <a:pos x="0" y="32"/>
                </a:cxn>
                <a:cxn ang="0">
                  <a:pos x="0" y="40"/>
                </a:cxn>
                <a:cxn ang="0">
                  <a:pos x="25" y="56"/>
                </a:cxn>
                <a:cxn ang="0">
                  <a:pos x="33" y="56"/>
                </a:cxn>
              </a:cxnLst>
              <a:rect l="0" t="0" r="r" b="b"/>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8" name="Freeform 331">
              <a:extLst>
                <a:ext uri="{FF2B5EF4-FFF2-40B4-BE49-F238E27FC236}">
                  <a16:creationId xmlns:a16="http://schemas.microsoft.com/office/drawing/2014/main" id="{57A5C905-8926-4850-97EB-24759C5C43CA}"/>
                </a:ext>
              </a:extLst>
            </p:cNvPr>
            <p:cNvSpPr>
              <a:spLocks/>
            </p:cNvSpPr>
            <p:nvPr/>
          </p:nvSpPr>
          <p:spPr bwMode="auto">
            <a:xfrm>
              <a:off x="2906" y="2083"/>
              <a:ext cx="32" cy="20"/>
            </a:xfrm>
            <a:custGeom>
              <a:avLst/>
              <a:gdLst/>
              <a:ahLst/>
              <a:cxnLst>
                <a:cxn ang="0">
                  <a:pos x="32" y="8"/>
                </a:cxn>
                <a:cxn ang="0">
                  <a:pos x="25" y="8"/>
                </a:cxn>
                <a:cxn ang="0">
                  <a:pos x="17" y="24"/>
                </a:cxn>
                <a:cxn ang="0">
                  <a:pos x="8" y="24"/>
                </a:cxn>
                <a:cxn ang="0">
                  <a:pos x="0" y="24"/>
                </a:cxn>
                <a:cxn ang="0">
                  <a:pos x="0" y="15"/>
                </a:cxn>
                <a:cxn ang="0">
                  <a:pos x="0" y="8"/>
                </a:cxn>
                <a:cxn ang="0">
                  <a:pos x="32" y="0"/>
                </a:cxn>
                <a:cxn ang="0">
                  <a:pos x="32" y="8"/>
                </a:cxn>
              </a:cxnLst>
              <a:rect l="0" t="0" r="r" b="b"/>
              <a:pathLst>
                <a:path w="33" h="25">
                  <a:moveTo>
                    <a:pt x="32" y="8"/>
                  </a:moveTo>
                  <a:lnTo>
                    <a:pt x="25" y="8"/>
                  </a:lnTo>
                  <a:lnTo>
                    <a:pt x="17" y="24"/>
                  </a:lnTo>
                  <a:lnTo>
                    <a:pt x="8" y="24"/>
                  </a:lnTo>
                  <a:lnTo>
                    <a:pt x="0" y="24"/>
                  </a:lnTo>
                  <a:lnTo>
                    <a:pt x="0" y="15"/>
                  </a:lnTo>
                  <a:lnTo>
                    <a:pt x="0" y="8"/>
                  </a:lnTo>
                  <a:lnTo>
                    <a:pt x="32" y="0"/>
                  </a:lnTo>
                  <a:lnTo>
                    <a:pt x="32" y="8"/>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89" name="Freeform 332">
              <a:extLst>
                <a:ext uri="{FF2B5EF4-FFF2-40B4-BE49-F238E27FC236}">
                  <a16:creationId xmlns:a16="http://schemas.microsoft.com/office/drawing/2014/main" id="{4984138A-7F88-47FB-9B8B-710131523DE3}"/>
                </a:ext>
              </a:extLst>
            </p:cNvPr>
            <p:cNvSpPr>
              <a:spLocks/>
            </p:cNvSpPr>
            <p:nvPr/>
          </p:nvSpPr>
          <p:spPr bwMode="auto">
            <a:xfrm>
              <a:off x="2906" y="2090"/>
              <a:ext cx="70" cy="58"/>
            </a:xfrm>
            <a:custGeom>
              <a:avLst/>
              <a:gdLst/>
              <a:ahLst/>
              <a:cxnLst>
                <a:cxn ang="0">
                  <a:pos x="32" y="0"/>
                </a:cxn>
                <a:cxn ang="0">
                  <a:pos x="57" y="16"/>
                </a:cxn>
                <a:cxn ang="0">
                  <a:pos x="65" y="16"/>
                </a:cxn>
                <a:cxn ang="0">
                  <a:pos x="73" y="25"/>
                </a:cxn>
                <a:cxn ang="0">
                  <a:pos x="73" y="32"/>
                </a:cxn>
                <a:cxn ang="0">
                  <a:pos x="65" y="32"/>
                </a:cxn>
                <a:cxn ang="0">
                  <a:pos x="65" y="25"/>
                </a:cxn>
                <a:cxn ang="0">
                  <a:pos x="42" y="16"/>
                </a:cxn>
                <a:cxn ang="0">
                  <a:pos x="32" y="25"/>
                </a:cxn>
                <a:cxn ang="0">
                  <a:pos x="32" y="16"/>
                </a:cxn>
                <a:cxn ang="0">
                  <a:pos x="25" y="25"/>
                </a:cxn>
                <a:cxn ang="0">
                  <a:pos x="32" y="32"/>
                </a:cxn>
                <a:cxn ang="0">
                  <a:pos x="48" y="57"/>
                </a:cxn>
                <a:cxn ang="0">
                  <a:pos x="57" y="66"/>
                </a:cxn>
                <a:cxn ang="0">
                  <a:pos x="57" y="72"/>
                </a:cxn>
                <a:cxn ang="0">
                  <a:pos x="42" y="57"/>
                </a:cxn>
                <a:cxn ang="0">
                  <a:pos x="32" y="57"/>
                </a:cxn>
                <a:cxn ang="0">
                  <a:pos x="17" y="41"/>
                </a:cxn>
                <a:cxn ang="0">
                  <a:pos x="17" y="25"/>
                </a:cxn>
                <a:cxn ang="0">
                  <a:pos x="8" y="25"/>
                </a:cxn>
                <a:cxn ang="0">
                  <a:pos x="0" y="32"/>
                </a:cxn>
                <a:cxn ang="0">
                  <a:pos x="0" y="16"/>
                </a:cxn>
                <a:cxn ang="0">
                  <a:pos x="17" y="16"/>
                </a:cxn>
                <a:cxn ang="0">
                  <a:pos x="25" y="0"/>
                </a:cxn>
                <a:cxn ang="0">
                  <a:pos x="32" y="0"/>
                </a:cxn>
              </a:cxnLst>
              <a:rect l="0" t="0" r="r" b="b"/>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0" name="Freeform 333">
              <a:extLst>
                <a:ext uri="{FF2B5EF4-FFF2-40B4-BE49-F238E27FC236}">
                  <a16:creationId xmlns:a16="http://schemas.microsoft.com/office/drawing/2014/main" id="{80339333-E833-41E7-8052-C311546D414C}"/>
                </a:ext>
              </a:extLst>
            </p:cNvPr>
            <p:cNvSpPr>
              <a:spLocks/>
            </p:cNvSpPr>
            <p:nvPr/>
          </p:nvSpPr>
          <p:spPr bwMode="auto">
            <a:xfrm>
              <a:off x="2960" y="2136"/>
              <a:ext cx="25" cy="20"/>
            </a:xfrm>
            <a:custGeom>
              <a:avLst/>
              <a:gdLst/>
              <a:ahLst/>
              <a:cxnLst>
                <a:cxn ang="0">
                  <a:pos x="0" y="15"/>
                </a:cxn>
                <a:cxn ang="0">
                  <a:pos x="16" y="24"/>
                </a:cxn>
                <a:cxn ang="0">
                  <a:pos x="16" y="15"/>
                </a:cxn>
                <a:cxn ang="0">
                  <a:pos x="25" y="15"/>
                </a:cxn>
                <a:cxn ang="0">
                  <a:pos x="25" y="9"/>
                </a:cxn>
                <a:cxn ang="0">
                  <a:pos x="16" y="0"/>
                </a:cxn>
                <a:cxn ang="0">
                  <a:pos x="8" y="0"/>
                </a:cxn>
                <a:cxn ang="0">
                  <a:pos x="0" y="9"/>
                </a:cxn>
                <a:cxn ang="0">
                  <a:pos x="0" y="15"/>
                </a:cxn>
              </a:cxnLst>
              <a:rect l="0" t="0" r="r" b="b"/>
              <a:pathLst>
                <a:path w="26" h="25">
                  <a:moveTo>
                    <a:pt x="0" y="15"/>
                  </a:moveTo>
                  <a:lnTo>
                    <a:pt x="16" y="24"/>
                  </a:lnTo>
                  <a:lnTo>
                    <a:pt x="16" y="15"/>
                  </a:lnTo>
                  <a:lnTo>
                    <a:pt x="25" y="15"/>
                  </a:lnTo>
                  <a:lnTo>
                    <a:pt x="25" y="9"/>
                  </a:lnTo>
                  <a:lnTo>
                    <a:pt x="16" y="0"/>
                  </a:lnTo>
                  <a:lnTo>
                    <a:pt x="8" y="0"/>
                  </a:lnTo>
                  <a:lnTo>
                    <a:pt x="0" y="9"/>
                  </a:lnTo>
                  <a:lnTo>
                    <a:pt x="0" y="1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1" name="Freeform 334">
              <a:extLst>
                <a:ext uri="{FF2B5EF4-FFF2-40B4-BE49-F238E27FC236}">
                  <a16:creationId xmlns:a16="http://schemas.microsoft.com/office/drawing/2014/main" id="{63612105-1F4D-4C4B-B492-4F1B18B1B02B}"/>
                </a:ext>
              </a:extLst>
            </p:cNvPr>
            <p:cNvSpPr>
              <a:spLocks/>
            </p:cNvSpPr>
            <p:nvPr/>
          </p:nvSpPr>
          <p:spPr bwMode="auto">
            <a:xfrm>
              <a:off x="2968" y="2095"/>
              <a:ext cx="55" cy="61"/>
            </a:xfrm>
            <a:custGeom>
              <a:avLst/>
              <a:gdLst/>
              <a:ahLst/>
              <a:cxnLst>
                <a:cxn ang="0">
                  <a:pos x="8" y="25"/>
                </a:cxn>
                <a:cxn ang="0">
                  <a:pos x="8" y="18"/>
                </a:cxn>
                <a:cxn ang="0">
                  <a:pos x="0" y="9"/>
                </a:cxn>
                <a:cxn ang="0">
                  <a:pos x="17" y="0"/>
                </a:cxn>
                <a:cxn ang="0">
                  <a:pos x="32" y="25"/>
                </a:cxn>
                <a:cxn ang="0">
                  <a:pos x="48" y="25"/>
                </a:cxn>
                <a:cxn ang="0">
                  <a:pos x="48" y="34"/>
                </a:cxn>
                <a:cxn ang="0">
                  <a:pos x="48" y="40"/>
                </a:cxn>
                <a:cxn ang="0">
                  <a:pos x="57" y="59"/>
                </a:cxn>
                <a:cxn ang="0">
                  <a:pos x="48" y="65"/>
                </a:cxn>
                <a:cxn ang="0">
                  <a:pos x="32" y="65"/>
                </a:cxn>
                <a:cxn ang="0">
                  <a:pos x="23" y="74"/>
                </a:cxn>
                <a:cxn ang="0">
                  <a:pos x="17" y="65"/>
                </a:cxn>
                <a:cxn ang="0">
                  <a:pos x="17" y="59"/>
                </a:cxn>
                <a:cxn ang="0">
                  <a:pos x="8" y="50"/>
                </a:cxn>
                <a:cxn ang="0">
                  <a:pos x="8" y="25"/>
                </a:cxn>
              </a:cxnLst>
              <a:rect l="0" t="0" r="r" b="b"/>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2" name="Freeform 335">
              <a:extLst>
                <a:ext uri="{FF2B5EF4-FFF2-40B4-BE49-F238E27FC236}">
                  <a16:creationId xmlns:a16="http://schemas.microsoft.com/office/drawing/2014/main" id="{E5CD547D-A18F-45E5-BB8B-A59D77384949}"/>
                </a:ext>
              </a:extLst>
            </p:cNvPr>
            <p:cNvSpPr>
              <a:spLocks/>
            </p:cNvSpPr>
            <p:nvPr/>
          </p:nvSpPr>
          <p:spPr bwMode="auto">
            <a:xfrm>
              <a:off x="2990" y="2148"/>
              <a:ext cx="33" cy="20"/>
            </a:xfrm>
            <a:custGeom>
              <a:avLst/>
              <a:gdLst/>
              <a:ahLst/>
              <a:cxnLst>
                <a:cxn ang="0">
                  <a:pos x="9" y="25"/>
                </a:cxn>
                <a:cxn ang="0">
                  <a:pos x="0" y="17"/>
                </a:cxn>
                <a:cxn ang="0">
                  <a:pos x="0" y="9"/>
                </a:cxn>
                <a:cxn ang="0">
                  <a:pos x="9" y="0"/>
                </a:cxn>
                <a:cxn ang="0">
                  <a:pos x="25" y="0"/>
                </a:cxn>
                <a:cxn ang="0">
                  <a:pos x="34" y="9"/>
                </a:cxn>
                <a:cxn ang="0">
                  <a:pos x="34" y="17"/>
                </a:cxn>
                <a:cxn ang="0">
                  <a:pos x="9" y="25"/>
                </a:cxn>
              </a:cxnLst>
              <a:rect l="0" t="0" r="r" b="b"/>
              <a:pathLst>
                <a:path w="35" h="26">
                  <a:moveTo>
                    <a:pt x="9" y="25"/>
                  </a:moveTo>
                  <a:lnTo>
                    <a:pt x="0" y="17"/>
                  </a:lnTo>
                  <a:lnTo>
                    <a:pt x="0" y="9"/>
                  </a:lnTo>
                  <a:lnTo>
                    <a:pt x="9" y="0"/>
                  </a:lnTo>
                  <a:lnTo>
                    <a:pt x="25" y="0"/>
                  </a:lnTo>
                  <a:lnTo>
                    <a:pt x="34" y="9"/>
                  </a:lnTo>
                  <a:lnTo>
                    <a:pt x="34" y="17"/>
                  </a:lnTo>
                  <a:lnTo>
                    <a:pt x="9" y="25"/>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3" name="Freeform 336">
              <a:extLst>
                <a:ext uri="{FF2B5EF4-FFF2-40B4-BE49-F238E27FC236}">
                  <a16:creationId xmlns:a16="http://schemas.microsoft.com/office/drawing/2014/main" id="{A669950D-8D99-423F-8E60-C931A16DBCDF}"/>
                </a:ext>
              </a:extLst>
            </p:cNvPr>
            <p:cNvSpPr>
              <a:spLocks/>
            </p:cNvSpPr>
            <p:nvPr/>
          </p:nvSpPr>
          <p:spPr bwMode="auto">
            <a:xfrm>
              <a:off x="2930" y="2103"/>
              <a:ext cx="46" cy="41"/>
            </a:xfrm>
            <a:custGeom>
              <a:avLst/>
              <a:gdLst/>
              <a:ahLst/>
              <a:cxnLst>
                <a:cxn ang="0">
                  <a:pos x="7" y="16"/>
                </a:cxn>
                <a:cxn ang="0">
                  <a:pos x="23" y="41"/>
                </a:cxn>
                <a:cxn ang="0">
                  <a:pos x="32" y="50"/>
                </a:cxn>
                <a:cxn ang="0">
                  <a:pos x="40" y="41"/>
                </a:cxn>
                <a:cxn ang="0">
                  <a:pos x="48" y="41"/>
                </a:cxn>
                <a:cxn ang="0">
                  <a:pos x="48" y="16"/>
                </a:cxn>
                <a:cxn ang="0">
                  <a:pos x="40" y="16"/>
                </a:cxn>
                <a:cxn ang="0">
                  <a:pos x="40" y="9"/>
                </a:cxn>
                <a:cxn ang="0">
                  <a:pos x="17" y="0"/>
                </a:cxn>
                <a:cxn ang="0">
                  <a:pos x="7" y="9"/>
                </a:cxn>
                <a:cxn ang="0">
                  <a:pos x="7" y="0"/>
                </a:cxn>
                <a:cxn ang="0">
                  <a:pos x="0" y="9"/>
                </a:cxn>
                <a:cxn ang="0">
                  <a:pos x="7" y="16"/>
                </a:cxn>
              </a:cxnLst>
              <a:rect l="0" t="0" r="r" b="b"/>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grpFill/>
            <a:ln w="3175" cap="rnd" cmpd="sng">
              <a:solidFill>
                <a:srgbClr val="FFFFFF"/>
              </a:solidFill>
              <a:prstDash val="solid"/>
              <a:round/>
              <a:headEnd/>
              <a:tailEnd/>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4" name="Freeform 337">
              <a:extLst>
                <a:ext uri="{FF2B5EF4-FFF2-40B4-BE49-F238E27FC236}">
                  <a16:creationId xmlns:a16="http://schemas.microsoft.com/office/drawing/2014/main" id="{5EC348A2-31C2-4A51-8FBD-E9517549B706}"/>
                </a:ext>
              </a:extLst>
            </p:cNvPr>
            <p:cNvSpPr>
              <a:spLocks/>
            </p:cNvSpPr>
            <p:nvPr/>
          </p:nvSpPr>
          <p:spPr bwMode="auto">
            <a:xfrm>
              <a:off x="2884" y="2018"/>
              <a:ext cx="84" cy="41"/>
            </a:xfrm>
            <a:custGeom>
              <a:avLst/>
              <a:gdLst/>
              <a:ahLst/>
              <a:cxnLst>
                <a:cxn ang="0">
                  <a:pos x="89" y="34"/>
                </a:cxn>
                <a:cxn ang="0">
                  <a:pos x="72" y="17"/>
                </a:cxn>
                <a:cxn ang="0">
                  <a:pos x="66" y="17"/>
                </a:cxn>
                <a:cxn ang="0">
                  <a:pos x="49" y="9"/>
                </a:cxn>
                <a:cxn ang="0">
                  <a:pos x="41" y="0"/>
                </a:cxn>
                <a:cxn ang="0">
                  <a:pos x="32" y="0"/>
                </a:cxn>
                <a:cxn ang="0">
                  <a:pos x="16" y="9"/>
                </a:cxn>
                <a:cxn ang="0">
                  <a:pos x="0" y="17"/>
                </a:cxn>
                <a:cxn ang="0">
                  <a:pos x="9" y="34"/>
                </a:cxn>
                <a:cxn ang="0">
                  <a:pos x="24" y="50"/>
                </a:cxn>
                <a:cxn ang="0">
                  <a:pos x="41" y="50"/>
                </a:cxn>
                <a:cxn ang="0">
                  <a:pos x="41" y="42"/>
                </a:cxn>
                <a:cxn ang="0">
                  <a:pos x="66" y="50"/>
                </a:cxn>
                <a:cxn ang="0">
                  <a:pos x="89" y="34"/>
                </a:cxn>
              </a:cxnLst>
              <a:rect l="0" t="0" r="r" b="b"/>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5" name="Freeform 338">
              <a:extLst>
                <a:ext uri="{FF2B5EF4-FFF2-40B4-BE49-F238E27FC236}">
                  <a16:creationId xmlns:a16="http://schemas.microsoft.com/office/drawing/2014/main" id="{AC4B575C-684A-47EE-87F5-2E279C64BDCC}"/>
                </a:ext>
              </a:extLst>
            </p:cNvPr>
            <p:cNvSpPr>
              <a:spLocks/>
            </p:cNvSpPr>
            <p:nvPr/>
          </p:nvSpPr>
          <p:spPr bwMode="auto">
            <a:xfrm>
              <a:off x="2906" y="2380"/>
              <a:ext cx="123" cy="169"/>
            </a:xfrm>
            <a:custGeom>
              <a:avLst/>
              <a:gdLst/>
              <a:ahLst/>
              <a:cxnLst>
                <a:cxn ang="0">
                  <a:pos x="17" y="8"/>
                </a:cxn>
                <a:cxn ang="0">
                  <a:pos x="17" y="24"/>
                </a:cxn>
                <a:cxn ang="0">
                  <a:pos x="32" y="40"/>
                </a:cxn>
                <a:cxn ang="0">
                  <a:pos x="25" y="89"/>
                </a:cxn>
                <a:cxn ang="0">
                  <a:pos x="0" y="120"/>
                </a:cxn>
                <a:cxn ang="0">
                  <a:pos x="0" y="130"/>
                </a:cxn>
                <a:cxn ang="0">
                  <a:pos x="8" y="137"/>
                </a:cxn>
                <a:cxn ang="0">
                  <a:pos x="8" y="145"/>
                </a:cxn>
                <a:cxn ang="0">
                  <a:pos x="25" y="177"/>
                </a:cxn>
                <a:cxn ang="0">
                  <a:pos x="8" y="177"/>
                </a:cxn>
                <a:cxn ang="0">
                  <a:pos x="8" y="186"/>
                </a:cxn>
                <a:cxn ang="0">
                  <a:pos x="17" y="193"/>
                </a:cxn>
                <a:cxn ang="0">
                  <a:pos x="25" y="211"/>
                </a:cxn>
                <a:cxn ang="0">
                  <a:pos x="65" y="202"/>
                </a:cxn>
                <a:cxn ang="0">
                  <a:pos x="73" y="193"/>
                </a:cxn>
                <a:cxn ang="0">
                  <a:pos x="65" y="193"/>
                </a:cxn>
                <a:cxn ang="0">
                  <a:pos x="88" y="186"/>
                </a:cxn>
                <a:cxn ang="0">
                  <a:pos x="106" y="170"/>
                </a:cxn>
                <a:cxn ang="0">
                  <a:pos x="113" y="162"/>
                </a:cxn>
                <a:cxn ang="0">
                  <a:pos x="122" y="162"/>
                </a:cxn>
                <a:cxn ang="0">
                  <a:pos x="106" y="137"/>
                </a:cxn>
                <a:cxn ang="0">
                  <a:pos x="122" y="105"/>
                </a:cxn>
                <a:cxn ang="0">
                  <a:pos x="129" y="105"/>
                </a:cxn>
                <a:cxn ang="0">
                  <a:pos x="129" y="96"/>
                </a:cxn>
                <a:cxn ang="0">
                  <a:pos x="129" y="55"/>
                </a:cxn>
                <a:cxn ang="0">
                  <a:pos x="32" y="0"/>
                </a:cxn>
                <a:cxn ang="0">
                  <a:pos x="17" y="8"/>
                </a:cxn>
              </a:cxnLst>
              <a:rect l="0" t="0" r="r" b="b"/>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6" name="Freeform 339">
              <a:extLst>
                <a:ext uri="{FF2B5EF4-FFF2-40B4-BE49-F238E27FC236}">
                  <a16:creationId xmlns:a16="http://schemas.microsoft.com/office/drawing/2014/main" id="{1A47DCDB-9F2A-4A5E-9DA7-D6FD803E0625}"/>
                </a:ext>
              </a:extLst>
            </p:cNvPr>
            <p:cNvSpPr>
              <a:spLocks/>
            </p:cNvSpPr>
            <p:nvPr/>
          </p:nvSpPr>
          <p:spPr bwMode="auto">
            <a:xfrm>
              <a:off x="2677" y="2468"/>
              <a:ext cx="93" cy="60"/>
            </a:xfrm>
            <a:custGeom>
              <a:avLst/>
              <a:gdLst/>
              <a:ahLst/>
              <a:cxnLst>
                <a:cxn ang="0">
                  <a:pos x="0" y="58"/>
                </a:cxn>
                <a:cxn ang="0">
                  <a:pos x="6" y="50"/>
                </a:cxn>
                <a:cxn ang="0">
                  <a:pos x="23" y="25"/>
                </a:cxn>
                <a:cxn ang="0">
                  <a:pos x="40" y="18"/>
                </a:cxn>
                <a:cxn ang="0">
                  <a:pos x="56" y="0"/>
                </a:cxn>
                <a:cxn ang="0">
                  <a:pos x="72" y="0"/>
                </a:cxn>
                <a:cxn ang="0">
                  <a:pos x="72" y="18"/>
                </a:cxn>
                <a:cxn ang="0">
                  <a:pos x="88" y="33"/>
                </a:cxn>
                <a:cxn ang="0">
                  <a:pos x="97" y="33"/>
                </a:cxn>
                <a:cxn ang="0">
                  <a:pos x="97" y="40"/>
                </a:cxn>
                <a:cxn ang="0">
                  <a:pos x="80" y="50"/>
                </a:cxn>
                <a:cxn ang="0">
                  <a:pos x="63" y="50"/>
                </a:cxn>
                <a:cxn ang="0">
                  <a:pos x="31" y="50"/>
                </a:cxn>
                <a:cxn ang="0">
                  <a:pos x="31" y="58"/>
                </a:cxn>
                <a:cxn ang="0">
                  <a:pos x="31" y="74"/>
                </a:cxn>
                <a:cxn ang="0">
                  <a:pos x="23" y="65"/>
                </a:cxn>
                <a:cxn ang="0">
                  <a:pos x="6" y="65"/>
                </a:cxn>
                <a:cxn ang="0">
                  <a:pos x="0" y="58"/>
                </a:cxn>
              </a:cxnLst>
              <a:rect l="0" t="0" r="r" b="b"/>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7" name="Freeform 340">
              <a:extLst>
                <a:ext uri="{FF2B5EF4-FFF2-40B4-BE49-F238E27FC236}">
                  <a16:creationId xmlns:a16="http://schemas.microsoft.com/office/drawing/2014/main" id="{A99C62BF-B82C-4D6A-9889-576EDB466E5A}"/>
                </a:ext>
              </a:extLst>
            </p:cNvPr>
            <p:cNvSpPr>
              <a:spLocks/>
            </p:cNvSpPr>
            <p:nvPr/>
          </p:nvSpPr>
          <p:spPr bwMode="auto">
            <a:xfrm>
              <a:off x="2753" y="2494"/>
              <a:ext cx="31" cy="66"/>
            </a:xfrm>
            <a:custGeom>
              <a:avLst/>
              <a:gdLst/>
              <a:ahLst/>
              <a:cxnLst>
                <a:cxn ang="0">
                  <a:pos x="17" y="7"/>
                </a:cxn>
                <a:cxn ang="0">
                  <a:pos x="0" y="17"/>
                </a:cxn>
                <a:cxn ang="0">
                  <a:pos x="0" y="25"/>
                </a:cxn>
                <a:cxn ang="0">
                  <a:pos x="8" y="32"/>
                </a:cxn>
                <a:cxn ang="0">
                  <a:pos x="8" y="48"/>
                </a:cxn>
                <a:cxn ang="0">
                  <a:pos x="8" y="81"/>
                </a:cxn>
                <a:cxn ang="0">
                  <a:pos x="23" y="81"/>
                </a:cxn>
                <a:cxn ang="0">
                  <a:pos x="23" y="57"/>
                </a:cxn>
                <a:cxn ang="0">
                  <a:pos x="32" y="25"/>
                </a:cxn>
                <a:cxn ang="0">
                  <a:pos x="32" y="7"/>
                </a:cxn>
                <a:cxn ang="0">
                  <a:pos x="23" y="0"/>
                </a:cxn>
                <a:cxn ang="0">
                  <a:pos x="17" y="0"/>
                </a:cxn>
                <a:cxn ang="0">
                  <a:pos x="17" y="7"/>
                </a:cxn>
              </a:cxnLst>
              <a:rect l="0" t="0" r="r" b="b"/>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grpFill/>
            <a:ln w="3175" cap="rnd" cmpd="sng">
              <a:solidFill>
                <a:srgbClr val="FFFFFF"/>
              </a:solidFill>
              <a:prstDash val="solid"/>
              <a:round/>
              <a:headEnd type="none" w="sm" len="sm"/>
              <a:tailEnd type="none" w="sm" len="sm"/>
            </a:ln>
            <a:effectLst/>
          </p:spPr>
          <p:txBody>
            <a:bodyPr/>
            <a:lstStyle/>
            <a:p>
              <a:pPr defTabSz="871971">
                <a:defRPr/>
              </a:pPr>
              <a:endParaRPr lang="en-US" sz="1716" kern="0">
                <a:solidFill>
                  <a:prstClr val="black"/>
                </a:solidFill>
                <a:latin typeface="Corbel" panose="020B0503020204020204" pitchFamily="34" charset="0"/>
              </a:endParaRPr>
            </a:p>
          </p:txBody>
        </p:sp>
        <p:sp>
          <p:nvSpPr>
            <p:cNvPr id="698" name="Freeform 341">
              <a:extLst>
                <a:ext uri="{FF2B5EF4-FFF2-40B4-BE49-F238E27FC236}">
                  <a16:creationId xmlns:a16="http://schemas.microsoft.com/office/drawing/2014/main" id="{1F7E7F27-4FF9-4C66-A2F8-179DB6237EA3}"/>
                </a:ext>
              </a:extLst>
            </p:cNvPr>
            <p:cNvSpPr>
              <a:spLocks/>
            </p:cNvSpPr>
            <p:nvPr/>
          </p:nvSpPr>
          <p:spPr bwMode="auto">
            <a:xfrm>
              <a:off x="3057" y="2058"/>
              <a:ext cx="52" cy="49"/>
            </a:xfrm>
            <a:custGeom>
              <a:avLst/>
              <a:gdLst/>
              <a:ahLst/>
              <a:cxnLst>
                <a:cxn ang="0">
                  <a:pos x="36" y="41"/>
                </a:cxn>
                <a:cxn ang="0">
                  <a:pos x="53" y="39"/>
                </a:cxn>
                <a:cxn ang="0">
                  <a:pos x="44" y="18"/>
                </a:cxn>
                <a:cxn ang="0">
                  <a:pos x="45" y="5"/>
                </a:cxn>
                <a:cxn ang="0">
                  <a:pos x="18" y="0"/>
                </a:cxn>
                <a:cxn ang="0">
                  <a:pos x="0" y="9"/>
                </a:cxn>
                <a:cxn ang="0">
                  <a:pos x="12" y="11"/>
                </a:cxn>
                <a:cxn ang="0">
                  <a:pos x="26" y="36"/>
                </a:cxn>
                <a:cxn ang="0">
                  <a:pos x="27" y="60"/>
                </a:cxn>
                <a:cxn ang="0">
                  <a:pos x="36" y="41"/>
                </a:cxn>
              </a:cxnLst>
              <a:rect l="0" t="0" r="r" b="b"/>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grpFill/>
            <a:ln w="3175" cap="flat" cmpd="sng">
              <a:solidFill>
                <a:srgbClr val="FFFFFF"/>
              </a:solidFill>
              <a:prstDash val="solid"/>
              <a:round/>
              <a:headEnd type="none" w="med" len="med"/>
              <a:tailEnd type="none" w="med" len="med"/>
            </a:ln>
            <a:effectLst/>
          </p:spPr>
          <p:txBody>
            <a:bodyPr wrap="none" anchor="ctr"/>
            <a:lstStyle/>
            <a:p>
              <a:pPr defTabSz="871971">
                <a:defRPr/>
              </a:pPr>
              <a:endParaRPr lang="en-US" sz="1716" kern="0">
                <a:solidFill>
                  <a:prstClr val="black"/>
                </a:solidFill>
                <a:latin typeface="Corbel" panose="020B0503020204020204" pitchFamily="34" charset="0"/>
              </a:endParaRPr>
            </a:p>
          </p:txBody>
        </p:sp>
      </p:grpSp>
      <p:sp>
        <p:nvSpPr>
          <p:cNvPr id="699" name="Rectangle: Rounded Corners 698">
            <a:extLst>
              <a:ext uri="{FF2B5EF4-FFF2-40B4-BE49-F238E27FC236}">
                <a16:creationId xmlns:a16="http://schemas.microsoft.com/office/drawing/2014/main" id="{F206D857-9EFF-45FC-9BD7-92C5F60FBE61}"/>
              </a:ext>
            </a:extLst>
          </p:cNvPr>
          <p:cNvSpPr/>
          <p:nvPr/>
        </p:nvSpPr>
        <p:spPr>
          <a:xfrm>
            <a:off x="925079" y="2028955"/>
            <a:ext cx="3248003" cy="1311005"/>
          </a:xfrm>
          <a:prstGeom prst="roundRect">
            <a:avLst/>
          </a:prstGeom>
          <a:noFill/>
          <a:ln w="1905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a typeface="+mn-ea"/>
              <a:cs typeface="+mn-cs"/>
            </a:endParaRPr>
          </a:p>
        </p:txBody>
      </p:sp>
      <p:sp>
        <p:nvSpPr>
          <p:cNvPr id="700" name="Rectangle: Rounded Corners 699">
            <a:extLst>
              <a:ext uri="{FF2B5EF4-FFF2-40B4-BE49-F238E27FC236}">
                <a16:creationId xmlns:a16="http://schemas.microsoft.com/office/drawing/2014/main" id="{5A5C9851-128F-4FC0-85B7-A6D002B771C6}"/>
              </a:ext>
            </a:extLst>
          </p:cNvPr>
          <p:cNvSpPr/>
          <p:nvPr/>
        </p:nvSpPr>
        <p:spPr>
          <a:xfrm>
            <a:off x="721654" y="1892674"/>
            <a:ext cx="607823" cy="553778"/>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a typeface="+mn-ea"/>
              <a:cs typeface="+mn-cs"/>
            </a:endParaRPr>
          </a:p>
        </p:txBody>
      </p:sp>
      <p:sp>
        <p:nvSpPr>
          <p:cNvPr id="701" name="TextBox 700">
            <a:extLst>
              <a:ext uri="{FF2B5EF4-FFF2-40B4-BE49-F238E27FC236}">
                <a16:creationId xmlns:a16="http://schemas.microsoft.com/office/drawing/2014/main" id="{BF9B4DAC-74FB-490E-905A-3485F2E852E7}"/>
              </a:ext>
            </a:extLst>
          </p:cNvPr>
          <p:cNvSpPr txBox="1"/>
          <p:nvPr/>
        </p:nvSpPr>
        <p:spPr>
          <a:xfrm>
            <a:off x="1322566" y="2201269"/>
            <a:ext cx="2589426" cy="954107"/>
          </a:xfrm>
          <a:prstGeom prst="rect">
            <a:avLst/>
          </a:prstGeom>
          <a:noFill/>
        </p:spPr>
        <p:txBody>
          <a:bodyPr wrap="square" rtlCol="0">
            <a:spAutoFit/>
          </a:bodyPr>
          <a:lstStyle/>
          <a:p>
            <a:pPr defTabSz="871971">
              <a:defRPr/>
            </a:pPr>
            <a:r>
              <a:rPr lang="en-GB" sz="1400" b="1" kern="0" dirty="0">
                <a:solidFill>
                  <a:sysClr val="windowText" lastClr="000000"/>
                </a:solidFill>
                <a:latin typeface="Corbel" panose="020B0503020204020204" pitchFamily="34" charset="0"/>
                <a:cs typeface="Segoe UI" panose="020B0502040204020203" pitchFamily="34" charset="0"/>
              </a:rPr>
              <a:t>+70 Million Multiple regional content types </a:t>
            </a:r>
            <a:r>
              <a:rPr lang="en-GB" sz="1400" kern="0" dirty="0">
                <a:solidFill>
                  <a:sysClr val="windowText" lastClr="000000"/>
                </a:solidFill>
                <a:latin typeface="Corbel" panose="020B0503020204020204" pitchFamily="34" charset="0"/>
                <a:cs typeface="Segoe UI" panose="020B0502040204020203" pitchFamily="34" charset="0"/>
              </a:rPr>
              <a:t>from more than </a:t>
            </a:r>
            <a:r>
              <a:rPr lang="en-GB" sz="1400" b="1" kern="0" dirty="0">
                <a:solidFill>
                  <a:sysClr val="windowText" lastClr="000000"/>
                </a:solidFill>
                <a:latin typeface="Corbel" panose="020B0503020204020204" pitchFamily="34" charset="0"/>
                <a:cs typeface="Segoe UI" panose="020B0502040204020203" pitchFamily="34" charset="0"/>
              </a:rPr>
              <a:t>6.000 publishers</a:t>
            </a:r>
            <a:r>
              <a:rPr lang="en-GB" sz="1400" kern="0" dirty="0">
                <a:solidFill>
                  <a:sysClr val="windowText" lastClr="000000"/>
                </a:solidFill>
                <a:latin typeface="Corbel" panose="020B0503020204020204" pitchFamily="34" charset="0"/>
                <a:cs typeface="Segoe UI" panose="020B0502040204020203" pitchFamily="34" charset="0"/>
              </a:rPr>
              <a:t> and </a:t>
            </a:r>
            <a:r>
              <a:rPr lang="en-GB" sz="1400" b="1" kern="0" dirty="0">
                <a:solidFill>
                  <a:sysClr val="windowText" lastClr="000000"/>
                </a:solidFill>
                <a:latin typeface="Corbel" panose="020B0503020204020204" pitchFamily="34" charset="0"/>
                <a:cs typeface="Segoe UI" panose="020B0502040204020203" pitchFamily="34" charset="0"/>
              </a:rPr>
              <a:t>105</a:t>
            </a:r>
            <a:r>
              <a:rPr lang="en-GB" sz="1400" kern="0" dirty="0">
                <a:solidFill>
                  <a:sysClr val="windowText" lastClr="000000"/>
                </a:solidFill>
                <a:latin typeface="Corbel" panose="020B0503020204020204" pitchFamily="34" charset="0"/>
                <a:cs typeface="Segoe UI" panose="020B0502040204020203" pitchFamily="34" charset="0"/>
              </a:rPr>
              <a:t> countries</a:t>
            </a:r>
            <a:endParaRPr lang="en-GB" sz="1400" b="1" kern="0" dirty="0">
              <a:solidFill>
                <a:sysClr val="windowText" lastClr="000000"/>
              </a:solidFill>
              <a:latin typeface="Corbel" panose="020B0503020204020204" pitchFamily="34" charset="0"/>
              <a:cs typeface="Segoe UI" panose="020B0502040204020203" pitchFamily="34" charset="0"/>
            </a:endParaRPr>
          </a:p>
        </p:txBody>
      </p:sp>
      <p:grpSp>
        <p:nvGrpSpPr>
          <p:cNvPr id="702" name="Group 563">
            <a:extLst>
              <a:ext uri="{FF2B5EF4-FFF2-40B4-BE49-F238E27FC236}">
                <a16:creationId xmlns:a16="http://schemas.microsoft.com/office/drawing/2014/main" id="{4F2A299D-914B-4C22-9896-946AFF531D45}"/>
              </a:ext>
            </a:extLst>
          </p:cNvPr>
          <p:cNvGrpSpPr>
            <a:grpSpLocks noChangeAspect="1"/>
          </p:cNvGrpSpPr>
          <p:nvPr/>
        </p:nvGrpSpPr>
        <p:grpSpPr>
          <a:xfrm>
            <a:off x="888320" y="1967282"/>
            <a:ext cx="285882" cy="367189"/>
            <a:chOff x="6764338" y="1998663"/>
            <a:chExt cx="346075" cy="444500"/>
          </a:xfrm>
          <a:solidFill>
            <a:sysClr val="window" lastClr="FFFFFF"/>
          </a:solidFill>
        </p:grpSpPr>
        <p:sp>
          <p:nvSpPr>
            <p:cNvPr id="703" name="Freeform 9">
              <a:extLst>
                <a:ext uri="{FF2B5EF4-FFF2-40B4-BE49-F238E27FC236}">
                  <a16:creationId xmlns:a16="http://schemas.microsoft.com/office/drawing/2014/main" id="{561B63A8-DD82-44D6-8DE1-194BB449260E}"/>
                </a:ext>
              </a:extLst>
            </p:cNvPr>
            <p:cNvSpPr>
              <a:spLocks/>
            </p:cNvSpPr>
            <p:nvPr/>
          </p:nvSpPr>
          <p:spPr bwMode="auto">
            <a:xfrm>
              <a:off x="7035800" y="1998663"/>
              <a:ext cx="74613" cy="77788"/>
            </a:xfrm>
            <a:custGeom>
              <a:avLst/>
              <a:gdLst/>
              <a:ahLst/>
              <a:cxnLst>
                <a:cxn ang="0">
                  <a:pos x="47" y="45"/>
                </a:cxn>
                <a:cxn ang="0">
                  <a:pos x="3" y="0"/>
                </a:cxn>
                <a:cxn ang="0">
                  <a:pos x="0" y="0"/>
                </a:cxn>
                <a:cxn ang="0">
                  <a:pos x="0" y="49"/>
                </a:cxn>
                <a:cxn ang="0">
                  <a:pos x="47" y="49"/>
                </a:cxn>
                <a:cxn ang="0">
                  <a:pos x="47" y="45"/>
                </a:cxn>
                <a:cxn ang="0">
                  <a:pos x="47" y="45"/>
                </a:cxn>
              </a:cxnLst>
              <a:rect l="0" t="0" r="r" b="b"/>
              <a:pathLst>
                <a:path w="47" h="49">
                  <a:moveTo>
                    <a:pt x="47" y="45"/>
                  </a:moveTo>
                  <a:lnTo>
                    <a:pt x="3" y="0"/>
                  </a:lnTo>
                  <a:lnTo>
                    <a:pt x="0" y="0"/>
                  </a:lnTo>
                  <a:lnTo>
                    <a:pt x="0" y="49"/>
                  </a:lnTo>
                  <a:lnTo>
                    <a:pt x="47" y="49"/>
                  </a:lnTo>
                  <a:lnTo>
                    <a:pt x="47" y="45"/>
                  </a:lnTo>
                  <a:lnTo>
                    <a:pt x="47" y="45"/>
                  </a:ln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sp>
          <p:nvSpPr>
            <p:cNvPr id="704" name="Freeform 10">
              <a:extLst>
                <a:ext uri="{FF2B5EF4-FFF2-40B4-BE49-F238E27FC236}">
                  <a16:creationId xmlns:a16="http://schemas.microsoft.com/office/drawing/2014/main" id="{7BB8610A-4423-4585-A46E-4DBB932517DD}"/>
                </a:ext>
              </a:extLst>
            </p:cNvPr>
            <p:cNvSpPr>
              <a:spLocks noEditPoints="1"/>
            </p:cNvSpPr>
            <p:nvPr/>
          </p:nvSpPr>
          <p:spPr bwMode="auto">
            <a:xfrm>
              <a:off x="6764338" y="1998663"/>
              <a:ext cx="346075" cy="444500"/>
            </a:xfrm>
            <a:custGeom>
              <a:avLst/>
              <a:gdLst/>
              <a:ahLst/>
              <a:cxnLst>
                <a:cxn ang="0">
                  <a:pos x="256" y="117"/>
                </a:cxn>
                <a:cxn ang="0">
                  <a:pos x="237" y="98"/>
                </a:cxn>
                <a:cxn ang="0">
                  <a:pos x="237" y="0"/>
                </a:cxn>
                <a:cxn ang="0">
                  <a:pos x="23" y="0"/>
                </a:cxn>
                <a:cxn ang="0">
                  <a:pos x="0" y="23"/>
                </a:cxn>
                <a:cxn ang="0">
                  <a:pos x="0" y="430"/>
                </a:cxn>
                <a:cxn ang="0">
                  <a:pos x="23" y="453"/>
                </a:cxn>
                <a:cxn ang="0">
                  <a:pos x="329" y="453"/>
                </a:cxn>
                <a:cxn ang="0">
                  <a:pos x="352" y="430"/>
                </a:cxn>
                <a:cxn ang="0">
                  <a:pos x="352" y="117"/>
                </a:cxn>
                <a:cxn ang="0">
                  <a:pos x="256" y="117"/>
                </a:cxn>
                <a:cxn ang="0">
                  <a:pos x="100" y="83"/>
                </a:cxn>
                <a:cxn ang="0">
                  <a:pos x="171" y="83"/>
                </a:cxn>
                <a:cxn ang="0">
                  <a:pos x="190" y="102"/>
                </a:cxn>
                <a:cxn ang="0">
                  <a:pos x="171" y="121"/>
                </a:cxn>
                <a:cxn ang="0">
                  <a:pos x="100" y="121"/>
                </a:cxn>
                <a:cxn ang="0">
                  <a:pos x="81" y="102"/>
                </a:cxn>
                <a:cxn ang="0">
                  <a:pos x="100" y="83"/>
                </a:cxn>
                <a:cxn ang="0">
                  <a:pos x="252" y="373"/>
                </a:cxn>
                <a:cxn ang="0">
                  <a:pos x="100" y="373"/>
                </a:cxn>
                <a:cxn ang="0">
                  <a:pos x="81" y="353"/>
                </a:cxn>
                <a:cxn ang="0">
                  <a:pos x="100" y="334"/>
                </a:cxn>
                <a:cxn ang="0">
                  <a:pos x="252" y="334"/>
                </a:cxn>
                <a:cxn ang="0">
                  <a:pos x="271" y="353"/>
                </a:cxn>
                <a:cxn ang="0">
                  <a:pos x="252" y="373"/>
                </a:cxn>
                <a:cxn ang="0">
                  <a:pos x="252" y="289"/>
                </a:cxn>
                <a:cxn ang="0">
                  <a:pos x="100" y="289"/>
                </a:cxn>
                <a:cxn ang="0">
                  <a:pos x="81" y="270"/>
                </a:cxn>
                <a:cxn ang="0">
                  <a:pos x="100" y="251"/>
                </a:cxn>
                <a:cxn ang="0">
                  <a:pos x="252" y="251"/>
                </a:cxn>
                <a:cxn ang="0">
                  <a:pos x="271" y="270"/>
                </a:cxn>
                <a:cxn ang="0">
                  <a:pos x="252" y="289"/>
                </a:cxn>
                <a:cxn ang="0">
                  <a:pos x="252" y="205"/>
                </a:cxn>
                <a:cxn ang="0">
                  <a:pos x="100" y="205"/>
                </a:cxn>
                <a:cxn ang="0">
                  <a:pos x="81" y="186"/>
                </a:cxn>
                <a:cxn ang="0">
                  <a:pos x="100" y="167"/>
                </a:cxn>
                <a:cxn ang="0">
                  <a:pos x="252" y="167"/>
                </a:cxn>
                <a:cxn ang="0">
                  <a:pos x="271" y="186"/>
                </a:cxn>
                <a:cxn ang="0">
                  <a:pos x="252" y="205"/>
                </a:cxn>
              </a:cxnLst>
              <a:rect l="0" t="0" r="r" b="b"/>
              <a:pathLst>
                <a:path w="352" h="453">
                  <a:moveTo>
                    <a:pt x="256" y="117"/>
                  </a:moveTo>
                  <a:cubicBezTo>
                    <a:pt x="245" y="117"/>
                    <a:pt x="237" y="108"/>
                    <a:pt x="237" y="98"/>
                  </a:cubicBezTo>
                  <a:cubicBezTo>
                    <a:pt x="237" y="0"/>
                    <a:pt x="237" y="0"/>
                    <a:pt x="237" y="0"/>
                  </a:cubicBezTo>
                  <a:cubicBezTo>
                    <a:pt x="23" y="0"/>
                    <a:pt x="23" y="0"/>
                    <a:pt x="23" y="0"/>
                  </a:cubicBezTo>
                  <a:cubicBezTo>
                    <a:pt x="11" y="0"/>
                    <a:pt x="0" y="10"/>
                    <a:pt x="0" y="23"/>
                  </a:cubicBezTo>
                  <a:cubicBezTo>
                    <a:pt x="0" y="430"/>
                    <a:pt x="0" y="430"/>
                    <a:pt x="0" y="430"/>
                  </a:cubicBezTo>
                  <a:cubicBezTo>
                    <a:pt x="0" y="443"/>
                    <a:pt x="11" y="453"/>
                    <a:pt x="23" y="453"/>
                  </a:cubicBezTo>
                  <a:cubicBezTo>
                    <a:pt x="329" y="453"/>
                    <a:pt x="329" y="453"/>
                    <a:pt x="329" y="453"/>
                  </a:cubicBezTo>
                  <a:cubicBezTo>
                    <a:pt x="342" y="453"/>
                    <a:pt x="352" y="443"/>
                    <a:pt x="352" y="430"/>
                  </a:cubicBezTo>
                  <a:cubicBezTo>
                    <a:pt x="352" y="117"/>
                    <a:pt x="352" y="117"/>
                    <a:pt x="352" y="117"/>
                  </a:cubicBezTo>
                  <a:cubicBezTo>
                    <a:pt x="256" y="117"/>
                    <a:pt x="256" y="117"/>
                    <a:pt x="256" y="117"/>
                  </a:cubicBezTo>
                  <a:close/>
                  <a:moveTo>
                    <a:pt x="100" y="83"/>
                  </a:moveTo>
                  <a:cubicBezTo>
                    <a:pt x="171" y="83"/>
                    <a:pt x="171" y="83"/>
                    <a:pt x="171" y="83"/>
                  </a:cubicBezTo>
                  <a:cubicBezTo>
                    <a:pt x="181" y="83"/>
                    <a:pt x="190" y="92"/>
                    <a:pt x="190" y="102"/>
                  </a:cubicBezTo>
                  <a:cubicBezTo>
                    <a:pt x="190" y="113"/>
                    <a:pt x="181" y="121"/>
                    <a:pt x="171" y="121"/>
                  </a:cubicBezTo>
                  <a:cubicBezTo>
                    <a:pt x="100" y="121"/>
                    <a:pt x="100" y="121"/>
                    <a:pt x="100" y="121"/>
                  </a:cubicBezTo>
                  <a:cubicBezTo>
                    <a:pt x="90" y="121"/>
                    <a:pt x="81" y="113"/>
                    <a:pt x="81" y="102"/>
                  </a:cubicBezTo>
                  <a:cubicBezTo>
                    <a:pt x="81" y="92"/>
                    <a:pt x="90" y="83"/>
                    <a:pt x="100" y="83"/>
                  </a:cubicBezTo>
                  <a:close/>
                  <a:moveTo>
                    <a:pt x="252" y="373"/>
                  </a:moveTo>
                  <a:cubicBezTo>
                    <a:pt x="100" y="373"/>
                    <a:pt x="100" y="373"/>
                    <a:pt x="100" y="373"/>
                  </a:cubicBezTo>
                  <a:cubicBezTo>
                    <a:pt x="90" y="373"/>
                    <a:pt x="81" y="364"/>
                    <a:pt x="81" y="353"/>
                  </a:cubicBezTo>
                  <a:cubicBezTo>
                    <a:pt x="81" y="343"/>
                    <a:pt x="90" y="334"/>
                    <a:pt x="100" y="334"/>
                  </a:cubicBezTo>
                  <a:cubicBezTo>
                    <a:pt x="252" y="334"/>
                    <a:pt x="252" y="334"/>
                    <a:pt x="252" y="334"/>
                  </a:cubicBezTo>
                  <a:cubicBezTo>
                    <a:pt x="263" y="334"/>
                    <a:pt x="271" y="343"/>
                    <a:pt x="271" y="353"/>
                  </a:cubicBezTo>
                  <a:cubicBezTo>
                    <a:pt x="271" y="364"/>
                    <a:pt x="263" y="373"/>
                    <a:pt x="252" y="373"/>
                  </a:cubicBezTo>
                  <a:close/>
                  <a:moveTo>
                    <a:pt x="252" y="289"/>
                  </a:moveTo>
                  <a:cubicBezTo>
                    <a:pt x="100" y="289"/>
                    <a:pt x="100" y="289"/>
                    <a:pt x="100" y="289"/>
                  </a:cubicBezTo>
                  <a:cubicBezTo>
                    <a:pt x="90" y="289"/>
                    <a:pt x="81" y="280"/>
                    <a:pt x="81" y="270"/>
                  </a:cubicBezTo>
                  <a:cubicBezTo>
                    <a:pt x="81" y="259"/>
                    <a:pt x="90" y="251"/>
                    <a:pt x="100" y="251"/>
                  </a:cubicBezTo>
                  <a:cubicBezTo>
                    <a:pt x="252" y="251"/>
                    <a:pt x="252" y="251"/>
                    <a:pt x="252" y="251"/>
                  </a:cubicBezTo>
                  <a:cubicBezTo>
                    <a:pt x="263" y="251"/>
                    <a:pt x="271" y="259"/>
                    <a:pt x="271" y="270"/>
                  </a:cubicBezTo>
                  <a:cubicBezTo>
                    <a:pt x="271" y="280"/>
                    <a:pt x="263" y="289"/>
                    <a:pt x="252" y="289"/>
                  </a:cubicBezTo>
                  <a:close/>
                  <a:moveTo>
                    <a:pt x="252" y="205"/>
                  </a:moveTo>
                  <a:cubicBezTo>
                    <a:pt x="100" y="205"/>
                    <a:pt x="100" y="205"/>
                    <a:pt x="100" y="205"/>
                  </a:cubicBezTo>
                  <a:cubicBezTo>
                    <a:pt x="90" y="205"/>
                    <a:pt x="81" y="197"/>
                    <a:pt x="81" y="186"/>
                  </a:cubicBezTo>
                  <a:cubicBezTo>
                    <a:pt x="81" y="175"/>
                    <a:pt x="90" y="167"/>
                    <a:pt x="100" y="167"/>
                  </a:cubicBezTo>
                  <a:cubicBezTo>
                    <a:pt x="252" y="167"/>
                    <a:pt x="252" y="167"/>
                    <a:pt x="252" y="167"/>
                  </a:cubicBezTo>
                  <a:cubicBezTo>
                    <a:pt x="263" y="167"/>
                    <a:pt x="271" y="175"/>
                    <a:pt x="271" y="186"/>
                  </a:cubicBezTo>
                  <a:cubicBezTo>
                    <a:pt x="271" y="197"/>
                    <a:pt x="263" y="205"/>
                    <a:pt x="252" y="205"/>
                  </a:cubicBez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grpSp>
      <p:sp>
        <p:nvSpPr>
          <p:cNvPr id="705" name="Rectangle: Rounded Corners 704">
            <a:extLst>
              <a:ext uri="{FF2B5EF4-FFF2-40B4-BE49-F238E27FC236}">
                <a16:creationId xmlns:a16="http://schemas.microsoft.com/office/drawing/2014/main" id="{A6565798-920B-40D5-B144-A7526F1A61D0}"/>
              </a:ext>
            </a:extLst>
          </p:cNvPr>
          <p:cNvSpPr/>
          <p:nvPr/>
        </p:nvSpPr>
        <p:spPr>
          <a:xfrm>
            <a:off x="4389865" y="2047584"/>
            <a:ext cx="3791824" cy="1311005"/>
          </a:xfrm>
          <a:prstGeom prst="roundRect">
            <a:avLst/>
          </a:prstGeom>
          <a:noFill/>
          <a:ln w="1905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a typeface="+mn-ea"/>
              <a:cs typeface="+mn-cs"/>
            </a:endParaRPr>
          </a:p>
        </p:txBody>
      </p:sp>
      <p:sp>
        <p:nvSpPr>
          <p:cNvPr id="706" name="Rectangle: Rounded Corners 705">
            <a:extLst>
              <a:ext uri="{FF2B5EF4-FFF2-40B4-BE49-F238E27FC236}">
                <a16:creationId xmlns:a16="http://schemas.microsoft.com/office/drawing/2014/main" id="{8A92653D-A308-47E2-834F-92B8757AE86F}"/>
              </a:ext>
            </a:extLst>
          </p:cNvPr>
          <p:cNvSpPr/>
          <p:nvPr/>
        </p:nvSpPr>
        <p:spPr>
          <a:xfrm>
            <a:off x="4261277" y="1911303"/>
            <a:ext cx="607823" cy="553778"/>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a typeface="+mn-ea"/>
              <a:cs typeface="+mn-cs"/>
            </a:endParaRPr>
          </a:p>
        </p:txBody>
      </p:sp>
      <p:sp>
        <p:nvSpPr>
          <p:cNvPr id="707" name="TextBox 706">
            <a:extLst>
              <a:ext uri="{FF2B5EF4-FFF2-40B4-BE49-F238E27FC236}">
                <a16:creationId xmlns:a16="http://schemas.microsoft.com/office/drawing/2014/main" id="{B545C975-3050-464E-A055-80D2018F4F32}"/>
              </a:ext>
            </a:extLst>
          </p:cNvPr>
          <p:cNvSpPr txBox="1"/>
          <p:nvPr/>
        </p:nvSpPr>
        <p:spPr>
          <a:xfrm>
            <a:off x="4848456" y="2039524"/>
            <a:ext cx="3496079" cy="1384995"/>
          </a:xfrm>
          <a:prstGeom prst="rect">
            <a:avLst/>
          </a:prstGeom>
          <a:noFill/>
        </p:spPr>
        <p:txBody>
          <a:bodyPr wrap="square" rtlCol="0">
            <a:spAutoFit/>
          </a:bodyPr>
          <a:lstStyle/>
          <a:p>
            <a:pPr defTabSz="871971">
              <a:defRPr/>
            </a:pPr>
            <a:r>
              <a:rPr lang="en-GB" sz="1400" kern="0" dirty="0">
                <a:solidFill>
                  <a:sysClr val="windowText" lastClr="000000"/>
                </a:solidFill>
                <a:latin typeface="Corbel" panose="020B0503020204020204" pitchFamily="34" charset="0"/>
                <a:cs typeface="Segoe UI" panose="020B0502040204020203" pitchFamily="34" charset="0"/>
              </a:rPr>
              <a:t>*Records back to </a:t>
            </a:r>
            <a:r>
              <a:rPr lang="en-GB" sz="1400" b="1" kern="0" dirty="0">
                <a:solidFill>
                  <a:sysClr val="windowText" lastClr="000000"/>
                </a:solidFill>
                <a:latin typeface="Corbel" panose="020B0503020204020204" pitchFamily="34" charset="0"/>
                <a:cs typeface="Segoe UI" panose="020B0502040204020203" pitchFamily="34" charset="0"/>
              </a:rPr>
              <a:t>1788</a:t>
            </a:r>
          </a:p>
          <a:p>
            <a:pPr defTabSz="871971">
              <a:defRPr/>
            </a:pPr>
            <a:r>
              <a:rPr lang="en-GB" sz="1400" b="1" kern="0" dirty="0">
                <a:solidFill>
                  <a:sysClr val="windowText" lastClr="000000"/>
                </a:solidFill>
                <a:latin typeface="Corbel" panose="020B0503020204020204" pitchFamily="34" charset="0"/>
                <a:cs typeface="Segoe UI" panose="020B0502040204020203" pitchFamily="34" charset="0"/>
              </a:rPr>
              <a:t>*Over 8.000 </a:t>
            </a:r>
            <a:r>
              <a:rPr lang="en-GB" sz="1400" kern="0" dirty="0">
                <a:solidFill>
                  <a:sysClr val="windowText" lastClr="000000"/>
                </a:solidFill>
                <a:latin typeface="Corbel" panose="020B0503020204020204" pitchFamily="34" charset="0"/>
                <a:cs typeface="Segoe UI" panose="020B0502040204020203" pitchFamily="34" charset="0"/>
              </a:rPr>
              <a:t>‘article in press’ </a:t>
            </a:r>
          </a:p>
          <a:p>
            <a:pPr defTabSz="871971">
              <a:defRPr/>
            </a:pPr>
            <a:r>
              <a:rPr lang="en-GB" sz="1400" b="1" kern="0" dirty="0">
                <a:solidFill>
                  <a:sysClr val="windowText" lastClr="000000"/>
                </a:solidFill>
                <a:latin typeface="Corbel" panose="020B0503020204020204" pitchFamily="34" charset="0"/>
                <a:cs typeface="Segoe UI" panose="020B0502040204020203" pitchFamily="34" charset="0"/>
              </a:rPr>
              <a:t>*Over 4.000 </a:t>
            </a:r>
            <a:r>
              <a:rPr lang="en-GB" sz="1400" kern="0" dirty="0">
                <a:solidFill>
                  <a:sysClr val="windowText" lastClr="000000"/>
                </a:solidFill>
                <a:latin typeface="Corbel" panose="020B0503020204020204" pitchFamily="34" charset="0"/>
                <a:cs typeface="Segoe UI" panose="020B0502040204020203" pitchFamily="34" charset="0"/>
              </a:rPr>
              <a:t>active Gold Open Access journals are indexed</a:t>
            </a:r>
          </a:p>
          <a:p>
            <a:pPr defTabSz="871971">
              <a:defRPr/>
            </a:pPr>
            <a:r>
              <a:rPr lang="en-GB" sz="1400" kern="0" dirty="0">
                <a:solidFill>
                  <a:sysClr val="windowText" lastClr="000000"/>
                </a:solidFill>
                <a:latin typeface="Corbel" panose="020B0503020204020204" pitchFamily="34" charset="0"/>
                <a:cs typeface="Segoe UI" panose="020B0502040204020203" pitchFamily="34" charset="0"/>
              </a:rPr>
              <a:t>*Additional </a:t>
            </a:r>
            <a:r>
              <a:rPr lang="en-GB" sz="1400" b="1" kern="0" dirty="0">
                <a:solidFill>
                  <a:sysClr val="windowText" lastClr="000000"/>
                </a:solidFill>
                <a:latin typeface="Corbel" panose="020B0503020204020204" pitchFamily="34" charset="0"/>
                <a:cs typeface="Segoe UI" panose="020B0502040204020203" pitchFamily="34" charset="0"/>
              </a:rPr>
              <a:t>enhanced metadata</a:t>
            </a:r>
            <a:r>
              <a:rPr lang="en-GB" sz="1400" kern="0" dirty="0">
                <a:solidFill>
                  <a:sysClr val="windowText" lastClr="000000"/>
                </a:solidFill>
                <a:latin typeface="Corbel" panose="020B0503020204020204" pitchFamily="34" charset="0"/>
                <a:cs typeface="Segoe UI" panose="020B0502040204020203" pitchFamily="34" charset="0"/>
              </a:rPr>
              <a:t>, i.e. 100% Medline coverage</a:t>
            </a:r>
          </a:p>
        </p:txBody>
      </p:sp>
      <p:sp>
        <p:nvSpPr>
          <p:cNvPr id="708" name="Rectangle: Rounded Corners 707">
            <a:extLst>
              <a:ext uri="{FF2B5EF4-FFF2-40B4-BE49-F238E27FC236}">
                <a16:creationId xmlns:a16="http://schemas.microsoft.com/office/drawing/2014/main" id="{A78159E3-66D2-4D02-80CE-55A0AB681A66}"/>
              </a:ext>
            </a:extLst>
          </p:cNvPr>
          <p:cNvSpPr/>
          <p:nvPr/>
        </p:nvSpPr>
        <p:spPr>
          <a:xfrm>
            <a:off x="8546199" y="2066212"/>
            <a:ext cx="3029224" cy="1311005"/>
          </a:xfrm>
          <a:prstGeom prst="roundRect">
            <a:avLst/>
          </a:prstGeom>
          <a:noFill/>
          <a:ln w="1905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a typeface="+mn-ea"/>
              <a:cs typeface="+mn-cs"/>
            </a:endParaRPr>
          </a:p>
        </p:txBody>
      </p:sp>
      <p:sp>
        <p:nvSpPr>
          <p:cNvPr id="709" name="Rectangle: Rounded Corners 708">
            <a:extLst>
              <a:ext uri="{FF2B5EF4-FFF2-40B4-BE49-F238E27FC236}">
                <a16:creationId xmlns:a16="http://schemas.microsoft.com/office/drawing/2014/main" id="{1BB7FFBA-1251-4A84-9F38-FF93E0DA49A3}"/>
              </a:ext>
            </a:extLst>
          </p:cNvPr>
          <p:cNvSpPr/>
          <p:nvPr/>
        </p:nvSpPr>
        <p:spPr>
          <a:xfrm>
            <a:off x="8354272" y="1929932"/>
            <a:ext cx="607823" cy="553778"/>
          </a:xfrm>
          <a:prstGeom prst="roundRect">
            <a:avLst/>
          </a:prstGeom>
          <a:solidFill>
            <a:srgbClr val="FF8200"/>
          </a:solidFill>
          <a:ln w="5715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a typeface="+mn-ea"/>
              <a:cs typeface="+mn-cs"/>
            </a:endParaRPr>
          </a:p>
        </p:txBody>
      </p:sp>
      <p:sp>
        <p:nvSpPr>
          <p:cNvPr id="710" name="TextBox 709">
            <a:extLst>
              <a:ext uri="{FF2B5EF4-FFF2-40B4-BE49-F238E27FC236}">
                <a16:creationId xmlns:a16="http://schemas.microsoft.com/office/drawing/2014/main" id="{CA602F0C-4B43-4695-8033-6442FA5F6467}"/>
              </a:ext>
            </a:extLst>
          </p:cNvPr>
          <p:cNvSpPr txBox="1"/>
          <p:nvPr/>
        </p:nvSpPr>
        <p:spPr>
          <a:xfrm>
            <a:off x="8955624" y="2064633"/>
            <a:ext cx="2647983" cy="1169551"/>
          </a:xfrm>
          <a:prstGeom prst="rect">
            <a:avLst/>
          </a:prstGeom>
          <a:noFill/>
        </p:spPr>
        <p:txBody>
          <a:bodyPr wrap="square" rtlCol="0">
            <a:spAutoFit/>
          </a:bodyPr>
          <a:lstStyle/>
          <a:p>
            <a:pPr defTabSz="871971">
              <a:defRPr/>
            </a:pPr>
            <a:r>
              <a:rPr lang="en-GB" sz="1400" kern="0" dirty="0">
                <a:solidFill>
                  <a:sysClr val="windowText" lastClr="000000"/>
                </a:solidFill>
                <a:latin typeface="Corbel" panose="020B0503020204020204" pitchFamily="34" charset="0"/>
                <a:cs typeface="Segoe UI" panose="020B0502040204020203" pitchFamily="34" charset="0"/>
              </a:rPr>
              <a:t>*Database is updated </a:t>
            </a:r>
            <a:r>
              <a:rPr lang="en-GB" sz="1400" b="1" kern="0" dirty="0">
                <a:solidFill>
                  <a:sysClr val="windowText" lastClr="000000"/>
                </a:solidFill>
                <a:latin typeface="Corbel" panose="020B0503020204020204" pitchFamily="34" charset="0"/>
                <a:cs typeface="Segoe UI" panose="020B0502040204020203" pitchFamily="34" charset="0"/>
              </a:rPr>
              <a:t>daily</a:t>
            </a:r>
          </a:p>
          <a:p>
            <a:pPr defTabSz="871971">
              <a:defRPr/>
            </a:pPr>
            <a:r>
              <a:rPr lang="en-GB" sz="1400" b="1" kern="0" dirty="0">
                <a:solidFill>
                  <a:sysClr val="windowText" lastClr="000000"/>
                </a:solidFill>
                <a:latin typeface="Corbel" panose="020B0503020204020204" pitchFamily="34" charset="0"/>
                <a:cs typeface="Segoe UI" panose="020B0502040204020203" pitchFamily="34" charset="0"/>
              </a:rPr>
              <a:t>*40 different languages</a:t>
            </a:r>
            <a:r>
              <a:rPr lang="en-GB" sz="1400" kern="0" dirty="0">
                <a:solidFill>
                  <a:sysClr val="windowText" lastClr="000000"/>
                </a:solidFill>
                <a:latin typeface="Corbel" panose="020B0503020204020204" pitchFamily="34" charset="0"/>
                <a:cs typeface="Segoe UI" panose="020B0502040204020203" pitchFamily="34" charset="0"/>
              </a:rPr>
              <a:t> are covered</a:t>
            </a:r>
          </a:p>
          <a:p>
            <a:pPr defTabSz="871971">
              <a:defRPr/>
            </a:pPr>
            <a:r>
              <a:rPr lang="en-GB" sz="1400" kern="0" dirty="0">
                <a:solidFill>
                  <a:sysClr val="windowText" lastClr="000000"/>
                </a:solidFill>
                <a:latin typeface="Corbel" panose="020B0503020204020204" pitchFamily="34" charset="0"/>
                <a:cs typeface="Segoe UI" panose="020B0502040204020203" pitchFamily="34" charset="0"/>
              </a:rPr>
              <a:t>*Automatically generated researcher and affiliation profiles</a:t>
            </a:r>
          </a:p>
        </p:txBody>
      </p:sp>
      <p:grpSp>
        <p:nvGrpSpPr>
          <p:cNvPr id="711" name="Group 710">
            <a:extLst>
              <a:ext uri="{FF2B5EF4-FFF2-40B4-BE49-F238E27FC236}">
                <a16:creationId xmlns:a16="http://schemas.microsoft.com/office/drawing/2014/main" id="{96185BBB-3D7C-4DF8-8B0D-DAA6E0038D9C}"/>
              </a:ext>
            </a:extLst>
          </p:cNvPr>
          <p:cNvGrpSpPr>
            <a:grpSpLocks noChangeAspect="1"/>
          </p:cNvGrpSpPr>
          <p:nvPr/>
        </p:nvGrpSpPr>
        <p:grpSpPr>
          <a:xfrm>
            <a:off x="4340877" y="1944857"/>
            <a:ext cx="439584" cy="455036"/>
            <a:chOff x="6200776" y="2978151"/>
            <a:chExt cx="406400" cy="420687"/>
          </a:xfrm>
          <a:solidFill>
            <a:sysClr val="window" lastClr="FFFFFF"/>
          </a:solidFill>
        </p:grpSpPr>
        <p:sp>
          <p:nvSpPr>
            <p:cNvPr id="712" name="Freeform 26">
              <a:extLst>
                <a:ext uri="{FF2B5EF4-FFF2-40B4-BE49-F238E27FC236}">
                  <a16:creationId xmlns:a16="http://schemas.microsoft.com/office/drawing/2014/main" id="{87372CE2-1B37-4905-8C6D-5488363AB581}"/>
                </a:ext>
              </a:extLst>
            </p:cNvPr>
            <p:cNvSpPr>
              <a:spLocks/>
            </p:cNvSpPr>
            <p:nvPr/>
          </p:nvSpPr>
          <p:spPr bwMode="auto">
            <a:xfrm>
              <a:off x="6229351" y="3370263"/>
              <a:ext cx="361950" cy="28575"/>
            </a:xfrm>
            <a:custGeom>
              <a:avLst/>
              <a:gdLst/>
              <a:ahLst/>
              <a:cxnLst>
                <a:cxn ang="0">
                  <a:pos x="308" y="12"/>
                </a:cxn>
                <a:cxn ang="0">
                  <a:pos x="296" y="0"/>
                </a:cxn>
                <a:cxn ang="0">
                  <a:pos x="131" y="0"/>
                </a:cxn>
                <a:cxn ang="0">
                  <a:pos x="0" y="24"/>
                </a:cxn>
                <a:cxn ang="0">
                  <a:pos x="296" y="24"/>
                </a:cxn>
                <a:cxn ang="0">
                  <a:pos x="308" y="12"/>
                </a:cxn>
              </a:cxnLst>
              <a:rect l="0" t="0" r="r" b="b"/>
              <a:pathLst>
                <a:path w="308" h="24">
                  <a:moveTo>
                    <a:pt x="308" y="12"/>
                  </a:moveTo>
                  <a:cubicBezTo>
                    <a:pt x="308" y="5"/>
                    <a:pt x="302" y="0"/>
                    <a:pt x="296" y="0"/>
                  </a:cubicBezTo>
                  <a:cubicBezTo>
                    <a:pt x="131" y="0"/>
                    <a:pt x="131" y="0"/>
                    <a:pt x="131" y="0"/>
                  </a:cubicBezTo>
                  <a:cubicBezTo>
                    <a:pt x="0" y="24"/>
                    <a:pt x="0" y="24"/>
                    <a:pt x="0" y="24"/>
                  </a:cubicBezTo>
                  <a:cubicBezTo>
                    <a:pt x="296" y="24"/>
                    <a:pt x="296" y="24"/>
                    <a:pt x="296" y="24"/>
                  </a:cubicBezTo>
                  <a:cubicBezTo>
                    <a:pt x="302" y="24"/>
                    <a:pt x="308" y="18"/>
                    <a:pt x="308" y="12"/>
                  </a:cubicBez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sp>
          <p:nvSpPr>
            <p:cNvPr id="713" name="Freeform 27">
              <a:extLst>
                <a:ext uri="{FF2B5EF4-FFF2-40B4-BE49-F238E27FC236}">
                  <a16:creationId xmlns:a16="http://schemas.microsoft.com/office/drawing/2014/main" id="{A16D8B1B-A501-4D12-B0E8-5D2B6B07868B}"/>
                </a:ext>
              </a:extLst>
            </p:cNvPr>
            <p:cNvSpPr>
              <a:spLocks/>
            </p:cNvSpPr>
            <p:nvPr/>
          </p:nvSpPr>
          <p:spPr bwMode="auto">
            <a:xfrm>
              <a:off x="6216651" y="2978151"/>
              <a:ext cx="390525" cy="392113"/>
            </a:xfrm>
            <a:custGeom>
              <a:avLst/>
              <a:gdLst/>
              <a:ahLst/>
              <a:cxnLst>
                <a:cxn ang="0">
                  <a:pos x="21" y="334"/>
                </a:cxn>
                <a:cxn ang="0">
                  <a:pos x="57" y="324"/>
                </a:cxn>
                <a:cxn ang="0">
                  <a:pos x="63" y="318"/>
                </a:cxn>
                <a:cxn ang="0">
                  <a:pos x="75" y="306"/>
                </a:cxn>
                <a:cxn ang="0">
                  <a:pos x="83" y="298"/>
                </a:cxn>
                <a:cxn ang="0">
                  <a:pos x="83" y="298"/>
                </a:cxn>
                <a:cxn ang="0">
                  <a:pos x="325" y="56"/>
                </a:cxn>
                <a:cxn ang="0">
                  <a:pos x="325" y="27"/>
                </a:cxn>
                <a:cxn ang="0">
                  <a:pos x="306" y="8"/>
                </a:cxn>
                <a:cxn ang="0">
                  <a:pos x="278" y="8"/>
                </a:cxn>
                <a:cxn ang="0">
                  <a:pos x="35" y="251"/>
                </a:cxn>
                <a:cxn ang="0">
                  <a:pos x="35" y="251"/>
                </a:cxn>
                <a:cxn ang="0">
                  <a:pos x="15" y="271"/>
                </a:cxn>
                <a:cxn ang="0">
                  <a:pos x="10" y="277"/>
                </a:cxn>
                <a:cxn ang="0">
                  <a:pos x="5" y="294"/>
                </a:cxn>
                <a:cxn ang="0">
                  <a:pos x="0" y="313"/>
                </a:cxn>
                <a:cxn ang="0">
                  <a:pos x="21" y="334"/>
                </a:cxn>
              </a:cxnLst>
              <a:rect l="0" t="0" r="r" b="b"/>
              <a:pathLst>
                <a:path w="333" h="334">
                  <a:moveTo>
                    <a:pt x="21" y="334"/>
                  </a:moveTo>
                  <a:cubicBezTo>
                    <a:pt x="57" y="324"/>
                    <a:pt x="57" y="324"/>
                    <a:pt x="57" y="324"/>
                  </a:cubicBezTo>
                  <a:cubicBezTo>
                    <a:pt x="63" y="318"/>
                    <a:pt x="63" y="318"/>
                    <a:pt x="63" y="318"/>
                  </a:cubicBezTo>
                  <a:cubicBezTo>
                    <a:pt x="75" y="306"/>
                    <a:pt x="75" y="306"/>
                    <a:pt x="75" y="306"/>
                  </a:cubicBezTo>
                  <a:cubicBezTo>
                    <a:pt x="83" y="298"/>
                    <a:pt x="83" y="298"/>
                    <a:pt x="83" y="298"/>
                  </a:cubicBezTo>
                  <a:cubicBezTo>
                    <a:pt x="83" y="298"/>
                    <a:pt x="83" y="298"/>
                    <a:pt x="83" y="298"/>
                  </a:cubicBezTo>
                  <a:cubicBezTo>
                    <a:pt x="325" y="56"/>
                    <a:pt x="325" y="56"/>
                    <a:pt x="325" y="56"/>
                  </a:cubicBezTo>
                  <a:cubicBezTo>
                    <a:pt x="333" y="48"/>
                    <a:pt x="333" y="35"/>
                    <a:pt x="325" y="27"/>
                  </a:cubicBezTo>
                  <a:cubicBezTo>
                    <a:pt x="306" y="8"/>
                    <a:pt x="306" y="8"/>
                    <a:pt x="306" y="8"/>
                  </a:cubicBezTo>
                  <a:cubicBezTo>
                    <a:pt x="298" y="0"/>
                    <a:pt x="286" y="0"/>
                    <a:pt x="278" y="8"/>
                  </a:cubicBezTo>
                  <a:cubicBezTo>
                    <a:pt x="35" y="251"/>
                    <a:pt x="35" y="251"/>
                    <a:pt x="35" y="251"/>
                  </a:cubicBezTo>
                  <a:cubicBezTo>
                    <a:pt x="35" y="251"/>
                    <a:pt x="35" y="251"/>
                    <a:pt x="35" y="251"/>
                  </a:cubicBezTo>
                  <a:cubicBezTo>
                    <a:pt x="15" y="271"/>
                    <a:pt x="15" y="271"/>
                    <a:pt x="15" y="271"/>
                  </a:cubicBezTo>
                  <a:cubicBezTo>
                    <a:pt x="10" y="277"/>
                    <a:pt x="10" y="277"/>
                    <a:pt x="10" y="277"/>
                  </a:cubicBezTo>
                  <a:cubicBezTo>
                    <a:pt x="5" y="294"/>
                    <a:pt x="5" y="294"/>
                    <a:pt x="5" y="294"/>
                  </a:cubicBezTo>
                  <a:cubicBezTo>
                    <a:pt x="0" y="313"/>
                    <a:pt x="0" y="313"/>
                    <a:pt x="0" y="313"/>
                  </a:cubicBezTo>
                  <a:lnTo>
                    <a:pt x="21" y="334"/>
                  </a:ln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sp>
          <p:nvSpPr>
            <p:cNvPr id="714" name="Freeform 28">
              <a:extLst>
                <a:ext uri="{FF2B5EF4-FFF2-40B4-BE49-F238E27FC236}">
                  <a16:creationId xmlns:a16="http://schemas.microsoft.com/office/drawing/2014/main" id="{54CEA619-D0B2-4577-A1A0-5DC479F21CBD}"/>
                </a:ext>
              </a:extLst>
            </p:cNvPr>
            <p:cNvSpPr>
              <a:spLocks/>
            </p:cNvSpPr>
            <p:nvPr/>
          </p:nvSpPr>
          <p:spPr bwMode="auto">
            <a:xfrm>
              <a:off x="6200776" y="3352801"/>
              <a:ext cx="31750" cy="33338"/>
            </a:xfrm>
            <a:custGeom>
              <a:avLst/>
              <a:gdLst/>
              <a:ahLst/>
              <a:cxnLst>
                <a:cxn ang="0">
                  <a:pos x="20" y="14"/>
                </a:cxn>
                <a:cxn ang="0">
                  <a:pos x="17" y="11"/>
                </a:cxn>
                <a:cxn ang="0">
                  <a:pos x="7" y="0"/>
                </a:cxn>
                <a:cxn ang="0">
                  <a:pos x="0" y="20"/>
                </a:cxn>
                <a:cxn ang="0">
                  <a:pos x="1" y="21"/>
                </a:cxn>
                <a:cxn ang="0">
                  <a:pos x="6" y="19"/>
                </a:cxn>
                <a:cxn ang="0">
                  <a:pos x="20" y="14"/>
                </a:cxn>
              </a:cxnLst>
              <a:rect l="0" t="0" r="r" b="b"/>
              <a:pathLst>
                <a:path w="20" h="21">
                  <a:moveTo>
                    <a:pt x="20" y="14"/>
                  </a:moveTo>
                  <a:lnTo>
                    <a:pt x="17" y="11"/>
                  </a:lnTo>
                  <a:lnTo>
                    <a:pt x="7" y="0"/>
                  </a:lnTo>
                  <a:lnTo>
                    <a:pt x="0" y="20"/>
                  </a:lnTo>
                  <a:lnTo>
                    <a:pt x="1" y="21"/>
                  </a:lnTo>
                  <a:lnTo>
                    <a:pt x="6" y="19"/>
                  </a:lnTo>
                  <a:lnTo>
                    <a:pt x="20" y="14"/>
                  </a:ln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grpSp>
      <p:grpSp>
        <p:nvGrpSpPr>
          <p:cNvPr id="715" name="Group 259">
            <a:extLst>
              <a:ext uri="{FF2B5EF4-FFF2-40B4-BE49-F238E27FC236}">
                <a16:creationId xmlns:a16="http://schemas.microsoft.com/office/drawing/2014/main" id="{CF9F7721-9795-4B4B-90AB-4C11F33F4C56}"/>
              </a:ext>
            </a:extLst>
          </p:cNvPr>
          <p:cNvGrpSpPr>
            <a:grpSpLocks noChangeAspect="1"/>
          </p:cNvGrpSpPr>
          <p:nvPr/>
        </p:nvGrpSpPr>
        <p:grpSpPr>
          <a:xfrm>
            <a:off x="8382200" y="1925989"/>
            <a:ext cx="511063" cy="507440"/>
            <a:chOff x="5519738" y="1998663"/>
            <a:chExt cx="447675" cy="444500"/>
          </a:xfrm>
          <a:solidFill>
            <a:sysClr val="window" lastClr="FFFFFF"/>
          </a:solidFill>
        </p:grpSpPr>
        <p:sp>
          <p:nvSpPr>
            <p:cNvPr id="716" name="Freeform 6">
              <a:extLst>
                <a:ext uri="{FF2B5EF4-FFF2-40B4-BE49-F238E27FC236}">
                  <a16:creationId xmlns:a16="http://schemas.microsoft.com/office/drawing/2014/main" id="{AA9C41E1-4480-4C4E-843A-945C66A57B3C}"/>
                </a:ext>
              </a:extLst>
            </p:cNvPr>
            <p:cNvSpPr>
              <a:spLocks noEditPoints="1"/>
            </p:cNvSpPr>
            <p:nvPr/>
          </p:nvSpPr>
          <p:spPr bwMode="auto">
            <a:xfrm>
              <a:off x="5519738" y="1998663"/>
              <a:ext cx="260350" cy="266700"/>
            </a:xfrm>
            <a:custGeom>
              <a:avLst/>
              <a:gdLst/>
              <a:ahLst/>
              <a:cxnLst>
                <a:cxn ang="0">
                  <a:pos x="199" y="254"/>
                </a:cxn>
                <a:cxn ang="0">
                  <a:pos x="194" y="229"/>
                </a:cxn>
                <a:cxn ang="0">
                  <a:pos x="227" y="230"/>
                </a:cxn>
                <a:cxn ang="0">
                  <a:pos x="240" y="217"/>
                </a:cxn>
                <a:cxn ang="0">
                  <a:pos x="225" y="195"/>
                </a:cxn>
                <a:cxn ang="0">
                  <a:pos x="233" y="181"/>
                </a:cxn>
                <a:cxn ang="0">
                  <a:pos x="258" y="181"/>
                </a:cxn>
                <a:cxn ang="0">
                  <a:pos x="261" y="162"/>
                </a:cxn>
                <a:cxn ang="0">
                  <a:pos x="242" y="136"/>
                </a:cxn>
                <a:cxn ang="0">
                  <a:pos x="265" y="125"/>
                </a:cxn>
                <a:cxn ang="0">
                  <a:pos x="261" y="106"/>
                </a:cxn>
                <a:cxn ang="0">
                  <a:pos x="235" y="99"/>
                </a:cxn>
                <a:cxn ang="0">
                  <a:pos x="232" y="90"/>
                </a:cxn>
                <a:cxn ang="0">
                  <a:pos x="250" y="71"/>
                </a:cxn>
                <a:cxn ang="0">
                  <a:pos x="238" y="55"/>
                </a:cxn>
                <a:cxn ang="0">
                  <a:pos x="205" y="53"/>
                </a:cxn>
                <a:cxn ang="0">
                  <a:pos x="214" y="28"/>
                </a:cxn>
                <a:cxn ang="0">
                  <a:pos x="197" y="18"/>
                </a:cxn>
                <a:cxn ang="0">
                  <a:pos x="180" y="36"/>
                </a:cxn>
                <a:cxn ang="0">
                  <a:pos x="166" y="5"/>
                </a:cxn>
                <a:cxn ang="0">
                  <a:pos x="148" y="0"/>
                </a:cxn>
                <a:cxn ang="0">
                  <a:pos x="136" y="25"/>
                </a:cxn>
                <a:cxn ang="0">
                  <a:pos x="111" y="3"/>
                </a:cxn>
                <a:cxn ang="0">
                  <a:pos x="93" y="6"/>
                </a:cxn>
                <a:cxn ang="0">
                  <a:pos x="92" y="33"/>
                </a:cxn>
                <a:cxn ang="0">
                  <a:pos x="61" y="23"/>
                </a:cxn>
                <a:cxn ang="0">
                  <a:pos x="45" y="34"/>
                </a:cxn>
                <a:cxn ang="0">
                  <a:pos x="55" y="59"/>
                </a:cxn>
                <a:cxn ang="0">
                  <a:pos x="22" y="64"/>
                </a:cxn>
                <a:cxn ang="0">
                  <a:pos x="12" y="79"/>
                </a:cxn>
                <a:cxn ang="0">
                  <a:pos x="31" y="98"/>
                </a:cxn>
                <a:cxn ang="0">
                  <a:pos x="4" y="116"/>
                </a:cxn>
                <a:cxn ang="0">
                  <a:pos x="0" y="135"/>
                </a:cxn>
                <a:cxn ang="0">
                  <a:pos x="25" y="144"/>
                </a:cxn>
                <a:cxn ang="0">
                  <a:pos x="7" y="172"/>
                </a:cxn>
                <a:cxn ang="0">
                  <a:pos x="12" y="191"/>
                </a:cxn>
                <a:cxn ang="0">
                  <a:pos x="37" y="188"/>
                </a:cxn>
                <a:cxn ang="0">
                  <a:pos x="32" y="222"/>
                </a:cxn>
                <a:cxn ang="0">
                  <a:pos x="44" y="237"/>
                </a:cxn>
                <a:cxn ang="0">
                  <a:pos x="66" y="224"/>
                </a:cxn>
                <a:cxn ang="0">
                  <a:pos x="75" y="256"/>
                </a:cxn>
                <a:cxn ang="0">
                  <a:pos x="91" y="265"/>
                </a:cxn>
                <a:cxn ang="0">
                  <a:pos x="107" y="244"/>
                </a:cxn>
                <a:cxn ang="0">
                  <a:pos x="128" y="270"/>
                </a:cxn>
                <a:cxn ang="0">
                  <a:pos x="146" y="272"/>
                </a:cxn>
                <a:cxn ang="0">
                  <a:pos x="152" y="246"/>
                </a:cxn>
                <a:cxn ang="0">
                  <a:pos x="181" y="261"/>
                </a:cxn>
                <a:cxn ang="0">
                  <a:pos x="202" y="170"/>
                </a:cxn>
                <a:cxn ang="0">
                  <a:pos x="100" y="207"/>
                </a:cxn>
                <a:cxn ang="0">
                  <a:pos x="64" y="103"/>
                </a:cxn>
                <a:cxn ang="0">
                  <a:pos x="166" y="65"/>
                </a:cxn>
                <a:cxn ang="0">
                  <a:pos x="202" y="170"/>
                </a:cxn>
              </a:cxnLst>
              <a:rect l="0" t="0" r="r" b="b"/>
              <a:pathLst>
                <a:path w="265" h="272">
                  <a:moveTo>
                    <a:pt x="184" y="262"/>
                  </a:moveTo>
                  <a:cubicBezTo>
                    <a:pt x="199" y="254"/>
                    <a:pt x="199" y="254"/>
                    <a:pt x="199" y="254"/>
                  </a:cubicBezTo>
                  <a:cubicBezTo>
                    <a:pt x="200" y="254"/>
                    <a:pt x="200" y="253"/>
                    <a:pt x="200" y="252"/>
                  </a:cubicBezTo>
                  <a:cubicBezTo>
                    <a:pt x="194" y="229"/>
                    <a:pt x="194" y="229"/>
                    <a:pt x="194" y="229"/>
                  </a:cubicBezTo>
                  <a:cubicBezTo>
                    <a:pt x="198" y="226"/>
                    <a:pt x="202" y="222"/>
                    <a:pt x="206" y="219"/>
                  </a:cubicBezTo>
                  <a:cubicBezTo>
                    <a:pt x="227" y="230"/>
                    <a:pt x="227" y="230"/>
                    <a:pt x="227" y="230"/>
                  </a:cubicBezTo>
                  <a:cubicBezTo>
                    <a:pt x="227" y="231"/>
                    <a:pt x="228" y="230"/>
                    <a:pt x="229" y="230"/>
                  </a:cubicBezTo>
                  <a:cubicBezTo>
                    <a:pt x="240" y="217"/>
                    <a:pt x="240" y="217"/>
                    <a:pt x="240" y="217"/>
                  </a:cubicBezTo>
                  <a:cubicBezTo>
                    <a:pt x="241" y="216"/>
                    <a:pt x="241" y="215"/>
                    <a:pt x="240" y="214"/>
                  </a:cubicBezTo>
                  <a:cubicBezTo>
                    <a:pt x="225" y="195"/>
                    <a:pt x="225" y="195"/>
                    <a:pt x="225" y="195"/>
                  </a:cubicBezTo>
                  <a:cubicBezTo>
                    <a:pt x="227" y="192"/>
                    <a:pt x="229" y="188"/>
                    <a:pt x="231" y="184"/>
                  </a:cubicBezTo>
                  <a:cubicBezTo>
                    <a:pt x="232" y="183"/>
                    <a:pt x="232" y="182"/>
                    <a:pt x="233" y="181"/>
                  </a:cubicBezTo>
                  <a:cubicBezTo>
                    <a:pt x="256" y="183"/>
                    <a:pt x="256" y="183"/>
                    <a:pt x="256" y="183"/>
                  </a:cubicBezTo>
                  <a:cubicBezTo>
                    <a:pt x="257" y="183"/>
                    <a:pt x="258" y="182"/>
                    <a:pt x="258" y="181"/>
                  </a:cubicBezTo>
                  <a:cubicBezTo>
                    <a:pt x="263" y="165"/>
                    <a:pt x="263" y="165"/>
                    <a:pt x="263" y="165"/>
                  </a:cubicBezTo>
                  <a:cubicBezTo>
                    <a:pt x="263" y="164"/>
                    <a:pt x="262" y="163"/>
                    <a:pt x="261" y="162"/>
                  </a:cubicBezTo>
                  <a:cubicBezTo>
                    <a:pt x="241" y="151"/>
                    <a:pt x="241" y="151"/>
                    <a:pt x="241" y="151"/>
                  </a:cubicBezTo>
                  <a:cubicBezTo>
                    <a:pt x="241" y="146"/>
                    <a:pt x="242" y="141"/>
                    <a:pt x="242" y="136"/>
                  </a:cubicBezTo>
                  <a:cubicBezTo>
                    <a:pt x="264" y="127"/>
                    <a:pt x="264" y="127"/>
                    <a:pt x="264" y="127"/>
                  </a:cubicBezTo>
                  <a:cubicBezTo>
                    <a:pt x="265" y="127"/>
                    <a:pt x="265" y="126"/>
                    <a:pt x="265" y="125"/>
                  </a:cubicBezTo>
                  <a:cubicBezTo>
                    <a:pt x="263" y="108"/>
                    <a:pt x="263" y="108"/>
                    <a:pt x="263" y="108"/>
                  </a:cubicBezTo>
                  <a:cubicBezTo>
                    <a:pt x="263" y="107"/>
                    <a:pt x="262" y="106"/>
                    <a:pt x="261" y="106"/>
                  </a:cubicBezTo>
                  <a:cubicBezTo>
                    <a:pt x="237" y="105"/>
                    <a:pt x="237" y="105"/>
                    <a:pt x="237" y="105"/>
                  </a:cubicBezTo>
                  <a:cubicBezTo>
                    <a:pt x="237" y="103"/>
                    <a:pt x="236" y="101"/>
                    <a:pt x="235" y="99"/>
                  </a:cubicBezTo>
                  <a:cubicBezTo>
                    <a:pt x="235" y="99"/>
                    <a:pt x="235" y="99"/>
                    <a:pt x="235" y="99"/>
                  </a:cubicBezTo>
                  <a:cubicBezTo>
                    <a:pt x="234" y="96"/>
                    <a:pt x="233" y="93"/>
                    <a:pt x="232" y="90"/>
                  </a:cubicBezTo>
                  <a:cubicBezTo>
                    <a:pt x="249" y="73"/>
                    <a:pt x="249" y="73"/>
                    <a:pt x="249" y="73"/>
                  </a:cubicBezTo>
                  <a:cubicBezTo>
                    <a:pt x="250" y="73"/>
                    <a:pt x="250" y="72"/>
                    <a:pt x="250" y="71"/>
                  </a:cubicBezTo>
                  <a:cubicBezTo>
                    <a:pt x="241" y="56"/>
                    <a:pt x="241" y="56"/>
                    <a:pt x="241" y="56"/>
                  </a:cubicBezTo>
                  <a:cubicBezTo>
                    <a:pt x="240" y="55"/>
                    <a:pt x="239" y="55"/>
                    <a:pt x="238" y="55"/>
                  </a:cubicBezTo>
                  <a:cubicBezTo>
                    <a:pt x="216" y="64"/>
                    <a:pt x="216" y="64"/>
                    <a:pt x="216" y="64"/>
                  </a:cubicBezTo>
                  <a:cubicBezTo>
                    <a:pt x="213" y="60"/>
                    <a:pt x="209" y="56"/>
                    <a:pt x="205" y="53"/>
                  </a:cubicBezTo>
                  <a:cubicBezTo>
                    <a:pt x="214" y="30"/>
                    <a:pt x="214" y="30"/>
                    <a:pt x="214" y="30"/>
                  </a:cubicBezTo>
                  <a:cubicBezTo>
                    <a:pt x="215" y="29"/>
                    <a:pt x="215" y="28"/>
                    <a:pt x="214" y="28"/>
                  </a:cubicBezTo>
                  <a:cubicBezTo>
                    <a:pt x="200" y="18"/>
                    <a:pt x="200" y="18"/>
                    <a:pt x="200" y="18"/>
                  </a:cubicBezTo>
                  <a:cubicBezTo>
                    <a:pt x="199" y="17"/>
                    <a:pt x="198" y="17"/>
                    <a:pt x="197" y="18"/>
                  </a:cubicBezTo>
                  <a:cubicBezTo>
                    <a:pt x="180" y="36"/>
                    <a:pt x="180" y="36"/>
                    <a:pt x="180" y="36"/>
                  </a:cubicBezTo>
                  <a:cubicBezTo>
                    <a:pt x="180" y="36"/>
                    <a:pt x="180" y="36"/>
                    <a:pt x="180" y="36"/>
                  </a:cubicBezTo>
                  <a:cubicBezTo>
                    <a:pt x="175" y="33"/>
                    <a:pt x="171" y="32"/>
                    <a:pt x="166" y="30"/>
                  </a:cubicBezTo>
                  <a:cubicBezTo>
                    <a:pt x="166" y="5"/>
                    <a:pt x="166" y="5"/>
                    <a:pt x="166" y="5"/>
                  </a:cubicBezTo>
                  <a:cubicBezTo>
                    <a:pt x="166" y="4"/>
                    <a:pt x="165" y="3"/>
                    <a:pt x="164" y="3"/>
                  </a:cubicBezTo>
                  <a:cubicBezTo>
                    <a:pt x="148" y="0"/>
                    <a:pt x="148" y="0"/>
                    <a:pt x="148" y="0"/>
                  </a:cubicBezTo>
                  <a:cubicBezTo>
                    <a:pt x="147" y="0"/>
                    <a:pt x="146" y="0"/>
                    <a:pt x="145" y="1"/>
                  </a:cubicBezTo>
                  <a:cubicBezTo>
                    <a:pt x="136" y="25"/>
                    <a:pt x="136" y="25"/>
                    <a:pt x="136" y="25"/>
                  </a:cubicBezTo>
                  <a:cubicBezTo>
                    <a:pt x="132" y="25"/>
                    <a:pt x="127" y="25"/>
                    <a:pt x="122" y="25"/>
                  </a:cubicBezTo>
                  <a:cubicBezTo>
                    <a:pt x="111" y="3"/>
                    <a:pt x="111" y="3"/>
                    <a:pt x="111" y="3"/>
                  </a:cubicBezTo>
                  <a:cubicBezTo>
                    <a:pt x="111" y="2"/>
                    <a:pt x="110" y="1"/>
                    <a:pt x="109" y="1"/>
                  </a:cubicBezTo>
                  <a:cubicBezTo>
                    <a:pt x="93" y="6"/>
                    <a:pt x="93" y="6"/>
                    <a:pt x="93" y="6"/>
                  </a:cubicBezTo>
                  <a:cubicBezTo>
                    <a:pt x="92" y="6"/>
                    <a:pt x="91" y="7"/>
                    <a:pt x="91" y="8"/>
                  </a:cubicBezTo>
                  <a:cubicBezTo>
                    <a:pt x="92" y="33"/>
                    <a:pt x="92" y="33"/>
                    <a:pt x="92" y="33"/>
                  </a:cubicBezTo>
                  <a:cubicBezTo>
                    <a:pt x="88" y="35"/>
                    <a:pt x="83" y="37"/>
                    <a:pt x="79" y="40"/>
                  </a:cubicBezTo>
                  <a:cubicBezTo>
                    <a:pt x="61" y="23"/>
                    <a:pt x="61" y="23"/>
                    <a:pt x="61" y="23"/>
                  </a:cubicBezTo>
                  <a:cubicBezTo>
                    <a:pt x="60" y="23"/>
                    <a:pt x="59" y="23"/>
                    <a:pt x="58" y="23"/>
                  </a:cubicBezTo>
                  <a:cubicBezTo>
                    <a:pt x="45" y="34"/>
                    <a:pt x="45" y="34"/>
                    <a:pt x="45" y="34"/>
                  </a:cubicBezTo>
                  <a:cubicBezTo>
                    <a:pt x="44" y="34"/>
                    <a:pt x="44" y="35"/>
                    <a:pt x="44" y="36"/>
                  </a:cubicBezTo>
                  <a:cubicBezTo>
                    <a:pt x="55" y="59"/>
                    <a:pt x="55" y="59"/>
                    <a:pt x="55" y="59"/>
                  </a:cubicBezTo>
                  <a:cubicBezTo>
                    <a:pt x="52" y="62"/>
                    <a:pt x="49" y="66"/>
                    <a:pt x="46" y="70"/>
                  </a:cubicBezTo>
                  <a:cubicBezTo>
                    <a:pt x="22" y="64"/>
                    <a:pt x="22" y="64"/>
                    <a:pt x="22" y="64"/>
                  </a:cubicBezTo>
                  <a:cubicBezTo>
                    <a:pt x="22" y="63"/>
                    <a:pt x="21" y="63"/>
                    <a:pt x="20" y="64"/>
                  </a:cubicBezTo>
                  <a:cubicBezTo>
                    <a:pt x="12" y="79"/>
                    <a:pt x="12" y="79"/>
                    <a:pt x="12" y="79"/>
                  </a:cubicBezTo>
                  <a:cubicBezTo>
                    <a:pt x="12" y="80"/>
                    <a:pt x="12" y="81"/>
                    <a:pt x="13" y="82"/>
                  </a:cubicBezTo>
                  <a:cubicBezTo>
                    <a:pt x="31" y="98"/>
                    <a:pt x="31" y="98"/>
                    <a:pt x="31" y="98"/>
                  </a:cubicBezTo>
                  <a:cubicBezTo>
                    <a:pt x="30" y="103"/>
                    <a:pt x="28" y="108"/>
                    <a:pt x="27" y="113"/>
                  </a:cubicBezTo>
                  <a:cubicBezTo>
                    <a:pt x="4" y="116"/>
                    <a:pt x="4" y="116"/>
                    <a:pt x="4" y="116"/>
                  </a:cubicBezTo>
                  <a:cubicBezTo>
                    <a:pt x="3" y="116"/>
                    <a:pt x="2" y="117"/>
                    <a:pt x="2" y="118"/>
                  </a:cubicBezTo>
                  <a:cubicBezTo>
                    <a:pt x="0" y="135"/>
                    <a:pt x="0" y="135"/>
                    <a:pt x="0" y="135"/>
                  </a:cubicBezTo>
                  <a:cubicBezTo>
                    <a:pt x="0" y="136"/>
                    <a:pt x="1" y="137"/>
                    <a:pt x="2" y="137"/>
                  </a:cubicBezTo>
                  <a:cubicBezTo>
                    <a:pt x="25" y="144"/>
                    <a:pt x="25" y="144"/>
                    <a:pt x="25" y="144"/>
                  </a:cubicBezTo>
                  <a:cubicBezTo>
                    <a:pt x="25" y="149"/>
                    <a:pt x="26" y="154"/>
                    <a:pt x="27" y="159"/>
                  </a:cubicBezTo>
                  <a:cubicBezTo>
                    <a:pt x="7" y="172"/>
                    <a:pt x="7" y="172"/>
                    <a:pt x="7" y="172"/>
                  </a:cubicBezTo>
                  <a:cubicBezTo>
                    <a:pt x="6" y="172"/>
                    <a:pt x="6" y="173"/>
                    <a:pt x="6" y="174"/>
                  </a:cubicBezTo>
                  <a:cubicBezTo>
                    <a:pt x="12" y="191"/>
                    <a:pt x="12" y="191"/>
                    <a:pt x="12" y="191"/>
                  </a:cubicBezTo>
                  <a:cubicBezTo>
                    <a:pt x="12" y="192"/>
                    <a:pt x="13" y="192"/>
                    <a:pt x="14" y="192"/>
                  </a:cubicBezTo>
                  <a:cubicBezTo>
                    <a:pt x="37" y="188"/>
                    <a:pt x="37" y="188"/>
                    <a:pt x="37" y="188"/>
                  </a:cubicBezTo>
                  <a:cubicBezTo>
                    <a:pt x="40" y="193"/>
                    <a:pt x="42" y="197"/>
                    <a:pt x="45" y="201"/>
                  </a:cubicBezTo>
                  <a:cubicBezTo>
                    <a:pt x="32" y="222"/>
                    <a:pt x="32" y="222"/>
                    <a:pt x="32" y="222"/>
                  </a:cubicBezTo>
                  <a:cubicBezTo>
                    <a:pt x="31" y="222"/>
                    <a:pt x="31" y="223"/>
                    <a:pt x="32" y="224"/>
                  </a:cubicBezTo>
                  <a:cubicBezTo>
                    <a:pt x="44" y="237"/>
                    <a:pt x="44" y="237"/>
                    <a:pt x="44" y="237"/>
                  </a:cubicBezTo>
                  <a:cubicBezTo>
                    <a:pt x="44" y="237"/>
                    <a:pt x="46" y="237"/>
                    <a:pt x="46" y="237"/>
                  </a:cubicBezTo>
                  <a:cubicBezTo>
                    <a:pt x="66" y="224"/>
                    <a:pt x="66" y="224"/>
                    <a:pt x="66" y="224"/>
                  </a:cubicBezTo>
                  <a:cubicBezTo>
                    <a:pt x="70" y="227"/>
                    <a:pt x="74" y="230"/>
                    <a:pt x="79" y="233"/>
                  </a:cubicBezTo>
                  <a:cubicBezTo>
                    <a:pt x="75" y="256"/>
                    <a:pt x="75" y="256"/>
                    <a:pt x="75" y="256"/>
                  </a:cubicBezTo>
                  <a:cubicBezTo>
                    <a:pt x="74" y="257"/>
                    <a:pt x="75" y="258"/>
                    <a:pt x="76" y="259"/>
                  </a:cubicBezTo>
                  <a:cubicBezTo>
                    <a:pt x="91" y="265"/>
                    <a:pt x="91" y="265"/>
                    <a:pt x="91" y="265"/>
                  </a:cubicBezTo>
                  <a:cubicBezTo>
                    <a:pt x="92" y="266"/>
                    <a:pt x="93" y="265"/>
                    <a:pt x="94" y="264"/>
                  </a:cubicBezTo>
                  <a:cubicBezTo>
                    <a:pt x="107" y="244"/>
                    <a:pt x="107" y="244"/>
                    <a:pt x="107" y="244"/>
                  </a:cubicBezTo>
                  <a:cubicBezTo>
                    <a:pt x="112" y="246"/>
                    <a:pt x="117" y="247"/>
                    <a:pt x="122" y="247"/>
                  </a:cubicBezTo>
                  <a:cubicBezTo>
                    <a:pt x="128" y="270"/>
                    <a:pt x="128" y="270"/>
                    <a:pt x="128" y="270"/>
                  </a:cubicBezTo>
                  <a:cubicBezTo>
                    <a:pt x="128" y="271"/>
                    <a:pt x="128" y="272"/>
                    <a:pt x="129" y="272"/>
                  </a:cubicBezTo>
                  <a:cubicBezTo>
                    <a:pt x="146" y="272"/>
                    <a:pt x="146" y="272"/>
                    <a:pt x="146" y="272"/>
                  </a:cubicBezTo>
                  <a:cubicBezTo>
                    <a:pt x="147" y="272"/>
                    <a:pt x="148" y="271"/>
                    <a:pt x="148" y="270"/>
                  </a:cubicBezTo>
                  <a:cubicBezTo>
                    <a:pt x="152" y="246"/>
                    <a:pt x="152" y="246"/>
                    <a:pt x="152" y="246"/>
                  </a:cubicBezTo>
                  <a:cubicBezTo>
                    <a:pt x="157" y="245"/>
                    <a:pt x="162" y="244"/>
                    <a:pt x="167" y="242"/>
                  </a:cubicBezTo>
                  <a:cubicBezTo>
                    <a:pt x="181" y="261"/>
                    <a:pt x="181" y="261"/>
                    <a:pt x="181" y="261"/>
                  </a:cubicBezTo>
                  <a:cubicBezTo>
                    <a:pt x="182" y="262"/>
                    <a:pt x="183" y="262"/>
                    <a:pt x="184" y="262"/>
                  </a:cubicBezTo>
                  <a:close/>
                  <a:moveTo>
                    <a:pt x="202" y="170"/>
                  </a:moveTo>
                  <a:cubicBezTo>
                    <a:pt x="194" y="188"/>
                    <a:pt x="179" y="203"/>
                    <a:pt x="159" y="210"/>
                  </a:cubicBezTo>
                  <a:cubicBezTo>
                    <a:pt x="139" y="218"/>
                    <a:pt x="118" y="216"/>
                    <a:pt x="100" y="207"/>
                  </a:cubicBezTo>
                  <a:cubicBezTo>
                    <a:pt x="83" y="199"/>
                    <a:pt x="68" y="183"/>
                    <a:pt x="61" y="163"/>
                  </a:cubicBezTo>
                  <a:cubicBezTo>
                    <a:pt x="54" y="142"/>
                    <a:pt x="56" y="121"/>
                    <a:pt x="64" y="103"/>
                  </a:cubicBezTo>
                  <a:cubicBezTo>
                    <a:pt x="73" y="84"/>
                    <a:pt x="88" y="69"/>
                    <a:pt x="108" y="62"/>
                  </a:cubicBezTo>
                  <a:cubicBezTo>
                    <a:pt x="128" y="55"/>
                    <a:pt x="148" y="57"/>
                    <a:pt x="166" y="65"/>
                  </a:cubicBezTo>
                  <a:cubicBezTo>
                    <a:pt x="184" y="74"/>
                    <a:pt x="198" y="89"/>
                    <a:pt x="205" y="110"/>
                  </a:cubicBezTo>
                  <a:cubicBezTo>
                    <a:pt x="212" y="130"/>
                    <a:pt x="211" y="152"/>
                    <a:pt x="202" y="170"/>
                  </a:cubicBez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sp>
          <p:nvSpPr>
            <p:cNvPr id="717" name="Freeform 7">
              <a:extLst>
                <a:ext uri="{FF2B5EF4-FFF2-40B4-BE49-F238E27FC236}">
                  <a16:creationId xmlns:a16="http://schemas.microsoft.com/office/drawing/2014/main" id="{9A249278-C76D-4BAB-BF65-541E7FF0CCB9}"/>
                </a:ext>
              </a:extLst>
            </p:cNvPr>
            <p:cNvSpPr>
              <a:spLocks noEditPoints="1"/>
            </p:cNvSpPr>
            <p:nvPr/>
          </p:nvSpPr>
          <p:spPr bwMode="auto">
            <a:xfrm>
              <a:off x="5646738" y="2230438"/>
              <a:ext cx="207963" cy="212725"/>
            </a:xfrm>
            <a:custGeom>
              <a:avLst/>
              <a:gdLst/>
              <a:ahLst/>
              <a:cxnLst>
                <a:cxn ang="0">
                  <a:pos x="159" y="203"/>
                </a:cxn>
                <a:cxn ang="0">
                  <a:pos x="155" y="183"/>
                </a:cxn>
                <a:cxn ang="0">
                  <a:pos x="181" y="184"/>
                </a:cxn>
                <a:cxn ang="0">
                  <a:pos x="192" y="173"/>
                </a:cxn>
                <a:cxn ang="0">
                  <a:pos x="180" y="156"/>
                </a:cxn>
                <a:cxn ang="0">
                  <a:pos x="186" y="145"/>
                </a:cxn>
                <a:cxn ang="0">
                  <a:pos x="206" y="145"/>
                </a:cxn>
                <a:cxn ang="0">
                  <a:pos x="209" y="130"/>
                </a:cxn>
                <a:cxn ang="0">
                  <a:pos x="193" y="108"/>
                </a:cxn>
                <a:cxn ang="0">
                  <a:pos x="212" y="100"/>
                </a:cxn>
                <a:cxn ang="0">
                  <a:pos x="208" y="85"/>
                </a:cxn>
                <a:cxn ang="0">
                  <a:pos x="188" y="79"/>
                </a:cxn>
                <a:cxn ang="0">
                  <a:pos x="185" y="72"/>
                </a:cxn>
                <a:cxn ang="0">
                  <a:pos x="199" y="57"/>
                </a:cxn>
                <a:cxn ang="0">
                  <a:pos x="190" y="44"/>
                </a:cxn>
                <a:cxn ang="0">
                  <a:pos x="164" y="42"/>
                </a:cxn>
                <a:cxn ang="0">
                  <a:pos x="171" y="22"/>
                </a:cxn>
                <a:cxn ang="0">
                  <a:pos x="158" y="15"/>
                </a:cxn>
                <a:cxn ang="0">
                  <a:pos x="143" y="29"/>
                </a:cxn>
                <a:cxn ang="0">
                  <a:pos x="132" y="4"/>
                </a:cxn>
                <a:cxn ang="0">
                  <a:pos x="118" y="0"/>
                </a:cxn>
                <a:cxn ang="0">
                  <a:pos x="109" y="20"/>
                </a:cxn>
                <a:cxn ang="0">
                  <a:pos x="89" y="2"/>
                </a:cxn>
                <a:cxn ang="0">
                  <a:pos x="74" y="5"/>
                </a:cxn>
                <a:cxn ang="0">
                  <a:pos x="74" y="27"/>
                </a:cxn>
                <a:cxn ang="0">
                  <a:pos x="48" y="19"/>
                </a:cxn>
                <a:cxn ang="0">
                  <a:pos x="36" y="27"/>
                </a:cxn>
                <a:cxn ang="0">
                  <a:pos x="44" y="47"/>
                </a:cxn>
                <a:cxn ang="0">
                  <a:pos x="18" y="51"/>
                </a:cxn>
                <a:cxn ang="0">
                  <a:pos x="10" y="64"/>
                </a:cxn>
                <a:cxn ang="0">
                  <a:pos x="25" y="78"/>
                </a:cxn>
                <a:cxn ang="0">
                  <a:pos x="3" y="93"/>
                </a:cxn>
                <a:cxn ang="0">
                  <a:pos x="0" y="108"/>
                </a:cxn>
                <a:cxn ang="0">
                  <a:pos x="20" y="115"/>
                </a:cxn>
                <a:cxn ang="0">
                  <a:pos x="5" y="137"/>
                </a:cxn>
                <a:cxn ang="0">
                  <a:pos x="9" y="152"/>
                </a:cxn>
                <a:cxn ang="0">
                  <a:pos x="30" y="150"/>
                </a:cxn>
                <a:cxn ang="0">
                  <a:pos x="26" y="177"/>
                </a:cxn>
                <a:cxn ang="0">
                  <a:pos x="35" y="189"/>
                </a:cxn>
                <a:cxn ang="0">
                  <a:pos x="53" y="179"/>
                </a:cxn>
                <a:cxn ang="0">
                  <a:pos x="60" y="205"/>
                </a:cxn>
                <a:cxn ang="0">
                  <a:pos x="73" y="212"/>
                </a:cxn>
                <a:cxn ang="0">
                  <a:pos x="85" y="195"/>
                </a:cxn>
                <a:cxn ang="0">
                  <a:pos x="102" y="216"/>
                </a:cxn>
                <a:cxn ang="0">
                  <a:pos x="117" y="217"/>
                </a:cxn>
                <a:cxn ang="0">
                  <a:pos x="121" y="197"/>
                </a:cxn>
                <a:cxn ang="0">
                  <a:pos x="145" y="208"/>
                </a:cxn>
                <a:cxn ang="0">
                  <a:pos x="162" y="136"/>
                </a:cxn>
                <a:cxn ang="0">
                  <a:pos x="80" y="166"/>
                </a:cxn>
                <a:cxn ang="0">
                  <a:pos x="51" y="82"/>
                </a:cxn>
                <a:cxn ang="0">
                  <a:pos x="133" y="52"/>
                </a:cxn>
                <a:cxn ang="0">
                  <a:pos x="162" y="136"/>
                </a:cxn>
              </a:cxnLst>
              <a:rect l="0" t="0" r="r" b="b"/>
              <a:pathLst>
                <a:path w="212" h="217">
                  <a:moveTo>
                    <a:pt x="147" y="209"/>
                  </a:moveTo>
                  <a:cubicBezTo>
                    <a:pt x="159" y="203"/>
                    <a:pt x="159" y="203"/>
                    <a:pt x="159" y="203"/>
                  </a:cubicBezTo>
                  <a:cubicBezTo>
                    <a:pt x="159" y="203"/>
                    <a:pt x="160" y="202"/>
                    <a:pt x="159" y="201"/>
                  </a:cubicBezTo>
                  <a:cubicBezTo>
                    <a:pt x="155" y="183"/>
                    <a:pt x="155" y="183"/>
                    <a:pt x="155" y="183"/>
                  </a:cubicBezTo>
                  <a:cubicBezTo>
                    <a:pt x="158" y="180"/>
                    <a:pt x="162" y="178"/>
                    <a:pt x="165" y="175"/>
                  </a:cubicBezTo>
                  <a:cubicBezTo>
                    <a:pt x="181" y="184"/>
                    <a:pt x="181" y="184"/>
                    <a:pt x="181" y="184"/>
                  </a:cubicBezTo>
                  <a:cubicBezTo>
                    <a:pt x="181" y="184"/>
                    <a:pt x="182" y="184"/>
                    <a:pt x="183" y="184"/>
                  </a:cubicBezTo>
                  <a:cubicBezTo>
                    <a:pt x="192" y="173"/>
                    <a:pt x="192" y="173"/>
                    <a:pt x="192" y="173"/>
                  </a:cubicBezTo>
                  <a:cubicBezTo>
                    <a:pt x="192" y="172"/>
                    <a:pt x="192" y="172"/>
                    <a:pt x="191" y="171"/>
                  </a:cubicBezTo>
                  <a:cubicBezTo>
                    <a:pt x="180" y="156"/>
                    <a:pt x="180" y="156"/>
                    <a:pt x="180" y="156"/>
                  </a:cubicBezTo>
                  <a:cubicBezTo>
                    <a:pt x="182" y="153"/>
                    <a:pt x="183" y="150"/>
                    <a:pt x="185" y="147"/>
                  </a:cubicBezTo>
                  <a:cubicBezTo>
                    <a:pt x="185" y="146"/>
                    <a:pt x="185" y="146"/>
                    <a:pt x="186" y="145"/>
                  </a:cubicBezTo>
                  <a:cubicBezTo>
                    <a:pt x="204" y="146"/>
                    <a:pt x="204" y="146"/>
                    <a:pt x="204" y="146"/>
                  </a:cubicBezTo>
                  <a:cubicBezTo>
                    <a:pt x="205" y="146"/>
                    <a:pt x="206" y="146"/>
                    <a:pt x="206" y="145"/>
                  </a:cubicBezTo>
                  <a:cubicBezTo>
                    <a:pt x="210" y="132"/>
                    <a:pt x="210" y="132"/>
                    <a:pt x="210" y="132"/>
                  </a:cubicBezTo>
                  <a:cubicBezTo>
                    <a:pt x="210" y="131"/>
                    <a:pt x="209" y="130"/>
                    <a:pt x="209" y="130"/>
                  </a:cubicBezTo>
                  <a:cubicBezTo>
                    <a:pt x="192" y="121"/>
                    <a:pt x="192" y="121"/>
                    <a:pt x="192" y="121"/>
                  </a:cubicBezTo>
                  <a:cubicBezTo>
                    <a:pt x="193" y="117"/>
                    <a:pt x="193" y="113"/>
                    <a:pt x="193" y="108"/>
                  </a:cubicBezTo>
                  <a:cubicBezTo>
                    <a:pt x="210" y="102"/>
                    <a:pt x="210" y="102"/>
                    <a:pt x="210" y="102"/>
                  </a:cubicBezTo>
                  <a:cubicBezTo>
                    <a:pt x="211" y="102"/>
                    <a:pt x="212" y="101"/>
                    <a:pt x="212" y="100"/>
                  </a:cubicBezTo>
                  <a:cubicBezTo>
                    <a:pt x="210" y="86"/>
                    <a:pt x="210" y="86"/>
                    <a:pt x="210" y="86"/>
                  </a:cubicBezTo>
                  <a:cubicBezTo>
                    <a:pt x="210" y="86"/>
                    <a:pt x="209" y="85"/>
                    <a:pt x="208" y="85"/>
                  </a:cubicBezTo>
                  <a:cubicBezTo>
                    <a:pt x="189" y="84"/>
                    <a:pt x="189" y="84"/>
                    <a:pt x="189" y="84"/>
                  </a:cubicBezTo>
                  <a:cubicBezTo>
                    <a:pt x="189" y="82"/>
                    <a:pt x="188" y="81"/>
                    <a:pt x="188" y="79"/>
                  </a:cubicBezTo>
                  <a:cubicBezTo>
                    <a:pt x="188" y="79"/>
                    <a:pt x="188" y="79"/>
                    <a:pt x="188" y="79"/>
                  </a:cubicBezTo>
                  <a:cubicBezTo>
                    <a:pt x="187" y="77"/>
                    <a:pt x="186" y="74"/>
                    <a:pt x="185" y="72"/>
                  </a:cubicBezTo>
                  <a:cubicBezTo>
                    <a:pt x="199" y="59"/>
                    <a:pt x="199" y="59"/>
                    <a:pt x="199" y="59"/>
                  </a:cubicBezTo>
                  <a:cubicBezTo>
                    <a:pt x="199" y="58"/>
                    <a:pt x="200" y="57"/>
                    <a:pt x="199" y="57"/>
                  </a:cubicBezTo>
                  <a:cubicBezTo>
                    <a:pt x="192" y="45"/>
                    <a:pt x="192" y="45"/>
                    <a:pt x="192" y="45"/>
                  </a:cubicBezTo>
                  <a:cubicBezTo>
                    <a:pt x="192" y="44"/>
                    <a:pt x="191" y="44"/>
                    <a:pt x="190" y="44"/>
                  </a:cubicBezTo>
                  <a:cubicBezTo>
                    <a:pt x="172" y="51"/>
                    <a:pt x="172" y="51"/>
                    <a:pt x="172" y="51"/>
                  </a:cubicBezTo>
                  <a:cubicBezTo>
                    <a:pt x="170" y="48"/>
                    <a:pt x="167" y="45"/>
                    <a:pt x="164" y="42"/>
                  </a:cubicBezTo>
                  <a:cubicBezTo>
                    <a:pt x="171" y="24"/>
                    <a:pt x="171" y="24"/>
                    <a:pt x="171" y="24"/>
                  </a:cubicBezTo>
                  <a:cubicBezTo>
                    <a:pt x="172" y="23"/>
                    <a:pt x="171" y="23"/>
                    <a:pt x="171" y="22"/>
                  </a:cubicBezTo>
                  <a:cubicBezTo>
                    <a:pt x="160" y="14"/>
                    <a:pt x="160" y="14"/>
                    <a:pt x="160" y="14"/>
                  </a:cubicBezTo>
                  <a:cubicBezTo>
                    <a:pt x="159" y="14"/>
                    <a:pt x="158" y="14"/>
                    <a:pt x="158" y="15"/>
                  </a:cubicBezTo>
                  <a:cubicBezTo>
                    <a:pt x="144" y="29"/>
                    <a:pt x="144" y="29"/>
                    <a:pt x="144" y="29"/>
                  </a:cubicBezTo>
                  <a:cubicBezTo>
                    <a:pt x="144" y="29"/>
                    <a:pt x="144" y="29"/>
                    <a:pt x="143" y="29"/>
                  </a:cubicBezTo>
                  <a:cubicBezTo>
                    <a:pt x="140" y="27"/>
                    <a:pt x="136" y="25"/>
                    <a:pt x="133" y="24"/>
                  </a:cubicBezTo>
                  <a:cubicBezTo>
                    <a:pt x="132" y="4"/>
                    <a:pt x="132" y="4"/>
                    <a:pt x="132" y="4"/>
                  </a:cubicBezTo>
                  <a:cubicBezTo>
                    <a:pt x="132" y="3"/>
                    <a:pt x="132" y="3"/>
                    <a:pt x="131" y="3"/>
                  </a:cubicBezTo>
                  <a:cubicBezTo>
                    <a:pt x="118" y="0"/>
                    <a:pt x="118" y="0"/>
                    <a:pt x="118" y="0"/>
                  </a:cubicBezTo>
                  <a:cubicBezTo>
                    <a:pt x="117" y="0"/>
                    <a:pt x="116" y="0"/>
                    <a:pt x="116" y="1"/>
                  </a:cubicBezTo>
                  <a:cubicBezTo>
                    <a:pt x="109" y="20"/>
                    <a:pt x="109" y="20"/>
                    <a:pt x="109" y="20"/>
                  </a:cubicBezTo>
                  <a:cubicBezTo>
                    <a:pt x="105" y="20"/>
                    <a:pt x="101" y="20"/>
                    <a:pt x="97" y="20"/>
                  </a:cubicBezTo>
                  <a:cubicBezTo>
                    <a:pt x="89" y="2"/>
                    <a:pt x="89" y="2"/>
                    <a:pt x="89" y="2"/>
                  </a:cubicBezTo>
                  <a:cubicBezTo>
                    <a:pt x="88" y="2"/>
                    <a:pt x="88" y="1"/>
                    <a:pt x="87" y="1"/>
                  </a:cubicBezTo>
                  <a:cubicBezTo>
                    <a:pt x="74" y="5"/>
                    <a:pt x="74" y="5"/>
                    <a:pt x="74" y="5"/>
                  </a:cubicBezTo>
                  <a:cubicBezTo>
                    <a:pt x="73" y="5"/>
                    <a:pt x="73" y="6"/>
                    <a:pt x="73" y="6"/>
                  </a:cubicBezTo>
                  <a:cubicBezTo>
                    <a:pt x="74" y="27"/>
                    <a:pt x="74" y="27"/>
                    <a:pt x="74" y="27"/>
                  </a:cubicBezTo>
                  <a:cubicBezTo>
                    <a:pt x="70" y="28"/>
                    <a:pt x="67" y="30"/>
                    <a:pt x="63" y="32"/>
                  </a:cubicBezTo>
                  <a:cubicBezTo>
                    <a:pt x="48" y="19"/>
                    <a:pt x="48" y="19"/>
                    <a:pt x="48" y="19"/>
                  </a:cubicBezTo>
                  <a:cubicBezTo>
                    <a:pt x="48" y="18"/>
                    <a:pt x="47" y="18"/>
                    <a:pt x="46" y="19"/>
                  </a:cubicBezTo>
                  <a:cubicBezTo>
                    <a:pt x="36" y="27"/>
                    <a:pt x="36" y="27"/>
                    <a:pt x="36" y="27"/>
                  </a:cubicBezTo>
                  <a:cubicBezTo>
                    <a:pt x="35" y="28"/>
                    <a:pt x="35" y="28"/>
                    <a:pt x="35" y="29"/>
                  </a:cubicBezTo>
                  <a:cubicBezTo>
                    <a:pt x="44" y="47"/>
                    <a:pt x="44" y="47"/>
                    <a:pt x="44" y="47"/>
                  </a:cubicBezTo>
                  <a:cubicBezTo>
                    <a:pt x="41" y="50"/>
                    <a:pt x="39" y="53"/>
                    <a:pt x="37" y="56"/>
                  </a:cubicBezTo>
                  <a:cubicBezTo>
                    <a:pt x="18" y="51"/>
                    <a:pt x="18" y="51"/>
                    <a:pt x="18" y="51"/>
                  </a:cubicBezTo>
                  <a:cubicBezTo>
                    <a:pt x="17" y="50"/>
                    <a:pt x="16" y="51"/>
                    <a:pt x="16" y="51"/>
                  </a:cubicBezTo>
                  <a:cubicBezTo>
                    <a:pt x="10" y="64"/>
                    <a:pt x="10" y="64"/>
                    <a:pt x="10" y="64"/>
                  </a:cubicBezTo>
                  <a:cubicBezTo>
                    <a:pt x="9" y="64"/>
                    <a:pt x="9" y="65"/>
                    <a:pt x="10" y="66"/>
                  </a:cubicBezTo>
                  <a:cubicBezTo>
                    <a:pt x="25" y="78"/>
                    <a:pt x="25" y="78"/>
                    <a:pt x="25" y="78"/>
                  </a:cubicBezTo>
                  <a:cubicBezTo>
                    <a:pt x="24" y="82"/>
                    <a:pt x="23" y="86"/>
                    <a:pt x="22" y="90"/>
                  </a:cubicBezTo>
                  <a:cubicBezTo>
                    <a:pt x="3" y="93"/>
                    <a:pt x="3" y="93"/>
                    <a:pt x="3" y="93"/>
                  </a:cubicBezTo>
                  <a:cubicBezTo>
                    <a:pt x="2" y="93"/>
                    <a:pt x="1" y="93"/>
                    <a:pt x="1" y="94"/>
                  </a:cubicBezTo>
                  <a:cubicBezTo>
                    <a:pt x="0" y="108"/>
                    <a:pt x="0" y="108"/>
                    <a:pt x="0" y="108"/>
                  </a:cubicBezTo>
                  <a:cubicBezTo>
                    <a:pt x="0" y="109"/>
                    <a:pt x="1" y="109"/>
                    <a:pt x="1" y="110"/>
                  </a:cubicBezTo>
                  <a:cubicBezTo>
                    <a:pt x="20" y="115"/>
                    <a:pt x="20" y="115"/>
                    <a:pt x="20" y="115"/>
                  </a:cubicBezTo>
                  <a:cubicBezTo>
                    <a:pt x="20" y="119"/>
                    <a:pt x="21" y="123"/>
                    <a:pt x="22" y="127"/>
                  </a:cubicBezTo>
                  <a:cubicBezTo>
                    <a:pt x="5" y="137"/>
                    <a:pt x="5" y="137"/>
                    <a:pt x="5" y="137"/>
                  </a:cubicBezTo>
                  <a:cubicBezTo>
                    <a:pt x="5" y="138"/>
                    <a:pt x="4" y="139"/>
                    <a:pt x="5" y="139"/>
                  </a:cubicBezTo>
                  <a:cubicBezTo>
                    <a:pt x="9" y="152"/>
                    <a:pt x="9" y="152"/>
                    <a:pt x="9" y="152"/>
                  </a:cubicBezTo>
                  <a:cubicBezTo>
                    <a:pt x="9" y="153"/>
                    <a:pt x="10" y="154"/>
                    <a:pt x="11" y="153"/>
                  </a:cubicBezTo>
                  <a:cubicBezTo>
                    <a:pt x="30" y="150"/>
                    <a:pt x="30" y="150"/>
                    <a:pt x="30" y="150"/>
                  </a:cubicBezTo>
                  <a:cubicBezTo>
                    <a:pt x="32" y="154"/>
                    <a:pt x="34" y="158"/>
                    <a:pt x="36" y="161"/>
                  </a:cubicBezTo>
                  <a:cubicBezTo>
                    <a:pt x="26" y="177"/>
                    <a:pt x="26" y="177"/>
                    <a:pt x="26" y="177"/>
                  </a:cubicBezTo>
                  <a:cubicBezTo>
                    <a:pt x="25" y="178"/>
                    <a:pt x="25" y="179"/>
                    <a:pt x="26" y="179"/>
                  </a:cubicBezTo>
                  <a:cubicBezTo>
                    <a:pt x="35" y="189"/>
                    <a:pt x="35" y="189"/>
                    <a:pt x="35" y="189"/>
                  </a:cubicBezTo>
                  <a:cubicBezTo>
                    <a:pt x="35" y="190"/>
                    <a:pt x="36" y="190"/>
                    <a:pt x="37" y="189"/>
                  </a:cubicBezTo>
                  <a:cubicBezTo>
                    <a:pt x="53" y="179"/>
                    <a:pt x="53" y="179"/>
                    <a:pt x="53" y="179"/>
                  </a:cubicBezTo>
                  <a:cubicBezTo>
                    <a:pt x="56" y="182"/>
                    <a:pt x="59" y="184"/>
                    <a:pt x="63" y="186"/>
                  </a:cubicBezTo>
                  <a:cubicBezTo>
                    <a:pt x="60" y="205"/>
                    <a:pt x="60" y="205"/>
                    <a:pt x="60" y="205"/>
                  </a:cubicBezTo>
                  <a:cubicBezTo>
                    <a:pt x="59" y="206"/>
                    <a:pt x="60" y="206"/>
                    <a:pt x="60" y="207"/>
                  </a:cubicBezTo>
                  <a:cubicBezTo>
                    <a:pt x="73" y="212"/>
                    <a:pt x="73" y="212"/>
                    <a:pt x="73" y="212"/>
                  </a:cubicBezTo>
                  <a:cubicBezTo>
                    <a:pt x="74" y="212"/>
                    <a:pt x="74" y="212"/>
                    <a:pt x="75" y="211"/>
                  </a:cubicBezTo>
                  <a:cubicBezTo>
                    <a:pt x="85" y="195"/>
                    <a:pt x="85" y="195"/>
                    <a:pt x="85" y="195"/>
                  </a:cubicBezTo>
                  <a:cubicBezTo>
                    <a:pt x="89" y="196"/>
                    <a:pt x="93" y="197"/>
                    <a:pt x="97" y="198"/>
                  </a:cubicBezTo>
                  <a:cubicBezTo>
                    <a:pt x="102" y="216"/>
                    <a:pt x="102" y="216"/>
                    <a:pt x="102" y="216"/>
                  </a:cubicBezTo>
                  <a:cubicBezTo>
                    <a:pt x="102" y="217"/>
                    <a:pt x="102" y="217"/>
                    <a:pt x="103" y="217"/>
                  </a:cubicBezTo>
                  <a:cubicBezTo>
                    <a:pt x="117" y="217"/>
                    <a:pt x="117" y="217"/>
                    <a:pt x="117" y="217"/>
                  </a:cubicBezTo>
                  <a:cubicBezTo>
                    <a:pt x="117" y="217"/>
                    <a:pt x="118" y="216"/>
                    <a:pt x="118" y="216"/>
                  </a:cubicBezTo>
                  <a:cubicBezTo>
                    <a:pt x="121" y="197"/>
                    <a:pt x="121" y="197"/>
                    <a:pt x="121" y="197"/>
                  </a:cubicBezTo>
                  <a:cubicBezTo>
                    <a:pt x="125" y="196"/>
                    <a:pt x="129" y="195"/>
                    <a:pt x="133" y="194"/>
                  </a:cubicBezTo>
                  <a:cubicBezTo>
                    <a:pt x="145" y="208"/>
                    <a:pt x="145" y="208"/>
                    <a:pt x="145" y="208"/>
                  </a:cubicBezTo>
                  <a:cubicBezTo>
                    <a:pt x="145" y="209"/>
                    <a:pt x="146" y="210"/>
                    <a:pt x="147" y="209"/>
                  </a:cubicBezTo>
                  <a:close/>
                  <a:moveTo>
                    <a:pt x="162" y="136"/>
                  </a:moveTo>
                  <a:cubicBezTo>
                    <a:pt x="155" y="151"/>
                    <a:pt x="143" y="162"/>
                    <a:pt x="127" y="168"/>
                  </a:cubicBezTo>
                  <a:cubicBezTo>
                    <a:pt x="111" y="174"/>
                    <a:pt x="94" y="173"/>
                    <a:pt x="80" y="166"/>
                  </a:cubicBezTo>
                  <a:cubicBezTo>
                    <a:pt x="66" y="159"/>
                    <a:pt x="54" y="146"/>
                    <a:pt x="49" y="130"/>
                  </a:cubicBezTo>
                  <a:cubicBezTo>
                    <a:pt x="43" y="114"/>
                    <a:pt x="44" y="97"/>
                    <a:pt x="51" y="82"/>
                  </a:cubicBezTo>
                  <a:cubicBezTo>
                    <a:pt x="58" y="67"/>
                    <a:pt x="70" y="56"/>
                    <a:pt x="86" y="50"/>
                  </a:cubicBezTo>
                  <a:cubicBezTo>
                    <a:pt x="102" y="44"/>
                    <a:pt x="118" y="45"/>
                    <a:pt x="133" y="52"/>
                  </a:cubicBezTo>
                  <a:cubicBezTo>
                    <a:pt x="147" y="59"/>
                    <a:pt x="158" y="71"/>
                    <a:pt x="164" y="88"/>
                  </a:cubicBezTo>
                  <a:cubicBezTo>
                    <a:pt x="170" y="104"/>
                    <a:pt x="168" y="121"/>
                    <a:pt x="162" y="136"/>
                  </a:cubicBez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sp>
          <p:nvSpPr>
            <p:cNvPr id="718" name="Freeform 8">
              <a:extLst>
                <a:ext uri="{FF2B5EF4-FFF2-40B4-BE49-F238E27FC236}">
                  <a16:creationId xmlns:a16="http://schemas.microsoft.com/office/drawing/2014/main" id="{4BE770AA-2BB2-45F0-B74D-D8EA12E7ED04}"/>
                </a:ext>
              </a:extLst>
            </p:cNvPr>
            <p:cNvSpPr>
              <a:spLocks noEditPoints="1"/>
            </p:cNvSpPr>
            <p:nvPr/>
          </p:nvSpPr>
          <p:spPr bwMode="auto">
            <a:xfrm>
              <a:off x="5821363" y="2166938"/>
              <a:ext cx="146050" cy="150813"/>
            </a:xfrm>
            <a:custGeom>
              <a:avLst/>
              <a:gdLst/>
              <a:ahLst/>
              <a:cxnLst>
                <a:cxn ang="0">
                  <a:pos x="114" y="141"/>
                </a:cxn>
                <a:cxn ang="0">
                  <a:pos x="111" y="127"/>
                </a:cxn>
                <a:cxn ang="0">
                  <a:pos x="129" y="127"/>
                </a:cxn>
                <a:cxn ang="0">
                  <a:pos x="136" y="119"/>
                </a:cxn>
                <a:cxn ang="0">
                  <a:pos x="127" y="107"/>
                </a:cxn>
                <a:cxn ang="0">
                  <a:pos x="131" y="99"/>
                </a:cxn>
                <a:cxn ang="0">
                  <a:pos x="145" y="99"/>
                </a:cxn>
                <a:cxn ang="0">
                  <a:pos x="147" y="88"/>
                </a:cxn>
                <a:cxn ang="0">
                  <a:pos x="135" y="74"/>
                </a:cxn>
                <a:cxn ang="0">
                  <a:pos x="148" y="67"/>
                </a:cxn>
                <a:cxn ang="0">
                  <a:pos x="145" y="57"/>
                </a:cxn>
                <a:cxn ang="0">
                  <a:pos x="130" y="53"/>
                </a:cxn>
                <a:cxn ang="0">
                  <a:pos x="128" y="48"/>
                </a:cxn>
                <a:cxn ang="0">
                  <a:pos x="138" y="37"/>
                </a:cxn>
                <a:cxn ang="0">
                  <a:pos x="131" y="29"/>
                </a:cxn>
                <a:cxn ang="0">
                  <a:pos x="112" y="28"/>
                </a:cxn>
                <a:cxn ang="0">
                  <a:pos x="116" y="14"/>
                </a:cxn>
                <a:cxn ang="0">
                  <a:pos x="107" y="9"/>
                </a:cxn>
                <a:cxn ang="0">
                  <a:pos x="98" y="19"/>
                </a:cxn>
                <a:cxn ang="0">
                  <a:pos x="89" y="3"/>
                </a:cxn>
                <a:cxn ang="0">
                  <a:pos x="79" y="0"/>
                </a:cxn>
                <a:cxn ang="0">
                  <a:pos x="73" y="14"/>
                </a:cxn>
                <a:cxn ang="0">
                  <a:pos x="58" y="3"/>
                </a:cxn>
                <a:cxn ang="0">
                  <a:pos x="48" y="5"/>
                </a:cxn>
                <a:cxn ang="0">
                  <a:pos x="49" y="20"/>
                </a:cxn>
                <a:cxn ang="0">
                  <a:pos x="31" y="16"/>
                </a:cxn>
                <a:cxn ang="0">
                  <a:pos x="22" y="22"/>
                </a:cxn>
                <a:cxn ang="0">
                  <a:pos x="29" y="36"/>
                </a:cxn>
                <a:cxn ang="0">
                  <a:pos x="10" y="39"/>
                </a:cxn>
                <a:cxn ang="0">
                  <a:pos x="5" y="49"/>
                </a:cxn>
                <a:cxn ang="0">
                  <a:pos x="16" y="58"/>
                </a:cxn>
                <a:cxn ang="0">
                  <a:pos x="1" y="69"/>
                </a:cxn>
                <a:cxn ang="0">
                  <a:pos x="0" y="80"/>
                </a:cxn>
                <a:cxn ang="0">
                  <a:pos x="14" y="84"/>
                </a:cxn>
                <a:cxn ang="0">
                  <a:pos x="4" y="100"/>
                </a:cxn>
                <a:cxn ang="0">
                  <a:pos x="8" y="111"/>
                </a:cxn>
                <a:cxn ang="0">
                  <a:pos x="22" y="109"/>
                </a:cxn>
                <a:cxn ang="0">
                  <a:pos x="20" y="128"/>
                </a:cxn>
                <a:cxn ang="0">
                  <a:pos x="27" y="136"/>
                </a:cxn>
                <a:cxn ang="0">
                  <a:pos x="39" y="128"/>
                </a:cxn>
                <a:cxn ang="0">
                  <a:pos x="45" y="146"/>
                </a:cxn>
                <a:cxn ang="0">
                  <a:pos x="54" y="150"/>
                </a:cxn>
                <a:cxn ang="0">
                  <a:pos x="62" y="138"/>
                </a:cxn>
                <a:cxn ang="0">
                  <a:pos x="75" y="152"/>
                </a:cxn>
                <a:cxn ang="0">
                  <a:pos x="85" y="152"/>
                </a:cxn>
                <a:cxn ang="0">
                  <a:pos x="88" y="138"/>
                </a:cxn>
                <a:cxn ang="0">
                  <a:pos x="104" y="145"/>
                </a:cxn>
                <a:cxn ang="0">
                  <a:pos x="114" y="94"/>
                </a:cxn>
                <a:cxn ang="0">
                  <a:pos x="58" y="118"/>
                </a:cxn>
                <a:cxn ang="0">
                  <a:pos x="35" y="60"/>
                </a:cxn>
                <a:cxn ang="0">
                  <a:pos x="91" y="36"/>
                </a:cxn>
                <a:cxn ang="0">
                  <a:pos x="114" y="94"/>
                </a:cxn>
              </a:cxnLst>
              <a:rect l="0" t="0" r="r" b="b"/>
              <a:pathLst>
                <a:path w="148" h="153">
                  <a:moveTo>
                    <a:pt x="106" y="146"/>
                  </a:moveTo>
                  <a:cubicBezTo>
                    <a:pt x="114" y="141"/>
                    <a:pt x="114" y="141"/>
                    <a:pt x="114" y="141"/>
                  </a:cubicBezTo>
                  <a:cubicBezTo>
                    <a:pt x="115" y="141"/>
                    <a:pt x="115" y="140"/>
                    <a:pt x="114" y="140"/>
                  </a:cubicBezTo>
                  <a:cubicBezTo>
                    <a:pt x="111" y="127"/>
                    <a:pt x="111" y="127"/>
                    <a:pt x="111" y="127"/>
                  </a:cubicBezTo>
                  <a:cubicBezTo>
                    <a:pt x="113" y="125"/>
                    <a:pt x="115" y="123"/>
                    <a:pt x="117" y="121"/>
                  </a:cubicBezTo>
                  <a:cubicBezTo>
                    <a:pt x="129" y="127"/>
                    <a:pt x="129" y="127"/>
                    <a:pt x="129" y="127"/>
                  </a:cubicBezTo>
                  <a:cubicBezTo>
                    <a:pt x="129" y="127"/>
                    <a:pt x="130" y="127"/>
                    <a:pt x="130" y="127"/>
                  </a:cubicBezTo>
                  <a:cubicBezTo>
                    <a:pt x="136" y="119"/>
                    <a:pt x="136" y="119"/>
                    <a:pt x="136" y="119"/>
                  </a:cubicBezTo>
                  <a:cubicBezTo>
                    <a:pt x="136" y="118"/>
                    <a:pt x="136" y="118"/>
                    <a:pt x="136" y="117"/>
                  </a:cubicBezTo>
                  <a:cubicBezTo>
                    <a:pt x="127" y="107"/>
                    <a:pt x="127" y="107"/>
                    <a:pt x="127" y="107"/>
                  </a:cubicBezTo>
                  <a:cubicBezTo>
                    <a:pt x="128" y="105"/>
                    <a:pt x="129" y="103"/>
                    <a:pt x="130" y="101"/>
                  </a:cubicBezTo>
                  <a:cubicBezTo>
                    <a:pt x="131" y="100"/>
                    <a:pt x="131" y="100"/>
                    <a:pt x="131" y="99"/>
                  </a:cubicBezTo>
                  <a:cubicBezTo>
                    <a:pt x="144" y="99"/>
                    <a:pt x="144" y="99"/>
                    <a:pt x="144" y="99"/>
                  </a:cubicBezTo>
                  <a:cubicBezTo>
                    <a:pt x="145" y="100"/>
                    <a:pt x="145" y="99"/>
                    <a:pt x="145" y="99"/>
                  </a:cubicBezTo>
                  <a:cubicBezTo>
                    <a:pt x="147" y="89"/>
                    <a:pt x="147" y="89"/>
                    <a:pt x="147" y="89"/>
                  </a:cubicBezTo>
                  <a:cubicBezTo>
                    <a:pt x="148" y="89"/>
                    <a:pt x="147" y="88"/>
                    <a:pt x="147" y="88"/>
                  </a:cubicBezTo>
                  <a:cubicBezTo>
                    <a:pt x="135" y="82"/>
                    <a:pt x="135" y="82"/>
                    <a:pt x="135" y="82"/>
                  </a:cubicBezTo>
                  <a:cubicBezTo>
                    <a:pt x="135" y="79"/>
                    <a:pt x="135" y="76"/>
                    <a:pt x="135" y="74"/>
                  </a:cubicBezTo>
                  <a:cubicBezTo>
                    <a:pt x="147" y="68"/>
                    <a:pt x="147" y="68"/>
                    <a:pt x="147" y="68"/>
                  </a:cubicBezTo>
                  <a:cubicBezTo>
                    <a:pt x="148" y="68"/>
                    <a:pt x="148" y="68"/>
                    <a:pt x="148" y="67"/>
                  </a:cubicBezTo>
                  <a:cubicBezTo>
                    <a:pt x="146" y="57"/>
                    <a:pt x="146" y="57"/>
                    <a:pt x="146" y="57"/>
                  </a:cubicBezTo>
                  <a:cubicBezTo>
                    <a:pt x="146" y="57"/>
                    <a:pt x="146" y="57"/>
                    <a:pt x="145" y="57"/>
                  </a:cubicBezTo>
                  <a:cubicBezTo>
                    <a:pt x="132" y="56"/>
                    <a:pt x="132" y="56"/>
                    <a:pt x="132" y="56"/>
                  </a:cubicBezTo>
                  <a:cubicBezTo>
                    <a:pt x="131" y="55"/>
                    <a:pt x="131" y="54"/>
                    <a:pt x="130" y="53"/>
                  </a:cubicBezTo>
                  <a:cubicBezTo>
                    <a:pt x="130" y="53"/>
                    <a:pt x="130" y="53"/>
                    <a:pt x="130" y="53"/>
                  </a:cubicBezTo>
                  <a:cubicBezTo>
                    <a:pt x="130" y="52"/>
                    <a:pt x="129" y="50"/>
                    <a:pt x="128" y="48"/>
                  </a:cubicBezTo>
                  <a:cubicBezTo>
                    <a:pt x="137" y="38"/>
                    <a:pt x="137" y="38"/>
                    <a:pt x="137" y="38"/>
                  </a:cubicBezTo>
                  <a:cubicBezTo>
                    <a:pt x="138" y="38"/>
                    <a:pt x="138" y="37"/>
                    <a:pt x="138" y="37"/>
                  </a:cubicBezTo>
                  <a:cubicBezTo>
                    <a:pt x="132" y="29"/>
                    <a:pt x="132" y="29"/>
                    <a:pt x="132" y="29"/>
                  </a:cubicBezTo>
                  <a:cubicBezTo>
                    <a:pt x="132" y="29"/>
                    <a:pt x="131" y="28"/>
                    <a:pt x="131" y="29"/>
                  </a:cubicBezTo>
                  <a:cubicBezTo>
                    <a:pt x="119" y="34"/>
                    <a:pt x="119" y="34"/>
                    <a:pt x="119" y="34"/>
                  </a:cubicBezTo>
                  <a:cubicBezTo>
                    <a:pt x="117" y="32"/>
                    <a:pt x="115" y="30"/>
                    <a:pt x="112" y="28"/>
                  </a:cubicBezTo>
                  <a:cubicBezTo>
                    <a:pt x="117" y="15"/>
                    <a:pt x="117" y="15"/>
                    <a:pt x="117" y="15"/>
                  </a:cubicBezTo>
                  <a:cubicBezTo>
                    <a:pt x="117" y="15"/>
                    <a:pt x="117" y="14"/>
                    <a:pt x="116" y="14"/>
                  </a:cubicBezTo>
                  <a:cubicBezTo>
                    <a:pt x="108" y="9"/>
                    <a:pt x="108" y="9"/>
                    <a:pt x="108" y="9"/>
                  </a:cubicBezTo>
                  <a:cubicBezTo>
                    <a:pt x="108" y="8"/>
                    <a:pt x="107" y="9"/>
                    <a:pt x="107" y="9"/>
                  </a:cubicBezTo>
                  <a:cubicBezTo>
                    <a:pt x="98" y="19"/>
                    <a:pt x="98" y="19"/>
                    <a:pt x="98" y="19"/>
                  </a:cubicBezTo>
                  <a:cubicBezTo>
                    <a:pt x="98" y="19"/>
                    <a:pt x="98" y="19"/>
                    <a:pt x="98" y="19"/>
                  </a:cubicBezTo>
                  <a:cubicBezTo>
                    <a:pt x="95" y="18"/>
                    <a:pt x="93" y="17"/>
                    <a:pt x="90" y="17"/>
                  </a:cubicBezTo>
                  <a:cubicBezTo>
                    <a:pt x="89" y="3"/>
                    <a:pt x="89" y="3"/>
                    <a:pt x="89" y="3"/>
                  </a:cubicBezTo>
                  <a:cubicBezTo>
                    <a:pt x="89" y="2"/>
                    <a:pt x="89" y="2"/>
                    <a:pt x="88" y="1"/>
                  </a:cubicBezTo>
                  <a:cubicBezTo>
                    <a:pt x="79" y="0"/>
                    <a:pt x="79" y="0"/>
                    <a:pt x="79" y="0"/>
                  </a:cubicBezTo>
                  <a:cubicBezTo>
                    <a:pt x="78" y="0"/>
                    <a:pt x="78" y="1"/>
                    <a:pt x="78" y="1"/>
                  </a:cubicBezTo>
                  <a:cubicBezTo>
                    <a:pt x="73" y="14"/>
                    <a:pt x="73" y="14"/>
                    <a:pt x="73" y="14"/>
                  </a:cubicBezTo>
                  <a:cubicBezTo>
                    <a:pt x="70" y="14"/>
                    <a:pt x="68" y="15"/>
                    <a:pt x="65" y="15"/>
                  </a:cubicBezTo>
                  <a:cubicBezTo>
                    <a:pt x="58" y="3"/>
                    <a:pt x="58" y="3"/>
                    <a:pt x="58" y="3"/>
                  </a:cubicBezTo>
                  <a:cubicBezTo>
                    <a:pt x="58" y="2"/>
                    <a:pt x="58" y="2"/>
                    <a:pt x="57" y="2"/>
                  </a:cubicBezTo>
                  <a:cubicBezTo>
                    <a:pt x="48" y="5"/>
                    <a:pt x="48" y="5"/>
                    <a:pt x="48" y="5"/>
                  </a:cubicBezTo>
                  <a:cubicBezTo>
                    <a:pt x="48" y="5"/>
                    <a:pt x="47" y="6"/>
                    <a:pt x="47" y="6"/>
                  </a:cubicBezTo>
                  <a:cubicBezTo>
                    <a:pt x="49" y="20"/>
                    <a:pt x="49" y="20"/>
                    <a:pt x="49" y="20"/>
                  </a:cubicBezTo>
                  <a:cubicBezTo>
                    <a:pt x="46" y="21"/>
                    <a:pt x="44" y="23"/>
                    <a:pt x="41" y="24"/>
                  </a:cubicBezTo>
                  <a:cubicBezTo>
                    <a:pt x="31" y="16"/>
                    <a:pt x="31" y="16"/>
                    <a:pt x="31" y="16"/>
                  </a:cubicBezTo>
                  <a:cubicBezTo>
                    <a:pt x="30" y="15"/>
                    <a:pt x="30" y="15"/>
                    <a:pt x="29" y="16"/>
                  </a:cubicBezTo>
                  <a:cubicBezTo>
                    <a:pt x="22" y="22"/>
                    <a:pt x="22" y="22"/>
                    <a:pt x="22" y="22"/>
                  </a:cubicBezTo>
                  <a:cubicBezTo>
                    <a:pt x="22" y="22"/>
                    <a:pt x="22" y="23"/>
                    <a:pt x="22" y="23"/>
                  </a:cubicBezTo>
                  <a:cubicBezTo>
                    <a:pt x="29" y="36"/>
                    <a:pt x="29" y="36"/>
                    <a:pt x="29" y="36"/>
                  </a:cubicBezTo>
                  <a:cubicBezTo>
                    <a:pt x="27" y="38"/>
                    <a:pt x="25" y="40"/>
                    <a:pt x="24" y="42"/>
                  </a:cubicBezTo>
                  <a:cubicBezTo>
                    <a:pt x="10" y="39"/>
                    <a:pt x="10" y="39"/>
                    <a:pt x="10" y="39"/>
                  </a:cubicBezTo>
                  <a:cubicBezTo>
                    <a:pt x="10" y="39"/>
                    <a:pt x="9" y="39"/>
                    <a:pt x="9" y="40"/>
                  </a:cubicBezTo>
                  <a:cubicBezTo>
                    <a:pt x="5" y="49"/>
                    <a:pt x="5" y="49"/>
                    <a:pt x="5" y="49"/>
                  </a:cubicBezTo>
                  <a:cubicBezTo>
                    <a:pt x="5" y="49"/>
                    <a:pt x="5" y="50"/>
                    <a:pt x="5" y="50"/>
                  </a:cubicBezTo>
                  <a:cubicBezTo>
                    <a:pt x="16" y="58"/>
                    <a:pt x="16" y="58"/>
                    <a:pt x="16" y="58"/>
                  </a:cubicBezTo>
                  <a:cubicBezTo>
                    <a:pt x="15" y="61"/>
                    <a:pt x="15" y="64"/>
                    <a:pt x="14" y="67"/>
                  </a:cubicBezTo>
                  <a:cubicBezTo>
                    <a:pt x="1" y="69"/>
                    <a:pt x="1" y="69"/>
                    <a:pt x="1" y="69"/>
                  </a:cubicBezTo>
                  <a:cubicBezTo>
                    <a:pt x="1" y="69"/>
                    <a:pt x="0" y="70"/>
                    <a:pt x="0" y="70"/>
                  </a:cubicBezTo>
                  <a:cubicBezTo>
                    <a:pt x="0" y="80"/>
                    <a:pt x="0" y="80"/>
                    <a:pt x="0" y="80"/>
                  </a:cubicBezTo>
                  <a:cubicBezTo>
                    <a:pt x="0" y="81"/>
                    <a:pt x="0" y="81"/>
                    <a:pt x="1" y="81"/>
                  </a:cubicBezTo>
                  <a:cubicBezTo>
                    <a:pt x="14" y="84"/>
                    <a:pt x="14" y="84"/>
                    <a:pt x="14" y="84"/>
                  </a:cubicBezTo>
                  <a:cubicBezTo>
                    <a:pt x="14" y="87"/>
                    <a:pt x="15" y="90"/>
                    <a:pt x="15" y="93"/>
                  </a:cubicBezTo>
                  <a:cubicBezTo>
                    <a:pt x="4" y="100"/>
                    <a:pt x="4" y="100"/>
                    <a:pt x="4" y="100"/>
                  </a:cubicBezTo>
                  <a:cubicBezTo>
                    <a:pt x="4" y="101"/>
                    <a:pt x="4" y="101"/>
                    <a:pt x="4" y="102"/>
                  </a:cubicBezTo>
                  <a:cubicBezTo>
                    <a:pt x="8" y="111"/>
                    <a:pt x="8" y="111"/>
                    <a:pt x="8" y="111"/>
                  </a:cubicBezTo>
                  <a:cubicBezTo>
                    <a:pt x="8" y="111"/>
                    <a:pt x="8" y="112"/>
                    <a:pt x="9" y="111"/>
                  </a:cubicBezTo>
                  <a:cubicBezTo>
                    <a:pt x="22" y="109"/>
                    <a:pt x="22" y="109"/>
                    <a:pt x="22" y="109"/>
                  </a:cubicBezTo>
                  <a:cubicBezTo>
                    <a:pt x="23" y="111"/>
                    <a:pt x="25" y="114"/>
                    <a:pt x="27" y="116"/>
                  </a:cubicBezTo>
                  <a:cubicBezTo>
                    <a:pt x="20" y="128"/>
                    <a:pt x="20" y="128"/>
                    <a:pt x="20" y="128"/>
                  </a:cubicBezTo>
                  <a:cubicBezTo>
                    <a:pt x="20" y="128"/>
                    <a:pt x="20" y="129"/>
                    <a:pt x="20" y="129"/>
                  </a:cubicBezTo>
                  <a:cubicBezTo>
                    <a:pt x="27" y="136"/>
                    <a:pt x="27" y="136"/>
                    <a:pt x="27" y="136"/>
                  </a:cubicBezTo>
                  <a:cubicBezTo>
                    <a:pt x="27" y="136"/>
                    <a:pt x="28" y="136"/>
                    <a:pt x="28" y="136"/>
                  </a:cubicBezTo>
                  <a:cubicBezTo>
                    <a:pt x="39" y="128"/>
                    <a:pt x="39" y="128"/>
                    <a:pt x="39" y="128"/>
                  </a:cubicBezTo>
                  <a:cubicBezTo>
                    <a:pt x="41" y="130"/>
                    <a:pt x="44" y="131"/>
                    <a:pt x="46" y="132"/>
                  </a:cubicBezTo>
                  <a:cubicBezTo>
                    <a:pt x="45" y="146"/>
                    <a:pt x="45" y="146"/>
                    <a:pt x="45" y="146"/>
                  </a:cubicBezTo>
                  <a:cubicBezTo>
                    <a:pt x="45" y="146"/>
                    <a:pt x="45" y="147"/>
                    <a:pt x="45" y="147"/>
                  </a:cubicBezTo>
                  <a:cubicBezTo>
                    <a:pt x="54" y="150"/>
                    <a:pt x="54" y="150"/>
                    <a:pt x="54" y="150"/>
                  </a:cubicBezTo>
                  <a:cubicBezTo>
                    <a:pt x="55" y="151"/>
                    <a:pt x="55" y="150"/>
                    <a:pt x="55" y="150"/>
                  </a:cubicBezTo>
                  <a:cubicBezTo>
                    <a:pt x="62" y="138"/>
                    <a:pt x="62" y="138"/>
                    <a:pt x="62" y="138"/>
                  </a:cubicBezTo>
                  <a:cubicBezTo>
                    <a:pt x="65" y="139"/>
                    <a:pt x="68" y="139"/>
                    <a:pt x="71" y="139"/>
                  </a:cubicBezTo>
                  <a:cubicBezTo>
                    <a:pt x="75" y="152"/>
                    <a:pt x="75" y="152"/>
                    <a:pt x="75" y="152"/>
                  </a:cubicBezTo>
                  <a:cubicBezTo>
                    <a:pt x="75" y="153"/>
                    <a:pt x="75" y="153"/>
                    <a:pt x="76" y="153"/>
                  </a:cubicBezTo>
                  <a:cubicBezTo>
                    <a:pt x="85" y="152"/>
                    <a:pt x="85" y="152"/>
                    <a:pt x="85" y="152"/>
                  </a:cubicBezTo>
                  <a:cubicBezTo>
                    <a:pt x="86" y="152"/>
                    <a:pt x="86" y="152"/>
                    <a:pt x="86" y="151"/>
                  </a:cubicBezTo>
                  <a:cubicBezTo>
                    <a:pt x="88" y="138"/>
                    <a:pt x="88" y="138"/>
                    <a:pt x="88" y="138"/>
                  </a:cubicBezTo>
                  <a:cubicBezTo>
                    <a:pt x="90" y="137"/>
                    <a:pt x="93" y="136"/>
                    <a:pt x="96" y="135"/>
                  </a:cubicBezTo>
                  <a:cubicBezTo>
                    <a:pt x="104" y="145"/>
                    <a:pt x="104" y="145"/>
                    <a:pt x="104" y="145"/>
                  </a:cubicBezTo>
                  <a:cubicBezTo>
                    <a:pt x="105" y="146"/>
                    <a:pt x="105" y="146"/>
                    <a:pt x="106" y="146"/>
                  </a:cubicBezTo>
                  <a:close/>
                  <a:moveTo>
                    <a:pt x="114" y="94"/>
                  </a:moveTo>
                  <a:cubicBezTo>
                    <a:pt x="110" y="104"/>
                    <a:pt x="102" y="113"/>
                    <a:pt x="91" y="118"/>
                  </a:cubicBezTo>
                  <a:cubicBezTo>
                    <a:pt x="80" y="122"/>
                    <a:pt x="68" y="122"/>
                    <a:pt x="58" y="118"/>
                  </a:cubicBezTo>
                  <a:cubicBezTo>
                    <a:pt x="48" y="113"/>
                    <a:pt x="39" y="105"/>
                    <a:pt x="35" y="94"/>
                  </a:cubicBezTo>
                  <a:cubicBezTo>
                    <a:pt x="30" y="82"/>
                    <a:pt x="30" y="70"/>
                    <a:pt x="35" y="60"/>
                  </a:cubicBezTo>
                  <a:cubicBezTo>
                    <a:pt x="39" y="50"/>
                    <a:pt x="47" y="41"/>
                    <a:pt x="58" y="36"/>
                  </a:cubicBezTo>
                  <a:cubicBezTo>
                    <a:pt x="69" y="32"/>
                    <a:pt x="81" y="32"/>
                    <a:pt x="91" y="36"/>
                  </a:cubicBezTo>
                  <a:cubicBezTo>
                    <a:pt x="101" y="41"/>
                    <a:pt x="109" y="49"/>
                    <a:pt x="114" y="60"/>
                  </a:cubicBezTo>
                  <a:cubicBezTo>
                    <a:pt x="118" y="71"/>
                    <a:pt x="118" y="83"/>
                    <a:pt x="114" y="94"/>
                  </a:cubicBezTo>
                  <a:close/>
                </a:path>
              </a:pathLst>
            </a:custGeom>
            <a:grpFill/>
            <a:ln w="9525">
              <a:noFill/>
              <a:round/>
              <a:headEnd/>
              <a:tailEnd/>
            </a:ln>
          </p:spPr>
          <p:txBody>
            <a:bodyPr vert="horz" wrap="square" lIns="87198" tIns="43599" rIns="87198" bIns="43599" numCol="1" anchor="t" anchorCtr="0" compatLnSpc="1">
              <a:prstTxWarp prst="textNoShape">
                <a:avLst/>
              </a:prstTxWarp>
            </a:body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Corbel" panose="020B0503020204020204" pitchFamily="34" charset="0"/>
              </a:endParaRPr>
            </a:p>
          </p:txBody>
        </p:sp>
      </p:grpSp>
      <p:sp>
        <p:nvSpPr>
          <p:cNvPr id="719" name="Rounded Rectangle 33">
            <a:extLst>
              <a:ext uri="{FF2B5EF4-FFF2-40B4-BE49-F238E27FC236}">
                <a16:creationId xmlns:a16="http://schemas.microsoft.com/office/drawing/2014/main" id="{10909EFF-51D1-4EF2-A8BE-1F00A662E197}"/>
              </a:ext>
            </a:extLst>
          </p:cNvPr>
          <p:cNvSpPr/>
          <p:nvPr/>
        </p:nvSpPr>
        <p:spPr>
          <a:xfrm>
            <a:off x="9029296" y="3971717"/>
            <a:ext cx="1439990" cy="2402387"/>
          </a:xfrm>
          <a:prstGeom prst="roundRect">
            <a:avLst>
              <a:gd name="adj" fmla="val 5176"/>
            </a:avLst>
          </a:prstGeom>
          <a:solidFill>
            <a:sysClr val="window" lastClr="FFFFFF">
              <a:lumMod val="95000"/>
              <a:alpha val="72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20" name="Rounded Rectangle 34">
            <a:extLst>
              <a:ext uri="{FF2B5EF4-FFF2-40B4-BE49-F238E27FC236}">
                <a16:creationId xmlns:a16="http://schemas.microsoft.com/office/drawing/2014/main" id="{83AA6E38-D143-490B-A453-5A1F6CDFB509}"/>
              </a:ext>
            </a:extLst>
          </p:cNvPr>
          <p:cNvSpPr/>
          <p:nvPr/>
        </p:nvSpPr>
        <p:spPr>
          <a:xfrm>
            <a:off x="1919602" y="5623818"/>
            <a:ext cx="1162636" cy="584879"/>
          </a:xfrm>
          <a:prstGeom prst="roundRect">
            <a:avLst/>
          </a:prstGeom>
          <a:solidFill>
            <a:sysClr val="window" lastClr="FFFFFF">
              <a:lumMod val="65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21" name="Rounded Rectangle 31">
            <a:extLst>
              <a:ext uri="{FF2B5EF4-FFF2-40B4-BE49-F238E27FC236}">
                <a16:creationId xmlns:a16="http://schemas.microsoft.com/office/drawing/2014/main" id="{2452B6E1-0EB9-49CB-9A47-1F540B136AC9}"/>
              </a:ext>
            </a:extLst>
          </p:cNvPr>
          <p:cNvSpPr/>
          <p:nvPr/>
        </p:nvSpPr>
        <p:spPr>
          <a:xfrm>
            <a:off x="1928604" y="5023210"/>
            <a:ext cx="1162636" cy="584879"/>
          </a:xfrm>
          <a:prstGeom prst="roundRect">
            <a:avLst/>
          </a:prstGeom>
          <a:solidFill>
            <a:sysClr val="window" lastClr="FFFFFF">
              <a:lumMod val="75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22" name="Rounded Rectangle 27">
            <a:extLst>
              <a:ext uri="{FF2B5EF4-FFF2-40B4-BE49-F238E27FC236}">
                <a16:creationId xmlns:a16="http://schemas.microsoft.com/office/drawing/2014/main" id="{21E1C9BD-5419-450A-A6A7-6415F17C8CAF}"/>
              </a:ext>
            </a:extLst>
          </p:cNvPr>
          <p:cNvSpPr/>
          <p:nvPr/>
        </p:nvSpPr>
        <p:spPr>
          <a:xfrm>
            <a:off x="1929890" y="4438036"/>
            <a:ext cx="1162636" cy="584879"/>
          </a:xfrm>
          <a:prstGeom prst="roundRect">
            <a:avLst/>
          </a:prstGeom>
          <a:solidFill>
            <a:sysClr val="window" lastClr="FFFFFF">
              <a:lumMod val="85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23" name="Rounded Rectangle 9">
            <a:extLst>
              <a:ext uri="{FF2B5EF4-FFF2-40B4-BE49-F238E27FC236}">
                <a16:creationId xmlns:a16="http://schemas.microsoft.com/office/drawing/2014/main" id="{E5BF63FD-FC79-41EB-8903-35DEA57FA30F}"/>
              </a:ext>
            </a:extLst>
          </p:cNvPr>
          <p:cNvSpPr/>
          <p:nvPr/>
        </p:nvSpPr>
        <p:spPr>
          <a:xfrm>
            <a:off x="1931175" y="3837428"/>
            <a:ext cx="1162636" cy="584879"/>
          </a:xfrm>
          <a:prstGeom prst="roundRect">
            <a:avLst/>
          </a:prstGeom>
          <a:solidFill>
            <a:sysClr val="window" lastClr="FFFFFF">
              <a:lumMod val="95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24" name="Rounded Rectangle 12">
            <a:extLst>
              <a:ext uri="{FF2B5EF4-FFF2-40B4-BE49-F238E27FC236}">
                <a16:creationId xmlns:a16="http://schemas.microsoft.com/office/drawing/2014/main" id="{88D778D4-B9FE-40F6-9945-1FA3D09D6A10}"/>
              </a:ext>
            </a:extLst>
          </p:cNvPr>
          <p:cNvSpPr/>
          <p:nvPr/>
        </p:nvSpPr>
        <p:spPr>
          <a:xfrm>
            <a:off x="2875817" y="3952326"/>
            <a:ext cx="2446381" cy="2399345"/>
          </a:xfrm>
          <a:prstGeom prst="roundRect">
            <a:avLst>
              <a:gd name="adj" fmla="val 5176"/>
            </a:avLst>
          </a:prstGeom>
          <a:solidFill>
            <a:sysClr val="window" lastClr="FFFFFF">
              <a:lumMod val="95000"/>
              <a:alpha val="72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25" name="TextBox 724">
            <a:extLst>
              <a:ext uri="{FF2B5EF4-FFF2-40B4-BE49-F238E27FC236}">
                <a16:creationId xmlns:a16="http://schemas.microsoft.com/office/drawing/2014/main" id="{ED4A68AB-C01E-423B-8A02-F37C456D5671}"/>
              </a:ext>
            </a:extLst>
          </p:cNvPr>
          <p:cNvSpPr txBox="1"/>
          <p:nvPr/>
        </p:nvSpPr>
        <p:spPr>
          <a:xfrm>
            <a:off x="2875826" y="3954868"/>
            <a:ext cx="2446381" cy="2205476"/>
          </a:xfrm>
          <a:prstGeom prst="rect">
            <a:avLst/>
          </a:prstGeom>
          <a:noFill/>
        </p:spPr>
        <p:txBody>
          <a:bodyPr wrap="square" rtlCol="0">
            <a:spAutoFit/>
          </a:bodyPr>
          <a:lstStyle/>
          <a:p>
            <a:pPr defTabSz="871971">
              <a:defRPr/>
            </a:pPr>
            <a:endParaRPr lang="en-US" sz="1335" b="1" kern="0" dirty="0">
              <a:solidFill>
                <a:srgbClr val="53565A"/>
              </a:solidFill>
              <a:latin typeface="Corbel" panose="020B0503020204020204" pitchFamily="34" charset="0"/>
              <a:cs typeface="Segoe UI" panose="020B0502040204020203" pitchFamily="34" charset="0"/>
            </a:endParaRPr>
          </a:p>
          <a:p>
            <a:pPr defTabSz="871971">
              <a:defRPr/>
            </a:pPr>
            <a:r>
              <a:rPr lang="en-US" sz="1526" b="1" kern="0" dirty="0">
                <a:solidFill>
                  <a:srgbClr val="FF8200"/>
                </a:solidFill>
                <a:latin typeface="Corbel" panose="020B0503020204020204" pitchFamily="34" charset="0"/>
                <a:cs typeface="Segoe UI" panose="020B0502040204020203" pitchFamily="34" charset="0"/>
              </a:rPr>
              <a:t>23,507 </a:t>
            </a:r>
            <a:r>
              <a:rPr lang="en-US" sz="1335" kern="0" dirty="0">
                <a:solidFill>
                  <a:srgbClr val="53565A"/>
                </a:solidFill>
                <a:latin typeface="Corbel" panose="020B0503020204020204" pitchFamily="34" charset="0"/>
                <a:cs typeface="Segoe UI" panose="020B0502040204020203" pitchFamily="34" charset="0"/>
              </a:rPr>
              <a:t>peer-reviewed journals</a:t>
            </a:r>
          </a:p>
          <a:p>
            <a:pPr defTabSz="871971">
              <a:defRPr/>
            </a:pPr>
            <a:r>
              <a:rPr lang="en-US" sz="1526" b="1" kern="0" dirty="0">
                <a:solidFill>
                  <a:srgbClr val="FF8200"/>
                </a:solidFill>
                <a:latin typeface="Corbel" panose="020B0503020204020204" pitchFamily="34" charset="0"/>
                <a:cs typeface="Segoe UI" panose="020B0502040204020203" pitchFamily="34" charset="0"/>
              </a:rPr>
              <a:t>301 </a:t>
            </a:r>
            <a:r>
              <a:rPr lang="en-US" sz="1335" kern="0" dirty="0">
                <a:solidFill>
                  <a:srgbClr val="53565A"/>
                </a:solidFill>
                <a:latin typeface="Corbel" panose="020B0503020204020204" pitchFamily="34" charset="0"/>
                <a:cs typeface="Segoe UI" panose="020B0502040204020203" pitchFamily="34" charset="0"/>
              </a:rPr>
              <a:t>trade journals</a:t>
            </a:r>
          </a:p>
          <a:p>
            <a:pPr defTabSz="871971">
              <a:defRPr/>
            </a:pPr>
            <a:endParaRPr lang="en-US" sz="1335" kern="0" dirty="0">
              <a:solidFill>
                <a:srgbClr val="53565A"/>
              </a:solidFill>
              <a:latin typeface="Corbel" panose="020B0503020204020204" pitchFamily="34" charset="0"/>
              <a:cs typeface="Segoe UI" panose="020B0502040204020203" pitchFamily="34" charset="0"/>
            </a:endParaRPr>
          </a:p>
          <a:p>
            <a:pPr marL="272490" indent="-272490" defTabSz="871971">
              <a:buFont typeface="Arial" panose="020B0604020202020204" pitchFamily="34" charset="0"/>
              <a:buChar char="•"/>
              <a:defRPr/>
            </a:pPr>
            <a:r>
              <a:rPr lang="en-US" sz="1335" kern="0" dirty="0">
                <a:solidFill>
                  <a:srgbClr val="53565A"/>
                </a:solidFill>
                <a:latin typeface="Corbel" panose="020B0503020204020204" pitchFamily="34" charset="0"/>
                <a:cs typeface="Segoe UI" panose="020B0502040204020203" pitchFamily="34" charset="0"/>
              </a:rPr>
              <a:t>Full metadata, abstracts and cited references (refs post-1970 only)</a:t>
            </a:r>
          </a:p>
          <a:p>
            <a:pPr marL="272490" indent="-272490" defTabSz="871971">
              <a:buFont typeface="Arial" panose="020B0604020202020204" pitchFamily="34" charset="0"/>
              <a:buChar char="•"/>
              <a:defRPr/>
            </a:pPr>
            <a:r>
              <a:rPr lang="en-US" sz="1335" kern="0" dirty="0">
                <a:solidFill>
                  <a:srgbClr val="53565A"/>
                </a:solidFill>
                <a:latin typeface="Corbel" panose="020B0503020204020204" pitchFamily="34" charset="0"/>
                <a:cs typeface="Segoe UI" panose="020B0502040204020203" pitchFamily="34" charset="0"/>
              </a:rPr>
              <a:t>Funding data from acknowledgements</a:t>
            </a:r>
          </a:p>
          <a:p>
            <a:pPr marL="272490" indent="-272490" defTabSz="871971">
              <a:buFont typeface="Arial" panose="020B0604020202020204" pitchFamily="34" charset="0"/>
              <a:buChar char="•"/>
              <a:defRPr/>
            </a:pPr>
            <a:r>
              <a:rPr lang="en-US" sz="1335" kern="0" dirty="0">
                <a:solidFill>
                  <a:srgbClr val="53565A"/>
                </a:solidFill>
                <a:latin typeface="Corbel" panose="020B0503020204020204" pitchFamily="34" charset="0"/>
                <a:cs typeface="Segoe UI" panose="020B0502040204020203" pitchFamily="34" charset="0"/>
              </a:rPr>
              <a:t>Citations back to 1970</a:t>
            </a:r>
          </a:p>
        </p:txBody>
      </p:sp>
      <p:sp>
        <p:nvSpPr>
          <p:cNvPr id="726" name="TextBox 725">
            <a:extLst>
              <a:ext uri="{FF2B5EF4-FFF2-40B4-BE49-F238E27FC236}">
                <a16:creationId xmlns:a16="http://schemas.microsoft.com/office/drawing/2014/main" id="{3532D07F-01E6-4BE4-B836-50E055500979}"/>
              </a:ext>
            </a:extLst>
          </p:cNvPr>
          <p:cNvSpPr txBox="1"/>
          <p:nvPr/>
        </p:nvSpPr>
        <p:spPr>
          <a:xfrm>
            <a:off x="1931175" y="3944846"/>
            <a:ext cx="944642" cy="503215"/>
          </a:xfrm>
          <a:prstGeom prst="rect">
            <a:avLst/>
          </a:prstGeom>
          <a:noFill/>
        </p:spPr>
        <p:txBody>
          <a:bodyPr wrap="square" rtlCol="0">
            <a:spAutoFit/>
          </a:bodyPr>
          <a:lstStyle/>
          <a:p>
            <a:pPr algn="ctr" defTabSz="871971">
              <a:defRPr/>
            </a:pPr>
            <a:r>
              <a:rPr lang="en-US" sz="1335" b="1" kern="0" dirty="0">
                <a:solidFill>
                  <a:srgbClr val="53565A"/>
                </a:solidFill>
                <a:latin typeface="Corbel" panose="020B0503020204020204" pitchFamily="34" charset="0"/>
                <a:cs typeface="Segoe UI" panose="020B0502040204020203" pitchFamily="34" charset="0"/>
              </a:rPr>
              <a:t>Physical </a:t>
            </a:r>
          </a:p>
          <a:p>
            <a:pPr algn="ctr" defTabSz="871971">
              <a:defRPr/>
            </a:pPr>
            <a:r>
              <a:rPr lang="en-US" sz="1335" b="1" kern="0" dirty="0">
                <a:solidFill>
                  <a:srgbClr val="53565A"/>
                </a:solidFill>
                <a:latin typeface="Corbel" panose="020B0503020204020204" pitchFamily="34" charset="0"/>
                <a:cs typeface="Segoe UI" panose="020B0502040204020203" pitchFamily="34" charset="0"/>
              </a:rPr>
              <a:t>Sciences</a:t>
            </a:r>
          </a:p>
        </p:txBody>
      </p:sp>
      <p:sp>
        <p:nvSpPr>
          <p:cNvPr id="727" name="TextBox 726">
            <a:extLst>
              <a:ext uri="{FF2B5EF4-FFF2-40B4-BE49-F238E27FC236}">
                <a16:creationId xmlns:a16="http://schemas.microsoft.com/office/drawing/2014/main" id="{87344CC8-5619-4FBD-958F-EA8C61B3888C}"/>
              </a:ext>
            </a:extLst>
          </p:cNvPr>
          <p:cNvSpPr txBox="1"/>
          <p:nvPr/>
        </p:nvSpPr>
        <p:spPr>
          <a:xfrm>
            <a:off x="1931175" y="4546724"/>
            <a:ext cx="944642" cy="503215"/>
          </a:xfrm>
          <a:prstGeom prst="rect">
            <a:avLst/>
          </a:prstGeom>
          <a:noFill/>
        </p:spPr>
        <p:txBody>
          <a:bodyPr wrap="square" rtlCol="0">
            <a:spAutoFit/>
          </a:bodyPr>
          <a:lstStyle/>
          <a:p>
            <a:pPr algn="ctr" defTabSz="871971">
              <a:defRPr/>
            </a:pPr>
            <a:r>
              <a:rPr lang="en-US" sz="1335" b="1" kern="0" dirty="0">
                <a:solidFill>
                  <a:srgbClr val="53565A"/>
                </a:solidFill>
                <a:latin typeface="Corbel" panose="020B0503020204020204" pitchFamily="34" charset="0"/>
                <a:cs typeface="Segoe UI" panose="020B0502040204020203" pitchFamily="34" charset="0"/>
              </a:rPr>
              <a:t>Health </a:t>
            </a:r>
          </a:p>
          <a:p>
            <a:pPr algn="ctr" defTabSz="871971">
              <a:defRPr/>
            </a:pPr>
            <a:r>
              <a:rPr lang="en-US" sz="1335" b="1" kern="0" dirty="0">
                <a:solidFill>
                  <a:srgbClr val="53565A"/>
                </a:solidFill>
                <a:latin typeface="Corbel" panose="020B0503020204020204" pitchFamily="34" charset="0"/>
                <a:cs typeface="Segoe UI" panose="020B0502040204020203" pitchFamily="34" charset="0"/>
              </a:rPr>
              <a:t>Sciences</a:t>
            </a:r>
          </a:p>
        </p:txBody>
      </p:sp>
      <p:sp>
        <p:nvSpPr>
          <p:cNvPr id="728" name="TextBox 727">
            <a:extLst>
              <a:ext uri="{FF2B5EF4-FFF2-40B4-BE49-F238E27FC236}">
                <a16:creationId xmlns:a16="http://schemas.microsoft.com/office/drawing/2014/main" id="{6F5B05ED-F78C-4B61-B598-26098A2595AE}"/>
              </a:ext>
            </a:extLst>
          </p:cNvPr>
          <p:cNvSpPr txBox="1"/>
          <p:nvPr/>
        </p:nvSpPr>
        <p:spPr>
          <a:xfrm>
            <a:off x="1931175" y="5141118"/>
            <a:ext cx="944642" cy="503215"/>
          </a:xfrm>
          <a:prstGeom prst="rect">
            <a:avLst/>
          </a:prstGeom>
          <a:noFill/>
        </p:spPr>
        <p:txBody>
          <a:bodyPr wrap="square" rtlCol="0">
            <a:spAutoFit/>
          </a:bodyPr>
          <a:lstStyle/>
          <a:p>
            <a:pPr algn="ctr" defTabSz="871971">
              <a:defRPr/>
            </a:pPr>
            <a:r>
              <a:rPr lang="en-US" sz="1335" b="1" kern="0" dirty="0">
                <a:solidFill>
                  <a:srgbClr val="53565A"/>
                </a:solidFill>
                <a:latin typeface="Corbel" panose="020B0503020204020204" pitchFamily="34" charset="0"/>
                <a:cs typeface="Segoe UI" panose="020B0502040204020203" pitchFamily="34" charset="0"/>
              </a:rPr>
              <a:t>Social</a:t>
            </a:r>
          </a:p>
          <a:p>
            <a:pPr algn="ctr" defTabSz="871971">
              <a:defRPr/>
            </a:pPr>
            <a:r>
              <a:rPr lang="en-US" sz="1335" b="1" kern="0" dirty="0">
                <a:solidFill>
                  <a:srgbClr val="53565A"/>
                </a:solidFill>
                <a:latin typeface="Corbel" panose="020B0503020204020204" pitchFamily="34" charset="0"/>
                <a:cs typeface="Segoe UI" panose="020B0502040204020203" pitchFamily="34" charset="0"/>
              </a:rPr>
              <a:t>Sciences</a:t>
            </a:r>
          </a:p>
        </p:txBody>
      </p:sp>
      <p:sp>
        <p:nvSpPr>
          <p:cNvPr id="729" name="TextBox 728">
            <a:extLst>
              <a:ext uri="{FF2B5EF4-FFF2-40B4-BE49-F238E27FC236}">
                <a16:creationId xmlns:a16="http://schemas.microsoft.com/office/drawing/2014/main" id="{DE583933-7111-4318-8FCB-63301B874B1B}"/>
              </a:ext>
            </a:extLst>
          </p:cNvPr>
          <p:cNvSpPr txBox="1"/>
          <p:nvPr/>
        </p:nvSpPr>
        <p:spPr>
          <a:xfrm>
            <a:off x="1931175" y="5733009"/>
            <a:ext cx="944642" cy="503215"/>
          </a:xfrm>
          <a:prstGeom prst="rect">
            <a:avLst/>
          </a:prstGeom>
          <a:noFill/>
        </p:spPr>
        <p:txBody>
          <a:bodyPr wrap="square" rtlCol="0">
            <a:spAutoFit/>
          </a:bodyPr>
          <a:lstStyle/>
          <a:p>
            <a:pPr algn="ctr" defTabSz="871971">
              <a:defRPr/>
            </a:pPr>
            <a:r>
              <a:rPr lang="en-US" sz="1335" b="1" kern="0" dirty="0">
                <a:solidFill>
                  <a:srgbClr val="53565A"/>
                </a:solidFill>
                <a:latin typeface="Corbel" panose="020B0503020204020204" pitchFamily="34" charset="0"/>
                <a:cs typeface="Segoe UI" panose="020B0502040204020203" pitchFamily="34" charset="0"/>
              </a:rPr>
              <a:t>Life</a:t>
            </a:r>
          </a:p>
          <a:p>
            <a:pPr algn="ctr" defTabSz="871971">
              <a:defRPr/>
            </a:pPr>
            <a:r>
              <a:rPr lang="en-US" sz="1335" b="1" kern="0" dirty="0">
                <a:solidFill>
                  <a:srgbClr val="53565A"/>
                </a:solidFill>
                <a:latin typeface="Corbel" panose="020B0503020204020204" pitchFamily="34" charset="0"/>
                <a:cs typeface="Segoe UI" panose="020B0502040204020203" pitchFamily="34" charset="0"/>
              </a:rPr>
              <a:t>Sciences</a:t>
            </a:r>
          </a:p>
        </p:txBody>
      </p:sp>
      <p:sp>
        <p:nvSpPr>
          <p:cNvPr id="730" name="Rounded Rectangle 24">
            <a:extLst>
              <a:ext uri="{FF2B5EF4-FFF2-40B4-BE49-F238E27FC236}">
                <a16:creationId xmlns:a16="http://schemas.microsoft.com/office/drawing/2014/main" id="{C551D1A3-ECED-4542-A4BC-7E9A27E146BA}"/>
              </a:ext>
            </a:extLst>
          </p:cNvPr>
          <p:cNvSpPr/>
          <p:nvPr/>
        </p:nvSpPr>
        <p:spPr>
          <a:xfrm>
            <a:off x="5431205" y="3952436"/>
            <a:ext cx="1622838" cy="2399234"/>
          </a:xfrm>
          <a:prstGeom prst="roundRect">
            <a:avLst>
              <a:gd name="adj" fmla="val 5176"/>
            </a:avLst>
          </a:prstGeom>
          <a:solidFill>
            <a:sysClr val="window" lastClr="FFFFFF">
              <a:lumMod val="95000"/>
              <a:alpha val="72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31" name="TextBox 730">
            <a:extLst>
              <a:ext uri="{FF2B5EF4-FFF2-40B4-BE49-F238E27FC236}">
                <a16:creationId xmlns:a16="http://schemas.microsoft.com/office/drawing/2014/main" id="{198D4684-144B-4D34-9E9E-E2D676E3DA2A}"/>
              </a:ext>
            </a:extLst>
          </p:cNvPr>
          <p:cNvSpPr txBox="1"/>
          <p:nvPr/>
        </p:nvSpPr>
        <p:spPr>
          <a:xfrm>
            <a:off x="5431197" y="3959929"/>
            <a:ext cx="1770914" cy="2205476"/>
          </a:xfrm>
          <a:prstGeom prst="rect">
            <a:avLst/>
          </a:prstGeom>
          <a:noFill/>
        </p:spPr>
        <p:txBody>
          <a:bodyPr wrap="square" rtlCol="0">
            <a:spAutoFit/>
          </a:bodyPr>
          <a:lstStyle/>
          <a:p>
            <a:pPr defTabSz="871971">
              <a:defRPr/>
            </a:pPr>
            <a:endParaRPr lang="en-US" sz="1335" kern="0" dirty="0">
              <a:solidFill>
                <a:srgbClr val="53565A"/>
              </a:solidFill>
              <a:latin typeface="Corbel" panose="020B0503020204020204" pitchFamily="34" charset="0"/>
              <a:cs typeface="Segoe UI" panose="020B0502040204020203" pitchFamily="34" charset="0"/>
            </a:endParaRPr>
          </a:p>
          <a:p>
            <a:pPr defTabSz="871971">
              <a:defRPr/>
            </a:pPr>
            <a:r>
              <a:rPr lang="en-US" sz="1526" b="1" kern="0" dirty="0">
                <a:solidFill>
                  <a:srgbClr val="FF8200"/>
                </a:solidFill>
                <a:latin typeface="Corbel" panose="020B0503020204020204" pitchFamily="34" charset="0"/>
                <a:cs typeface="Segoe UI" panose="020B0502040204020203" pitchFamily="34" charset="0"/>
              </a:rPr>
              <a:t>106K</a:t>
            </a:r>
            <a:r>
              <a:rPr lang="en-US" sz="1335" kern="0" dirty="0">
                <a:solidFill>
                  <a:srgbClr val="53565A"/>
                </a:solidFill>
                <a:latin typeface="Corbel" panose="020B0503020204020204" pitchFamily="34" charset="0"/>
                <a:cs typeface="Segoe UI" panose="020B0502040204020203" pitchFamily="34" charset="0"/>
              </a:rPr>
              <a:t> conference events</a:t>
            </a:r>
          </a:p>
          <a:p>
            <a:pPr defTabSz="871971">
              <a:defRPr/>
            </a:pPr>
            <a:r>
              <a:rPr lang="en-US" sz="1526" b="1" kern="0" dirty="0">
                <a:solidFill>
                  <a:srgbClr val="FF8200"/>
                </a:solidFill>
                <a:latin typeface="Corbel" panose="020B0503020204020204" pitchFamily="34" charset="0"/>
                <a:cs typeface="Segoe UI" panose="020B0502040204020203" pitchFamily="34" charset="0"/>
              </a:rPr>
              <a:t>8.3M</a:t>
            </a:r>
            <a:r>
              <a:rPr lang="en-US" sz="1335" kern="0" dirty="0">
                <a:solidFill>
                  <a:srgbClr val="53565A"/>
                </a:solidFill>
                <a:latin typeface="Corbel" panose="020B0503020204020204" pitchFamily="34" charset="0"/>
                <a:cs typeface="Segoe UI" panose="020B0502040204020203" pitchFamily="34" charset="0"/>
              </a:rPr>
              <a:t> conference papers</a:t>
            </a:r>
          </a:p>
          <a:p>
            <a:pPr defTabSz="871971">
              <a:defRPr/>
            </a:pPr>
            <a:endParaRPr lang="en-US" sz="1335" kern="0" dirty="0">
              <a:solidFill>
                <a:srgbClr val="53565A"/>
              </a:solidFill>
              <a:latin typeface="Corbel" panose="020B0503020204020204" pitchFamily="34" charset="0"/>
              <a:cs typeface="Segoe UI" panose="020B0502040204020203" pitchFamily="34" charset="0"/>
            </a:endParaRPr>
          </a:p>
          <a:p>
            <a:pPr defTabSz="871971">
              <a:defRPr/>
            </a:pPr>
            <a:endParaRPr lang="en-US" sz="1335" kern="0" dirty="0">
              <a:solidFill>
                <a:srgbClr val="53565A"/>
              </a:solidFill>
              <a:latin typeface="Corbel" panose="020B0503020204020204" pitchFamily="34" charset="0"/>
              <a:cs typeface="Segoe UI" panose="020B0502040204020203" pitchFamily="34" charset="0"/>
            </a:endParaRPr>
          </a:p>
          <a:p>
            <a:pPr defTabSz="871971">
              <a:defRPr/>
            </a:pPr>
            <a:r>
              <a:rPr lang="en-US" sz="1335" kern="0" dirty="0">
                <a:solidFill>
                  <a:srgbClr val="53565A"/>
                </a:solidFill>
                <a:latin typeface="Corbel" panose="020B0503020204020204" pitchFamily="34" charset="0"/>
                <a:cs typeface="Segoe UI" panose="020B0502040204020203" pitchFamily="34" charset="0"/>
              </a:rPr>
              <a:t>Mainly Engineering and Computer Sciences</a:t>
            </a:r>
          </a:p>
        </p:txBody>
      </p:sp>
      <p:sp>
        <p:nvSpPr>
          <p:cNvPr id="732" name="Rounded Rectangle 28">
            <a:extLst>
              <a:ext uri="{FF2B5EF4-FFF2-40B4-BE49-F238E27FC236}">
                <a16:creationId xmlns:a16="http://schemas.microsoft.com/office/drawing/2014/main" id="{DCD0FAFD-FC44-4E97-A409-01C5CED4BF43}"/>
              </a:ext>
            </a:extLst>
          </p:cNvPr>
          <p:cNvSpPr/>
          <p:nvPr/>
        </p:nvSpPr>
        <p:spPr>
          <a:xfrm>
            <a:off x="7153657" y="3967151"/>
            <a:ext cx="1780287" cy="2406952"/>
          </a:xfrm>
          <a:prstGeom prst="roundRect">
            <a:avLst>
              <a:gd name="adj" fmla="val 5176"/>
            </a:avLst>
          </a:prstGeom>
          <a:solidFill>
            <a:sysClr val="window" lastClr="FFFFFF">
              <a:lumMod val="95000"/>
              <a:alpha val="72000"/>
            </a:sysClr>
          </a:solidFill>
          <a:ln w="38100" cap="flat" cmpd="sng" algn="ctr">
            <a:noFill/>
            <a:prstDash val="solid"/>
          </a:ln>
          <a:effectLst>
            <a:outerShdw blurRad="40000" dist="20000" dir="5400000" rotWithShape="0">
              <a:srgbClr val="000000">
                <a:alpha val="38000"/>
              </a:srgbClr>
            </a:outerShdw>
          </a:effectLst>
        </p:spPr>
        <p:txBody>
          <a:bodyPr rtlCol="0" anchor="b" anchorCtr="0"/>
          <a:lstStyle/>
          <a:p>
            <a:pPr marL="108997" marR="0" lvl="0" indent="-108997" defTabSz="435985"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40" b="0" i="0" u="none" strike="noStrike" kern="0" cap="none" spc="0" normalizeH="0" baseline="0" noProof="0" dirty="0">
              <a:ln>
                <a:noFill/>
              </a:ln>
              <a:solidFill>
                <a:prstClr val="white"/>
              </a:solidFill>
              <a:effectLst/>
              <a:uLnTx/>
              <a:uFillTx/>
              <a:latin typeface="Corbel" panose="020B0503020204020204" pitchFamily="34" charset="0"/>
              <a:ea typeface="+mn-ea"/>
              <a:cs typeface="Segoe UI" panose="020B0502040204020203" pitchFamily="34" charset="0"/>
            </a:endParaRPr>
          </a:p>
        </p:txBody>
      </p:sp>
      <p:sp>
        <p:nvSpPr>
          <p:cNvPr id="733" name="TextBox 732">
            <a:extLst>
              <a:ext uri="{FF2B5EF4-FFF2-40B4-BE49-F238E27FC236}">
                <a16:creationId xmlns:a16="http://schemas.microsoft.com/office/drawing/2014/main" id="{AD754BAA-8CD2-49FA-93CC-FB0432B7C12A}"/>
              </a:ext>
            </a:extLst>
          </p:cNvPr>
          <p:cNvSpPr txBox="1"/>
          <p:nvPr/>
        </p:nvSpPr>
        <p:spPr>
          <a:xfrm>
            <a:off x="7153657" y="3934639"/>
            <a:ext cx="1780287" cy="2440348"/>
          </a:xfrm>
          <a:prstGeom prst="rect">
            <a:avLst/>
          </a:prstGeom>
          <a:solidFill>
            <a:sysClr val="window" lastClr="FFFFFF">
              <a:lumMod val="95000"/>
              <a:alpha val="72000"/>
            </a:sysClr>
          </a:solid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sz="1400" kern="0"/>
            </a:lvl1p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r>
              <a:rPr kumimoji="0" lang="en-US" sz="1526" b="1" i="0" u="none" strike="noStrike" kern="0" cap="none" spc="0" normalizeH="0" baseline="0" noProof="0" dirty="0">
                <a:ln>
                  <a:noFill/>
                </a:ln>
                <a:solidFill>
                  <a:srgbClr val="FF8200"/>
                </a:solidFill>
                <a:effectLst/>
                <a:uLnTx/>
                <a:uFillTx/>
                <a:latin typeface="Corbel" panose="020B0503020204020204" pitchFamily="34" charset="0"/>
                <a:cs typeface="Segoe UI" panose="020B0502040204020203" pitchFamily="34" charset="0"/>
              </a:rPr>
              <a:t>613</a:t>
            </a: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book series</a:t>
            </a:r>
          </a:p>
          <a:p>
            <a:pPr marL="0" marR="0" lvl="0" indent="0" defTabSz="871971" eaLnBrk="1" fontAlgn="auto" latinLnBrk="0" hangingPunct="1">
              <a:lnSpc>
                <a:spcPct val="100000"/>
              </a:lnSpc>
              <a:spcBef>
                <a:spcPts val="0"/>
              </a:spcBef>
              <a:spcAft>
                <a:spcPts val="0"/>
              </a:spcAft>
              <a:buClrTx/>
              <a:buSzTx/>
              <a:buFontTx/>
              <a:buNone/>
              <a:tabLst/>
              <a:defRPr/>
            </a:pPr>
            <a:endPar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r>
              <a:rPr kumimoji="0" lang="en-US" sz="1526" b="1" i="0" u="none" strike="noStrike" kern="0" cap="none" spc="0" normalizeH="0" baseline="0" noProof="0" dirty="0">
                <a:ln>
                  <a:noFill/>
                </a:ln>
                <a:solidFill>
                  <a:srgbClr val="FF8200"/>
                </a:solidFill>
                <a:effectLst/>
                <a:uLnTx/>
                <a:uFillTx/>
                <a:latin typeface="Corbel" panose="020B0503020204020204" pitchFamily="34" charset="0"/>
                <a:cs typeface="Segoe UI" panose="020B0502040204020203" pitchFamily="34" charset="0"/>
              </a:rPr>
              <a:t>38K</a:t>
            </a: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volumes</a:t>
            </a:r>
          </a:p>
          <a:p>
            <a:pPr marL="0" marR="0" lvl="0" indent="0" defTabSz="871971" eaLnBrk="1" fontAlgn="auto" latinLnBrk="0" hangingPunct="1">
              <a:lnSpc>
                <a:spcPct val="100000"/>
              </a:lnSpc>
              <a:spcBef>
                <a:spcPts val="0"/>
              </a:spcBef>
              <a:spcAft>
                <a:spcPts val="0"/>
              </a:spcAft>
              <a:buClrTx/>
              <a:buSzTx/>
              <a:buFontTx/>
              <a:buNone/>
              <a:tabLst/>
              <a:defRPr/>
            </a:pPr>
            <a:endParaRPr kumimoji="0" lang="en-US" sz="1526" b="1" i="0" u="none" strike="noStrike" kern="0" cap="none" spc="0" normalizeH="0" baseline="0" noProof="0" dirty="0">
              <a:ln>
                <a:noFill/>
              </a:ln>
              <a:solidFill>
                <a:srgbClr val="FF8200"/>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r>
              <a:rPr kumimoji="0" lang="en-US" sz="1526" b="1" i="0" u="none" strike="noStrike" kern="0" cap="none" spc="0" normalizeH="0" baseline="0" noProof="0" dirty="0">
                <a:ln>
                  <a:noFill/>
                </a:ln>
                <a:solidFill>
                  <a:srgbClr val="FF8200"/>
                </a:solidFill>
                <a:effectLst/>
                <a:uLnTx/>
                <a:uFillTx/>
                <a:latin typeface="Corbel" panose="020B0503020204020204" pitchFamily="34" charset="0"/>
                <a:cs typeface="Segoe UI" panose="020B0502040204020203" pitchFamily="34" charset="0"/>
              </a:rPr>
              <a:t>166K </a:t>
            </a: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stand-alone books</a:t>
            </a:r>
          </a:p>
          <a:p>
            <a:pPr marL="0" marR="0" lvl="0" indent="0" defTabSz="871971" eaLnBrk="1" fontAlgn="auto" latinLnBrk="0" hangingPunct="1">
              <a:lnSpc>
                <a:spcPct val="100000"/>
              </a:lnSpc>
              <a:spcBef>
                <a:spcPts val="0"/>
              </a:spcBef>
              <a:spcAft>
                <a:spcPts val="0"/>
              </a:spcAft>
              <a:buClrTx/>
              <a:buSzTx/>
              <a:buFontTx/>
              <a:buNone/>
              <a:tabLst/>
              <a:defRPr/>
            </a:pPr>
            <a:r>
              <a:rPr kumimoji="0" lang="en-US" sz="1526" b="1" i="0" u="none" strike="noStrike" kern="0" cap="none" spc="0" normalizeH="0" baseline="0" noProof="0" dirty="0">
                <a:ln>
                  <a:noFill/>
                </a:ln>
                <a:solidFill>
                  <a:srgbClr val="FF8200"/>
                </a:solidFill>
                <a:effectLst/>
                <a:uLnTx/>
                <a:uFillTx/>
                <a:latin typeface="Corbel" panose="020B0503020204020204" pitchFamily="34" charset="0"/>
                <a:cs typeface="Segoe UI" panose="020B0502040204020203" pitchFamily="34" charset="0"/>
              </a:rPr>
              <a:t>1.5M </a:t>
            </a:r>
            <a:r>
              <a:rPr kumimoji="0" lang="en-US" sz="1526"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items</a:t>
            </a:r>
          </a:p>
          <a:p>
            <a:pPr marL="0" marR="0" lvl="0" indent="0" defTabSz="871971" eaLnBrk="1" fontAlgn="auto" latinLnBrk="0" hangingPunct="1">
              <a:lnSpc>
                <a:spcPct val="100000"/>
              </a:lnSpc>
              <a:spcBef>
                <a:spcPts val="0"/>
              </a:spcBef>
              <a:spcAft>
                <a:spcPts val="0"/>
              </a:spcAft>
              <a:buClrTx/>
              <a:buSzTx/>
              <a:buFontTx/>
              <a:buNone/>
              <a:tabLst/>
              <a:defRPr/>
            </a:pPr>
            <a:endPar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endParaRPr kumimoji="0" lang="en-US" sz="763"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endParaRPr kumimoji="0" lang="en-US" sz="763"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endParaRPr kumimoji="0" lang="en-US" sz="763"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p:txBody>
      </p:sp>
      <p:sp>
        <p:nvSpPr>
          <p:cNvPr id="734" name="Rounded Rectangle 30">
            <a:extLst>
              <a:ext uri="{FF2B5EF4-FFF2-40B4-BE49-F238E27FC236}">
                <a16:creationId xmlns:a16="http://schemas.microsoft.com/office/drawing/2014/main" id="{1B18AE98-B33D-4E03-9258-57A675AE8FBD}"/>
              </a:ext>
            </a:extLst>
          </p:cNvPr>
          <p:cNvSpPr/>
          <p:nvPr/>
        </p:nvSpPr>
        <p:spPr>
          <a:xfrm>
            <a:off x="7163022" y="3470480"/>
            <a:ext cx="1780287" cy="489450"/>
          </a:xfrm>
          <a:prstGeom prst="roundRect">
            <a:avLst>
              <a:gd name="adj" fmla="val 17996"/>
            </a:avLst>
          </a:prstGeom>
          <a:solidFill>
            <a:srgbClr val="FF8200"/>
          </a:solidFill>
          <a:ln w="25400" cap="flat" cmpd="sng" algn="ctr">
            <a:solidFill>
              <a:srgbClr val="FF8200"/>
            </a:solidFill>
            <a:prstDash val="solid"/>
          </a:ln>
          <a:effectLst/>
        </p:spPr>
        <p:txBody>
          <a:bodyPr rtlCol="0" anchor="ctr"/>
          <a:lstStyle/>
          <a:p>
            <a:pPr marL="0" marR="0" lvl="0" indent="0" defTabSz="871971" eaLnBrk="1" fontAlgn="auto" latinLnBrk="0" hangingPunct="1">
              <a:lnSpc>
                <a:spcPct val="100000"/>
              </a:lnSpc>
              <a:spcBef>
                <a:spcPts val="0"/>
              </a:spcBef>
              <a:spcAft>
                <a:spcPts val="0"/>
              </a:spcAft>
              <a:buClrTx/>
              <a:buSzTx/>
              <a:buFontTx/>
              <a:buNone/>
              <a:tabLst/>
              <a:defRPr/>
            </a:pPr>
            <a:r>
              <a:rPr kumimoji="0" lang="en-US" sz="1335" b="1"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BOOKS</a:t>
            </a:r>
          </a:p>
        </p:txBody>
      </p:sp>
      <p:sp>
        <p:nvSpPr>
          <p:cNvPr id="735" name="Rounded Rectangle 26">
            <a:extLst>
              <a:ext uri="{FF2B5EF4-FFF2-40B4-BE49-F238E27FC236}">
                <a16:creationId xmlns:a16="http://schemas.microsoft.com/office/drawing/2014/main" id="{99E71663-3A33-41E4-833D-B13709200D5F}"/>
              </a:ext>
            </a:extLst>
          </p:cNvPr>
          <p:cNvSpPr/>
          <p:nvPr/>
        </p:nvSpPr>
        <p:spPr>
          <a:xfrm>
            <a:off x="5431197" y="3476540"/>
            <a:ext cx="1622838" cy="472331"/>
          </a:xfrm>
          <a:prstGeom prst="roundRect">
            <a:avLst>
              <a:gd name="adj" fmla="val 17996"/>
            </a:avLst>
          </a:prstGeom>
          <a:solidFill>
            <a:srgbClr val="FF8200"/>
          </a:solidFill>
          <a:ln w="25400" cap="flat" cmpd="sng" algn="ctr">
            <a:solidFill>
              <a:srgbClr val="FF8200"/>
            </a:solidFill>
            <a:prstDash val="solid"/>
          </a:ln>
          <a:effectLst/>
        </p:spPr>
        <p:txBody>
          <a:bodyPr rtlCol="0" anchor="ctr"/>
          <a:lstStyle/>
          <a:p>
            <a:pPr marL="0" marR="0" lvl="0" indent="0" defTabSz="871971" eaLnBrk="1" fontAlgn="auto" latinLnBrk="0" hangingPunct="1">
              <a:lnSpc>
                <a:spcPct val="100000"/>
              </a:lnSpc>
              <a:spcBef>
                <a:spcPts val="0"/>
              </a:spcBef>
              <a:spcAft>
                <a:spcPts val="0"/>
              </a:spcAft>
              <a:buClrTx/>
              <a:buSzTx/>
              <a:buFontTx/>
              <a:buNone/>
              <a:tabLst/>
              <a:defRPr/>
            </a:pPr>
            <a:r>
              <a:rPr kumimoji="0" lang="en-US" sz="1335" b="1"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CONFERENCES</a:t>
            </a:r>
          </a:p>
        </p:txBody>
      </p:sp>
      <p:sp>
        <p:nvSpPr>
          <p:cNvPr id="736" name="Rounded Rectangle 20">
            <a:extLst>
              <a:ext uri="{FF2B5EF4-FFF2-40B4-BE49-F238E27FC236}">
                <a16:creationId xmlns:a16="http://schemas.microsoft.com/office/drawing/2014/main" id="{D25D9CF8-8412-4355-8652-BB801AFA1190}"/>
              </a:ext>
            </a:extLst>
          </p:cNvPr>
          <p:cNvSpPr/>
          <p:nvPr/>
        </p:nvSpPr>
        <p:spPr>
          <a:xfrm>
            <a:off x="2875817" y="3476540"/>
            <a:ext cx="2446381" cy="460220"/>
          </a:xfrm>
          <a:prstGeom prst="roundRect">
            <a:avLst>
              <a:gd name="adj" fmla="val 17996"/>
            </a:avLst>
          </a:prstGeom>
          <a:solidFill>
            <a:srgbClr val="FF8200"/>
          </a:solidFill>
          <a:ln w="25400" cap="flat" cmpd="sng" algn="ctr">
            <a:solidFill>
              <a:srgbClr val="FF8200"/>
            </a:solidFill>
            <a:prstDash val="solid"/>
          </a:ln>
          <a:effectLst/>
        </p:spPr>
        <p:txBody>
          <a:bodyPr rtlCol="0" anchor="ctr"/>
          <a:lstStyle/>
          <a:p>
            <a:pPr marL="0" marR="0" lvl="0" indent="0" defTabSz="871971" eaLnBrk="1" fontAlgn="auto" latinLnBrk="0" hangingPunct="1">
              <a:lnSpc>
                <a:spcPct val="100000"/>
              </a:lnSpc>
              <a:spcBef>
                <a:spcPts val="0"/>
              </a:spcBef>
              <a:spcAft>
                <a:spcPts val="0"/>
              </a:spcAft>
              <a:buClrTx/>
              <a:buSzTx/>
              <a:buFontTx/>
              <a:buNone/>
              <a:tabLst/>
              <a:defRPr/>
            </a:pPr>
            <a:r>
              <a:rPr kumimoji="0" lang="en-US" sz="1335" b="1"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JOURNALS</a:t>
            </a:r>
          </a:p>
        </p:txBody>
      </p:sp>
      <p:sp>
        <p:nvSpPr>
          <p:cNvPr id="737" name="TextBox 736">
            <a:extLst>
              <a:ext uri="{FF2B5EF4-FFF2-40B4-BE49-F238E27FC236}">
                <a16:creationId xmlns:a16="http://schemas.microsoft.com/office/drawing/2014/main" id="{458B064C-2E1A-41F5-AD9B-19FCF8E5181B}"/>
              </a:ext>
            </a:extLst>
          </p:cNvPr>
          <p:cNvSpPr txBox="1"/>
          <p:nvPr/>
        </p:nvSpPr>
        <p:spPr>
          <a:xfrm>
            <a:off x="8998270" y="3908909"/>
            <a:ext cx="1530063" cy="2381549"/>
          </a:xfrm>
          <a:prstGeom prst="rect">
            <a:avLst/>
          </a:prstGeom>
          <a:solidFill>
            <a:sysClr val="window" lastClr="FFFFFF">
              <a:lumMod val="95000"/>
              <a:alpha val="72000"/>
            </a:sysClr>
          </a:solid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sz="1400" kern="0"/>
            </a:lvl1pPr>
          </a:lstStyle>
          <a:p>
            <a:pPr marL="0" marR="0" lvl="0" indent="0" defTabSz="871971" eaLnBrk="1" fontAlgn="auto" latinLnBrk="0" hangingPunct="1">
              <a:lnSpc>
                <a:spcPct val="100000"/>
              </a:lnSpc>
              <a:spcBef>
                <a:spcPts val="0"/>
              </a:spcBef>
              <a:spcAft>
                <a:spcPts val="0"/>
              </a:spcAft>
              <a:buClrTx/>
              <a:buSzTx/>
              <a:buFontTx/>
              <a:buNone/>
              <a:tabLst/>
              <a:defRPr/>
            </a:pPr>
            <a:endPar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auto" latinLnBrk="0" hangingPunct="1">
              <a:lnSpc>
                <a:spcPct val="100000"/>
              </a:lnSpc>
              <a:spcBef>
                <a:spcPts val="0"/>
              </a:spcBef>
              <a:spcAft>
                <a:spcPts val="0"/>
              </a:spcAft>
              <a:buClrTx/>
              <a:buSzTx/>
              <a:buFontTx/>
              <a:buNone/>
              <a:tabLst/>
              <a:defRPr/>
            </a:pPr>
            <a:r>
              <a:rPr kumimoji="0" lang="en-US" sz="1526" b="1" i="0" u="none" strike="noStrike" kern="0" cap="none" spc="0" normalizeH="0" baseline="0" noProof="0" dirty="0">
                <a:ln>
                  <a:noFill/>
                </a:ln>
                <a:solidFill>
                  <a:srgbClr val="FF8200"/>
                </a:solidFill>
                <a:effectLst/>
                <a:uLnTx/>
                <a:uFillTx/>
                <a:latin typeface="Corbel" panose="020B0503020204020204" pitchFamily="34" charset="0"/>
                <a:cs typeface="Segoe UI" panose="020B0502040204020203" pitchFamily="34" charset="0"/>
              </a:rPr>
              <a:t>27M</a:t>
            </a: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patents</a:t>
            </a:r>
          </a:p>
          <a:p>
            <a:pPr marL="0" marR="0" lvl="0" indent="0" defTabSz="871971" eaLnBrk="1" fontAlgn="base" latinLnBrk="0" hangingPunct="1">
              <a:lnSpc>
                <a:spcPct val="100000"/>
              </a:lnSpc>
              <a:spcBef>
                <a:spcPct val="0"/>
              </a:spcBef>
              <a:spcAft>
                <a:spcPct val="0"/>
              </a:spcAft>
              <a:buClr>
                <a:srgbClr val="000000"/>
              </a:buClr>
              <a:buSzTx/>
              <a:buFontTx/>
              <a:buNone/>
              <a:tabLst/>
              <a:defRPr/>
            </a:pPr>
            <a:endPar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base" latinLnBrk="0" hangingPunct="1">
              <a:lnSpc>
                <a:spcPct val="100000"/>
              </a:lnSpc>
              <a:spcBef>
                <a:spcPct val="0"/>
              </a:spcBef>
              <a:spcAft>
                <a:spcPct val="0"/>
              </a:spcAft>
              <a:buClr>
                <a:srgbClr val="000000"/>
              </a:buClr>
              <a:buSzTx/>
              <a:buFontTx/>
              <a:buNone/>
              <a:tabLst/>
              <a:defRPr/>
            </a:pPr>
            <a:endPar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endParaRP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From 5 major </a:t>
            </a: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patent offices</a:t>
            </a: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WIPO</a:t>
            </a: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EPO</a:t>
            </a: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USPTO</a:t>
            </a: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JPO</a:t>
            </a:r>
          </a:p>
          <a:p>
            <a:pPr marL="0" marR="0" lvl="0" indent="0" defTabSz="871971" eaLnBrk="1" fontAlgn="base" latinLnBrk="0" hangingPunct="1">
              <a:lnSpc>
                <a:spcPct val="100000"/>
              </a:lnSpc>
              <a:spcBef>
                <a:spcPct val="0"/>
              </a:spcBef>
              <a:spcAft>
                <a:spcPct val="0"/>
              </a:spcAft>
              <a:buClr>
                <a:srgbClr val="000000"/>
              </a:buClr>
              <a:buSzTx/>
              <a:buFontTx/>
              <a:buNone/>
              <a:tabLst/>
              <a:defRPr/>
            </a:pPr>
            <a:r>
              <a:rPr kumimoji="0" lang="en-US" sz="1335" b="0"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 UK IPO</a:t>
            </a:r>
          </a:p>
        </p:txBody>
      </p:sp>
      <p:sp>
        <p:nvSpPr>
          <p:cNvPr id="738" name="Rounded Rectangle 23">
            <a:extLst>
              <a:ext uri="{FF2B5EF4-FFF2-40B4-BE49-F238E27FC236}">
                <a16:creationId xmlns:a16="http://schemas.microsoft.com/office/drawing/2014/main" id="{3F10421F-0841-4476-A2F0-176E5C623F5F}"/>
              </a:ext>
            </a:extLst>
          </p:cNvPr>
          <p:cNvSpPr/>
          <p:nvPr/>
        </p:nvSpPr>
        <p:spPr>
          <a:xfrm>
            <a:off x="9021252" y="3477700"/>
            <a:ext cx="1448034" cy="471171"/>
          </a:xfrm>
          <a:prstGeom prst="roundRect">
            <a:avLst>
              <a:gd name="adj" fmla="val 17996"/>
            </a:avLst>
          </a:prstGeom>
          <a:solidFill>
            <a:srgbClr val="FF8200"/>
          </a:solidFill>
          <a:ln w="25400" cap="flat" cmpd="sng" algn="ctr">
            <a:solidFill>
              <a:srgbClr val="FF8200"/>
            </a:solidFill>
            <a:prstDash val="solid"/>
          </a:ln>
          <a:effectLst/>
        </p:spPr>
        <p:txBody>
          <a:bodyPr rtlCol="0" anchor="ctr"/>
          <a:lstStyle/>
          <a:p>
            <a:pPr marL="0" marR="0" lvl="0" indent="0" defTabSz="871971" eaLnBrk="1" fontAlgn="auto" latinLnBrk="0" hangingPunct="1">
              <a:lnSpc>
                <a:spcPct val="100000"/>
              </a:lnSpc>
              <a:spcBef>
                <a:spcPts val="0"/>
              </a:spcBef>
              <a:spcAft>
                <a:spcPts val="0"/>
              </a:spcAft>
              <a:buClrTx/>
              <a:buSzTx/>
              <a:buFontTx/>
              <a:buNone/>
              <a:tabLst/>
              <a:defRPr/>
            </a:pPr>
            <a:r>
              <a:rPr kumimoji="0" lang="en-US" sz="1335" b="1" i="0" u="none" strike="noStrike" kern="0" cap="none" spc="0" normalizeH="0" baseline="0" noProof="0" dirty="0">
                <a:ln>
                  <a:noFill/>
                </a:ln>
                <a:solidFill>
                  <a:srgbClr val="53565A"/>
                </a:solidFill>
                <a:effectLst/>
                <a:uLnTx/>
                <a:uFillTx/>
                <a:latin typeface="Corbel" panose="020B0503020204020204" pitchFamily="34" charset="0"/>
                <a:cs typeface="Segoe UI" panose="020B0502040204020203" pitchFamily="34" charset="0"/>
              </a:rPr>
              <a:t>PATENTS*</a:t>
            </a:r>
          </a:p>
        </p:txBody>
      </p:sp>
      <p:sp>
        <p:nvSpPr>
          <p:cNvPr id="739" name="TextBox 738">
            <a:extLst>
              <a:ext uri="{FF2B5EF4-FFF2-40B4-BE49-F238E27FC236}">
                <a16:creationId xmlns:a16="http://schemas.microsoft.com/office/drawing/2014/main" id="{BDDCFD75-E35F-4D96-BD73-B8FC2073DF9E}"/>
              </a:ext>
            </a:extLst>
          </p:cNvPr>
          <p:cNvSpPr txBox="1"/>
          <p:nvPr/>
        </p:nvSpPr>
        <p:spPr>
          <a:xfrm>
            <a:off x="1583614" y="6519261"/>
            <a:ext cx="8719772" cy="238976"/>
          </a:xfrm>
          <a:prstGeom prst="rect">
            <a:avLst/>
          </a:prstGeom>
          <a:noFill/>
        </p:spPr>
        <p:txBody>
          <a:bodyPr wrap="square" rtlCol="0">
            <a:spAutoFit/>
          </a:bodyPr>
          <a:lstStyle/>
          <a:p>
            <a:pPr defTabSz="871971">
              <a:defRPr/>
            </a:pPr>
            <a:r>
              <a:rPr lang="en-US" sz="953" kern="0" dirty="0">
                <a:solidFill>
                  <a:srgbClr val="53565A"/>
                </a:solidFill>
                <a:latin typeface="Corbel" panose="020B0503020204020204" pitchFamily="34" charset="0"/>
              </a:rPr>
              <a:t>Source: </a:t>
            </a:r>
            <a:r>
              <a:rPr lang="en-US" sz="953" kern="0" dirty="0" err="1">
                <a:solidFill>
                  <a:sysClr val="windowText" lastClr="000000"/>
                </a:solidFill>
                <a:latin typeface="Corbel" panose="020B0503020204020204" pitchFamily="34" charset="0"/>
              </a:rPr>
              <a:t>Scopus.com</a:t>
            </a:r>
            <a:r>
              <a:rPr lang="en-US" sz="953" kern="0" dirty="0">
                <a:solidFill>
                  <a:sysClr val="windowText" lastClr="000000"/>
                </a:solidFill>
                <a:latin typeface="Corbel" panose="020B0503020204020204" pitchFamily="34" charset="0"/>
              </a:rPr>
              <a:t>, January 30, 2018</a:t>
            </a:r>
          </a:p>
        </p:txBody>
      </p:sp>
      <p:sp>
        <p:nvSpPr>
          <p:cNvPr id="740" name="Rectangle 739">
            <a:extLst>
              <a:ext uri="{FF2B5EF4-FFF2-40B4-BE49-F238E27FC236}">
                <a16:creationId xmlns:a16="http://schemas.microsoft.com/office/drawing/2014/main" id="{572F7853-59F2-43E4-B93A-5FFCE17A36CF}"/>
              </a:ext>
            </a:extLst>
          </p:cNvPr>
          <p:cNvSpPr/>
          <p:nvPr/>
        </p:nvSpPr>
        <p:spPr>
          <a:xfrm>
            <a:off x="1466148" y="1240857"/>
            <a:ext cx="9205574" cy="620426"/>
          </a:xfrm>
          <a:prstGeom prst="rect">
            <a:avLst/>
          </a:prstGeom>
        </p:spPr>
        <p:txBody>
          <a:bodyPr wrap="square">
            <a:spAutoFit/>
          </a:bodyPr>
          <a:lstStyle/>
          <a:p>
            <a:pPr algn="ctr" defTabSz="871971">
              <a:defRPr/>
            </a:pPr>
            <a:r>
              <a:rPr lang="en-GB" sz="1716" kern="0" dirty="0">
                <a:solidFill>
                  <a:srgbClr val="53565A">
                    <a:lumMod val="90000"/>
                    <a:lumOff val="10000"/>
                  </a:srgbClr>
                </a:solidFill>
                <a:latin typeface="Corbel" panose="020B0503020204020204" pitchFamily="34" charset="0"/>
                <a:cs typeface="Segoe UI" panose="020B0502040204020203" pitchFamily="34" charset="0"/>
              </a:rPr>
              <a:t>The </a:t>
            </a:r>
            <a:r>
              <a:rPr lang="en-GB" sz="1716" b="1" kern="0" dirty="0">
                <a:solidFill>
                  <a:srgbClr val="53565A">
                    <a:lumMod val="90000"/>
                    <a:lumOff val="10000"/>
                  </a:srgbClr>
                </a:solidFill>
                <a:latin typeface="Corbel" panose="020B0503020204020204" pitchFamily="34" charset="0"/>
                <a:cs typeface="Segoe UI" panose="020B0502040204020203" pitchFamily="34" charset="0"/>
              </a:rPr>
              <a:t>largest abstract and citation database </a:t>
            </a:r>
            <a:r>
              <a:rPr lang="en-GB" sz="1716" kern="0" dirty="0">
                <a:solidFill>
                  <a:srgbClr val="53565A">
                    <a:lumMod val="90000"/>
                    <a:lumOff val="10000"/>
                  </a:srgbClr>
                </a:solidFill>
                <a:latin typeface="Corbel" panose="020B0503020204020204" pitchFamily="34" charset="0"/>
                <a:cs typeface="Segoe UI" panose="020B0502040204020203" pitchFamily="34" charset="0"/>
              </a:rPr>
              <a:t>of </a:t>
            </a:r>
            <a:r>
              <a:rPr lang="en-GB" sz="1716" b="1" kern="0" dirty="0">
                <a:solidFill>
                  <a:srgbClr val="53565A">
                    <a:lumMod val="90000"/>
                    <a:lumOff val="10000"/>
                  </a:srgbClr>
                </a:solidFill>
                <a:latin typeface="Corbel" panose="020B0503020204020204" pitchFamily="34" charset="0"/>
                <a:cs typeface="Segoe UI" panose="020B0502040204020203" pitchFamily="34" charset="0"/>
              </a:rPr>
              <a:t>peer-reviewed</a:t>
            </a:r>
            <a:r>
              <a:rPr lang="en-GB" sz="1716" kern="0" dirty="0">
                <a:solidFill>
                  <a:srgbClr val="53565A">
                    <a:lumMod val="90000"/>
                    <a:lumOff val="10000"/>
                  </a:srgbClr>
                </a:solidFill>
                <a:latin typeface="Corbel" panose="020B0503020204020204" pitchFamily="34" charset="0"/>
                <a:cs typeface="Segoe UI" panose="020B0502040204020203" pitchFamily="34" charset="0"/>
              </a:rPr>
              <a:t> literature, and features </a:t>
            </a:r>
            <a:r>
              <a:rPr lang="en-GB" sz="1716" b="1" kern="0" dirty="0">
                <a:solidFill>
                  <a:srgbClr val="53565A">
                    <a:lumMod val="90000"/>
                    <a:lumOff val="10000"/>
                  </a:srgbClr>
                </a:solidFill>
                <a:latin typeface="Corbel" panose="020B0503020204020204" pitchFamily="34" charset="0"/>
                <a:cs typeface="Segoe UI" panose="020B0502040204020203" pitchFamily="34" charset="0"/>
              </a:rPr>
              <a:t>smart tools </a:t>
            </a:r>
            <a:r>
              <a:rPr lang="en-GB" sz="1716" kern="0" dirty="0">
                <a:solidFill>
                  <a:srgbClr val="53565A">
                    <a:lumMod val="90000"/>
                    <a:lumOff val="10000"/>
                  </a:srgbClr>
                </a:solidFill>
                <a:latin typeface="Corbel" panose="020B0503020204020204" pitchFamily="34" charset="0"/>
                <a:cs typeface="Segoe UI" panose="020B0502040204020203" pitchFamily="34" charset="0"/>
              </a:rPr>
              <a:t>that allow you </a:t>
            </a:r>
            <a:r>
              <a:rPr lang="en-GB" sz="1716" b="1" kern="0" dirty="0">
                <a:solidFill>
                  <a:srgbClr val="53565A">
                    <a:lumMod val="90000"/>
                    <a:lumOff val="10000"/>
                  </a:srgbClr>
                </a:solidFill>
                <a:latin typeface="Corbel" panose="020B0503020204020204" pitchFamily="34" charset="0"/>
                <a:cs typeface="Segoe UI" panose="020B0502040204020203" pitchFamily="34" charset="0"/>
              </a:rPr>
              <a:t>track, analyse and visualize </a:t>
            </a:r>
            <a:r>
              <a:rPr lang="en-GB" sz="1716" kern="0" dirty="0">
                <a:solidFill>
                  <a:srgbClr val="53565A">
                    <a:lumMod val="90000"/>
                    <a:lumOff val="10000"/>
                  </a:srgbClr>
                </a:solidFill>
                <a:latin typeface="Corbel" panose="020B0503020204020204" pitchFamily="34" charset="0"/>
                <a:cs typeface="Segoe UI" panose="020B0502040204020203" pitchFamily="34" charset="0"/>
              </a:rPr>
              <a:t>scholarly research</a:t>
            </a:r>
            <a:endParaRPr lang="en-US" sz="1908" kern="0" dirty="0">
              <a:solidFill>
                <a:srgbClr val="53565A">
                  <a:lumMod val="90000"/>
                  <a:lumOff val="10000"/>
                </a:srgbClr>
              </a:solidFill>
              <a:latin typeface="Corbel" panose="020B0503020204020204" pitchFamily="34" charset="0"/>
              <a:cs typeface="Segoe UI" panose="020B0502040204020203" pitchFamily="34" charset="0"/>
            </a:endParaRPr>
          </a:p>
        </p:txBody>
      </p:sp>
    </p:spTree>
    <p:extLst>
      <p:ext uri="{BB962C8B-B14F-4D97-AF65-F5344CB8AC3E}">
        <p14:creationId xmlns:p14="http://schemas.microsoft.com/office/powerpoint/2010/main" val="25818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0"/>
                                        </p:tgtEl>
                                        <p:attrNameLst>
                                          <p:attrName>style.visibility</p:attrName>
                                        </p:attrNameLst>
                                      </p:cBhvr>
                                      <p:to>
                                        <p:strVal val="visible"/>
                                      </p:to>
                                    </p:set>
                                    <p:animEffect transition="in" filter="fade">
                                      <p:cBhvr>
                                        <p:cTn id="10" dur="500"/>
                                        <p:tgtEl>
                                          <p:spTgt spid="7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1"/>
                                        </p:tgtEl>
                                        <p:attrNameLst>
                                          <p:attrName>style.visibility</p:attrName>
                                        </p:attrNameLst>
                                      </p:cBhvr>
                                      <p:to>
                                        <p:strVal val="visible"/>
                                      </p:to>
                                    </p:set>
                                    <p:animEffect transition="in" filter="fade">
                                      <p:cBhvr>
                                        <p:cTn id="13" dur="500"/>
                                        <p:tgtEl>
                                          <p:spTgt spid="701"/>
                                        </p:tgtEl>
                                      </p:cBhvr>
                                    </p:animEffect>
                                  </p:childTnLst>
                                </p:cTn>
                              </p:par>
                              <p:par>
                                <p:cTn id="14" presetID="10" presetClass="entr" presetSubtype="0" fill="hold" nodeType="withEffect">
                                  <p:stCondLst>
                                    <p:cond delay="0"/>
                                  </p:stCondLst>
                                  <p:childTnLst>
                                    <p:set>
                                      <p:cBhvr>
                                        <p:cTn id="15" dur="1" fill="hold">
                                          <p:stCondLst>
                                            <p:cond delay="0"/>
                                          </p:stCondLst>
                                        </p:cTn>
                                        <p:tgtEl>
                                          <p:spTgt spid="702"/>
                                        </p:tgtEl>
                                        <p:attrNameLst>
                                          <p:attrName>style.visibility</p:attrName>
                                        </p:attrNameLst>
                                      </p:cBhvr>
                                      <p:to>
                                        <p:strVal val="visible"/>
                                      </p:to>
                                    </p:set>
                                    <p:animEffect transition="in" filter="fade">
                                      <p:cBhvr>
                                        <p:cTn id="16" dur="500"/>
                                        <p:tgtEl>
                                          <p:spTgt spid="70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05"/>
                                        </p:tgtEl>
                                        <p:attrNameLst>
                                          <p:attrName>style.visibility</p:attrName>
                                        </p:attrNameLst>
                                      </p:cBhvr>
                                      <p:to>
                                        <p:strVal val="visible"/>
                                      </p:to>
                                    </p:set>
                                    <p:animEffect transition="in" filter="fade">
                                      <p:cBhvr>
                                        <p:cTn id="20" dur="500"/>
                                        <p:tgtEl>
                                          <p:spTgt spid="70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6"/>
                                        </p:tgtEl>
                                        <p:attrNameLst>
                                          <p:attrName>style.visibility</p:attrName>
                                        </p:attrNameLst>
                                      </p:cBhvr>
                                      <p:to>
                                        <p:strVal val="visible"/>
                                      </p:to>
                                    </p:set>
                                    <p:animEffect transition="in" filter="fade">
                                      <p:cBhvr>
                                        <p:cTn id="23" dur="500"/>
                                        <p:tgtEl>
                                          <p:spTgt spid="70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7"/>
                                        </p:tgtEl>
                                        <p:attrNameLst>
                                          <p:attrName>style.visibility</p:attrName>
                                        </p:attrNameLst>
                                      </p:cBhvr>
                                      <p:to>
                                        <p:strVal val="visible"/>
                                      </p:to>
                                    </p:set>
                                    <p:animEffect transition="in" filter="fade">
                                      <p:cBhvr>
                                        <p:cTn id="26" dur="500"/>
                                        <p:tgtEl>
                                          <p:spTgt spid="70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08"/>
                                        </p:tgtEl>
                                        <p:attrNameLst>
                                          <p:attrName>style.visibility</p:attrName>
                                        </p:attrNameLst>
                                      </p:cBhvr>
                                      <p:to>
                                        <p:strVal val="visible"/>
                                      </p:to>
                                    </p:set>
                                    <p:animEffect transition="in" filter="fade">
                                      <p:cBhvr>
                                        <p:cTn id="30" dur="500"/>
                                        <p:tgtEl>
                                          <p:spTgt spid="70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9"/>
                                        </p:tgtEl>
                                        <p:attrNameLst>
                                          <p:attrName>style.visibility</p:attrName>
                                        </p:attrNameLst>
                                      </p:cBhvr>
                                      <p:to>
                                        <p:strVal val="visible"/>
                                      </p:to>
                                    </p:set>
                                    <p:animEffect transition="in" filter="fade">
                                      <p:cBhvr>
                                        <p:cTn id="33" dur="500"/>
                                        <p:tgtEl>
                                          <p:spTgt spid="70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10"/>
                                        </p:tgtEl>
                                        <p:attrNameLst>
                                          <p:attrName>style.visibility</p:attrName>
                                        </p:attrNameLst>
                                      </p:cBhvr>
                                      <p:to>
                                        <p:strVal val="visible"/>
                                      </p:to>
                                    </p:set>
                                    <p:animEffect transition="in" filter="fade">
                                      <p:cBhvr>
                                        <p:cTn id="36" dur="500"/>
                                        <p:tgtEl>
                                          <p:spTgt spid="710"/>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719"/>
                                        </p:tgtEl>
                                        <p:attrNameLst>
                                          <p:attrName>style.visibility</p:attrName>
                                        </p:attrNameLst>
                                      </p:cBhvr>
                                      <p:to>
                                        <p:strVal val="visible"/>
                                      </p:to>
                                    </p:set>
                                    <p:animEffect transition="in" filter="fade">
                                      <p:cBhvr>
                                        <p:cTn id="40" dur="1000"/>
                                        <p:tgtEl>
                                          <p:spTgt spid="719"/>
                                        </p:tgtEl>
                                      </p:cBhvr>
                                    </p:animEffect>
                                    <p:anim calcmode="lin" valueType="num">
                                      <p:cBhvr>
                                        <p:cTn id="41" dur="1000" fill="hold"/>
                                        <p:tgtEl>
                                          <p:spTgt spid="719"/>
                                        </p:tgtEl>
                                        <p:attrNameLst>
                                          <p:attrName>ppt_x</p:attrName>
                                        </p:attrNameLst>
                                      </p:cBhvr>
                                      <p:tavLst>
                                        <p:tav tm="0">
                                          <p:val>
                                            <p:strVal val="#ppt_x"/>
                                          </p:val>
                                        </p:tav>
                                        <p:tav tm="100000">
                                          <p:val>
                                            <p:strVal val="#ppt_x"/>
                                          </p:val>
                                        </p:tav>
                                      </p:tavLst>
                                    </p:anim>
                                    <p:anim calcmode="lin" valueType="num">
                                      <p:cBhvr>
                                        <p:cTn id="42" dur="1000" fill="hold"/>
                                        <p:tgtEl>
                                          <p:spTgt spid="7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20"/>
                                        </p:tgtEl>
                                        <p:attrNameLst>
                                          <p:attrName>style.visibility</p:attrName>
                                        </p:attrNameLst>
                                      </p:cBhvr>
                                      <p:to>
                                        <p:strVal val="visible"/>
                                      </p:to>
                                    </p:set>
                                    <p:animEffect transition="in" filter="fade">
                                      <p:cBhvr>
                                        <p:cTn id="45" dur="1000"/>
                                        <p:tgtEl>
                                          <p:spTgt spid="720"/>
                                        </p:tgtEl>
                                      </p:cBhvr>
                                    </p:animEffect>
                                    <p:anim calcmode="lin" valueType="num">
                                      <p:cBhvr>
                                        <p:cTn id="46" dur="1000" fill="hold"/>
                                        <p:tgtEl>
                                          <p:spTgt spid="720"/>
                                        </p:tgtEl>
                                        <p:attrNameLst>
                                          <p:attrName>ppt_x</p:attrName>
                                        </p:attrNameLst>
                                      </p:cBhvr>
                                      <p:tavLst>
                                        <p:tav tm="0">
                                          <p:val>
                                            <p:strVal val="#ppt_x"/>
                                          </p:val>
                                        </p:tav>
                                        <p:tav tm="100000">
                                          <p:val>
                                            <p:strVal val="#ppt_x"/>
                                          </p:val>
                                        </p:tav>
                                      </p:tavLst>
                                    </p:anim>
                                    <p:anim calcmode="lin" valueType="num">
                                      <p:cBhvr>
                                        <p:cTn id="47" dur="1000" fill="hold"/>
                                        <p:tgtEl>
                                          <p:spTgt spid="7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21"/>
                                        </p:tgtEl>
                                        <p:attrNameLst>
                                          <p:attrName>style.visibility</p:attrName>
                                        </p:attrNameLst>
                                      </p:cBhvr>
                                      <p:to>
                                        <p:strVal val="visible"/>
                                      </p:to>
                                    </p:set>
                                    <p:animEffect transition="in" filter="fade">
                                      <p:cBhvr>
                                        <p:cTn id="50" dur="1000"/>
                                        <p:tgtEl>
                                          <p:spTgt spid="721"/>
                                        </p:tgtEl>
                                      </p:cBhvr>
                                    </p:animEffect>
                                    <p:anim calcmode="lin" valueType="num">
                                      <p:cBhvr>
                                        <p:cTn id="51" dur="1000" fill="hold"/>
                                        <p:tgtEl>
                                          <p:spTgt spid="721"/>
                                        </p:tgtEl>
                                        <p:attrNameLst>
                                          <p:attrName>ppt_x</p:attrName>
                                        </p:attrNameLst>
                                      </p:cBhvr>
                                      <p:tavLst>
                                        <p:tav tm="0">
                                          <p:val>
                                            <p:strVal val="#ppt_x"/>
                                          </p:val>
                                        </p:tav>
                                        <p:tav tm="100000">
                                          <p:val>
                                            <p:strVal val="#ppt_x"/>
                                          </p:val>
                                        </p:tav>
                                      </p:tavLst>
                                    </p:anim>
                                    <p:anim calcmode="lin" valueType="num">
                                      <p:cBhvr>
                                        <p:cTn id="52" dur="1000" fill="hold"/>
                                        <p:tgtEl>
                                          <p:spTgt spid="7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22"/>
                                        </p:tgtEl>
                                        <p:attrNameLst>
                                          <p:attrName>style.visibility</p:attrName>
                                        </p:attrNameLst>
                                      </p:cBhvr>
                                      <p:to>
                                        <p:strVal val="visible"/>
                                      </p:to>
                                    </p:set>
                                    <p:animEffect transition="in" filter="fade">
                                      <p:cBhvr>
                                        <p:cTn id="55" dur="1000"/>
                                        <p:tgtEl>
                                          <p:spTgt spid="722"/>
                                        </p:tgtEl>
                                      </p:cBhvr>
                                    </p:animEffect>
                                    <p:anim calcmode="lin" valueType="num">
                                      <p:cBhvr>
                                        <p:cTn id="56" dur="1000" fill="hold"/>
                                        <p:tgtEl>
                                          <p:spTgt spid="722"/>
                                        </p:tgtEl>
                                        <p:attrNameLst>
                                          <p:attrName>ppt_x</p:attrName>
                                        </p:attrNameLst>
                                      </p:cBhvr>
                                      <p:tavLst>
                                        <p:tav tm="0">
                                          <p:val>
                                            <p:strVal val="#ppt_x"/>
                                          </p:val>
                                        </p:tav>
                                        <p:tav tm="100000">
                                          <p:val>
                                            <p:strVal val="#ppt_x"/>
                                          </p:val>
                                        </p:tav>
                                      </p:tavLst>
                                    </p:anim>
                                    <p:anim calcmode="lin" valueType="num">
                                      <p:cBhvr>
                                        <p:cTn id="57" dur="1000" fill="hold"/>
                                        <p:tgtEl>
                                          <p:spTgt spid="72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23"/>
                                        </p:tgtEl>
                                        <p:attrNameLst>
                                          <p:attrName>style.visibility</p:attrName>
                                        </p:attrNameLst>
                                      </p:cBhvr>
                                      <p:to>
                                        <p:strVal val="visible"/>
                                      </p:to>
                                    </p:set>
                                    <p:animEffect transition="in" filter="fade">
                                      <p:cBhvr>
                                        <p:cTn id="60" dur="1000"/>
                                        <p:tgtEl>
                                          <p:spTgt spid="723"/>
                                        </p:tgtEl>
                                      </p:cBhvr>
                                    </p:animEffect>
                                    <p:anim calcmode="lin" valueType="num">
                                      <p:cBhvr>
                                        <p:cTn id="61" dur="1000" fill="hold"/>
                                        <p:tgtEl>
                                          <p:spTgt spid="723"/>
                                        </p:tgtEl>
                                        <p:attrNameLst>
                                          <p:attrName>ppt_x</p:attrName>
                                        </p:attrNameLst>
                                      </p:cBhvr>
                                      <p:tavLst>
                                        <p:tav tm="0">
                                          <p:val>
                                            <p:strVal val="#ppt_x"/>
                                          </p:val>
                                        </p:tav>
                                        <p:tav tm="100000">
                                          <p:val>
                                            <p:strVal val="#ppt_x"/>
                                          </p:val>
                                        </p:tav>
                                      </p:tavLst>
                                    </p:anim>
                                    <p:anim calcmode="lin" valueType="num">
                                      <p:cBhvr>
                                        <p:cTn id="62" dur="1000" fill="hold"/>
                                        <p:tgtEl>
                                          <p:spTgt spid="72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24"/>
                                        </p:tgtEl>
                                        <p:attrNameLst>
                                          <p:attrName>style.visibility</p:attrName>
                                        </p:attrNameLst>
                                      </p:cBhvr>
                                      <p:to>
                                        <p:strVal val="visible"/>
                                      </p:to>
                                    </p:set>
                                    <p:animEffect transition="in" filter="fade">
                                      <p:cBhvr>
                                        <p:cTn id="65" dur="1000"/>
                                        <p:tgtEl>
                                          <p:spTgt spid="724"/>
                                        </p:tgtEl>
                                      </p:cBhvr>
                                    </p:animEffect>
                                    <p:anim calcmode="lin" valueType="num">
                                      <p:cBhvr>
                                        <p:cTn id="66" dur="1000" fill="hold"/>
                                        <p:tgtEl>
                                          <p:spTgt spid="724"/>
                                        </p:tgtEl>
                                        <p:attrNameLst>
                                          <p:attrName>ppt_x</p:attrName>
                                        </p:attrNameLst>
                                      </p:cBhvr>
                                      <p:tavLst>
                                        <p:tav tm="0">
                                          <p:val>
                                            <p:strVal val="#ppt_x"/>
                                          </p:val>
                                        </p:tav>
                                        <p:tav tm="100000">
                                          <p:val>
                                            <p:strVal val="#ppt_x"/>
                                          </p:val>
                                        </p:tav>
                                      </p:tavLst>
                                    </p:anim>
                                    <p:anim calcmode="lin" valueType="num">
                                      <p:cBhvr>
                                        <p:cTn id="67" dur="1000" fill="hold"/>
                                        <p:tgtEl>
                                          <p:spTgt spid="72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25"/>
                                        </p:tgtEl>
                                        <p:attrNameLst>
                                          <p:attrName>style.visibility</p:attrName>
                                        </p:attrNameLst>
                                      </p:cBhvr>
                                      <p:to>
                                        <p:strVal val="visible"/>
                                      </p:to>
                                    </p:set>
                                    <p:animEffect transition="in" filter="fade">
                                      <p:cBhvr>
                                        <p:cTn id="70" dur="1000"/>
                                        <p:tgtEl>
                                          <p:spTgt spid="725"/>
                                        </p:tgtEl>
                                      </p:cBhvr>
                                    </p:animEffect>
                                    <p:anim calcmode="lin" valueType="num">
                                      <p:cBhvr>
                                        <p:cTn id="71" dur="1000" fill="hold"/>
                                        <p:tgtEl>
                                          <p:spTgt spid="725"/>
                                        </p:tgtEl>
                                        <p:attrNameLst>
                                          <p:attrName>ppt_x</p:attrName>
                                        </p:attrNameLst>
                                      </p:cBhvr>
                                      <p:tavLst>
                                        <p:tav tm="0">
                                          <p:val>
                                            <p:strVal val="#ppt_x"/>
                                          </p:val>
                                        </p:tav>
                                        <p:tav tm="100000">
                                          <p:val>
                                            <p:strVal val="#ppt_x"/>
                                          </p:val>
                                        </p:tav>
                                      </p:tavLst>
                                    </p:anim>
                                    <p:anim calcmode="lin" valueType="num">
                                      <p:cBhvr>
                                        <p:cTn id="72" dur="1000" fill="hold"/>
                                        <p:tgtEl>
                                          <p:spTgt spid="7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26"/>
                                        </p:tgtEl>
                                        <p:attrNameLst>
                                          <p:attrName>style.visibility</p:attrName>
                                        </p:attrNameLst>
                                      </p:cBhvr>
                                      <p:to>
                                        <p:strVal val="visible"/>
                                      </p:to>
                                    </p:set>
                                    <p:animEffect transition="in" filter="fade">
                                      <p:cBhvr>
                                        <p:cTn id="75" dur="1000"/>
                                        <p:tgtEl>
                                          <p:spTgt spid="726"/>
                                        </p:tgtEl>
                                      </p:cBhvr>
                                    </p:animEffect>
                                    <p:anim calcmode="lin" valueType="num">
                                      <p:cBhvr>
                                        <p:cTn id="76" dur="1000" fill="hold"/>
                                        <p:tgtEl>
                                          <p:spTgt spid="726"/>
                                        </p:tgtEl>
                                        <p:attrNameLst>
                                          <p:attrName>ppt_x</p:attrName>
                                        </p:attrNameLst>
                                      </p:cBhvr>
                                      <p:tavLst>
                                        <p:tav tm="0">
                                          <p:val>
                                            <p:strVal val="#ppt_x"/>
                                          </p:val>
                                        </p:tav>
                                        <p:tav tm="100000">
                                          <p:val>
                                            <p:strVal val="#ppt_x"/>
                                          </p:val>
                                        </p:tav>
                                      </p:tavLst>
                                    </p:anim>
                                    <p:anim calcmode="lin" valueType="num">
                                      <p:cBhvr>
                                        <p:cTn id="77" dur="1000" fill="hold"/>
                                        <p:tgtEl>
                                          <p:spTgt spid="7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27"/>
                                        </p:tgtEl>
                                        <p:attrNameLst>
                                          <p:attrName>style.visibility</p:attrName>
                                        </p:attrNameLst>
                                      </p:cBhvr>
                                      <p:to>
                                        <p:strVal val="visible"/>
                                      </p:to>
                                    </p:set>
                                    <p:animEffect transition="in" filter="fade">
                                      <p:cBhvr>
                                        <p:cTn id="80" dur="1000"/>
                                        <p:tgtEl>
                                          <p:spTgt spid="727"/>
                                        </p:tgtEl>
                                      </p:cBhvr>
                                    </p:animEffect>
                                    <p:anim calcmode="lin" valueType="num">
                                      <p:cBhvr>
                                        <p:cTn id="81" dur="1000" fill="hold"/>
                                        <p:tgtEl>
                                          <p:spTgt spid="727"/>
                                        </p:tgtEl>
                                        <p:attrNameLst>
                                          <p:attrName>ppt_x</p:attrName>
                                        </p:attrNameLst>
                                      </p:cBhvr>
                                      <p:tavLst>
                                        <p:tav tm="0">
                                          <p:val>
                                            <p:strVal val="#ppt_x"/>
                                          </p:val>
                                        </p:tav>
                                        <p:tav tm="100000">
                                          <p:val>
                                            <p:strVal val="#ppt_x"/>
                                          </p:val>
                                        </p:tav>
                                      </p:tavLst>
                                    </p:anim>
                                    <p:anim calcmode="lin" valueType="num">
                                      <p:cBhvr>
                                        <p:cTn id="82" dur="1000" fill="hold"/>
                                        <p:tgtEl>
                                          <p:spTgt spid="7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28"/>
                                        </p:tgtEl>
                                        <p:attrNameLst>
                                          <p:attrName>style.visibility</p:attrName>
                                        </p:attrNameLst>
                                      </p:cBhvr>
                                      <p:to>
                                        <p:strVal val="visible"/>
                                      </p:to>
                                    </p:set>
                                    <p:animEffect transition="in" filter="fade">
                                      <p:cBhvr>
                                        <p:cTn id="85" dur="1000"/>
                                        <p:tgtEl>
                                          <p:spTgt spid="728"/>
                                        </p:tgtEl>
                                      </p:cBhvr>
                                    </p:animEffect>
                                    <p:anim calcmode="lin" valueType="num">
                                      <p:cBhvr>
                                        <p:cTn id="86" dur="1000" fill="hold"/>
                                        <p:tgtEl>
                                          <p:spTgt spid="728"/>
                                        </p:tgtEl>
                                        <p:attrNameLst>
                                          <p:attrName>ppt_x</p:attrName>
                                        </p:attrNameLst>
                                      </p:cBhvr>
                                      <p:tavLst>
                                        <p:tav tm="0">
                                          <p:val>
                                            <p:strVal val="#ppt_x"/>
                                          </p:val>
                                        </p:tav>
                                        <p:tav tm="100000">
                                          <p:val>
                                            <p:strVal val="#ppt_x"/>
                                          </p:val>
                                        </p:tav>
                                      </p:tavLst>
                                    </p:anim>
                                    <p:anim calcmode="lin" valueType="num">
                                      <p:cBhvr>
                                        <p:cTn id="87" dur="1000" fill="hold"/>
                                        <p:tgtEl>
                                          <p:spTgt spid="7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729"/>
                                        </p:tgtEl>
                                        <p:attrNameLst>
                                          <p:attrName>style.visibility</p:attrName>
                                        </p:attrNameLst>
                                      </p:cBhvr>
                                      <p:to>
                                        <p:strVal val="visible"/>
                                      </p:to>
                                    </p:set>
                                    <p:animEffect transition="in" filter="fade">
                                      <p:cBhvr>
                                        <p:cTn id="90" dur="1000"/>
                                        <p:tgtEl>
                                          <p:spTgt spid="729"/>
                                        </p:tgtEl>
                                      </p:cBhvr>
                                    </p:animEffect>
                                    <p:anim calcmode="lin" valueType="num">
                                      <p:cBhvr>
                                        <p:cTn id="91" dur="1000" fill="hold"/>
                                        <p:tgtEl>
                                          <p:spTgt spid="729"/>
                                        </p:tgtEl>
                                        <p:attrNameLst>
                                          <p:attrName>ppt_x</p:attrName>
                                        </p:attrNameLst>
                                      </p:cBhvr>
                                      <p:tavLst>
                                        <p:tav tm="0">
                                          <p:val>
                                            <p:strVal val="#ppt_x"/>
                                          </p:val>
                                        </p:tav>
                                        <p:tav tm="100000">
                                          <p:val>
                                            <p:strVal val="#ppt_x"/>
                                          </p:val>
                                        </p:tav>
                                      </p:tavLst>
                                    </p:anim>
                                    <p:anim calcmode="lin" valueType="num">
                                      <p:cBhvr>
                                        <p:cTn id="92" dur="1000" fill="hold"/>
                                        <p:tgtEl>
                                          <p:spTgt spid="7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730"/>
                                        </p:tgtEl>
                                        <p:attrNameLst>
                                          <p:attrName>style.visibility</p:attrName>
                                        </p:attrNameLst>
                                      </p:cBhvr>
                                      <p:to>
                                        <p:strVal val="visible"/>
                                      </p:to>
                                    </p:set>
                                    <p:animEffect transition="in" filter="fade">
                                      <p:cBhvr>
                                        <p:cTn id="95" dur="1000"/>
                                        <p:tgtEl>
                                          <p:spTgt spid="730"/>
                                        </p:tgtEl>
                                      </p:cBhvr>
                                    </p:animEffect>
                                    <p:anim calcmode="lin" valueType="num">
                                      <p:cBhvr>
                                        <p:cTn id="96" dur="1000" fill="hold"/>
                                        <p:tgtEl>
                                          <p:spTgt spid="730"/>
                                        </p:tgtEl>
                                        <p:attrNameLst>
                                          <p:attrName>ppt_x</p:attrName>
                                        </p:attrNameLst>
                                      </p:cBhvr>
                                      <p:tavLst>
                                        <p:tav tm="0">
                                          <p:val>
                                            <p:strVal val="#ppt_x"/>
                                          </p:val>
                                        </p:tav>
                                        <p:tav tm="100000">
                                          <p:val>
                                            <p:strVal val="#ppt_x"/>
                                          </p:val>
                                        </p:tav>
                                      </p:tavLst>
                                    </p:anim>
                                    <p:anim calcmode="lin" valueType="num">
                                      <p:cBhvr>
                                        <p:cTn id="97" dur="1000" fill="hold"/>
                                        <p:tgtEl>
                                          <p:spTgt spid="73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731"/>
                                        </p:tgtEl>
                                        <p:attrNameLst>
                                          <p:attrName>style.visibility</p:attrName>
                                        </p:attrNameLst>
                                      </p:cBhvr>
                                      <p:to>
                                        <p:strVal val="visible"/>
                                      </p:to>
                                    </p:set>
                                    <p:animEffect transition="in" filter="fade">
                                      <p:cBhvr>
                                        <p:cTn id="100" dur="1000"/>
                                        <p:tgtEl>
                                          <p:spTgt spid="731"/>
                                        </p:tgtEl>
                                      </p:cBhvr>
                                    </p:animEffect>
                                    <p:anim calcmode="lin" valueType="num">
                                      <p:cBhvr>
                                        <p:cTn id="101" dur="1000" fill="hold"/>
                                        <p:tgtEl>
                                          <p:spTgt spid="731"/>
                                        </p:tgtEl>
                                        <p:attrNameLst>
                                          <p:attrName>ppt_x</p:attrName>
                                        </p:attrNameLst>
                                      </p:cBhvr>
                                      <p:tavLst>
                                        <p:tav tm="0">
                                          <p:val>
                                            <p:strVal val="#ppt_x"/>
                                          </p:val>
                                        </p:tav>
                                        <p:tav tm="100000">
                                          <p:val>
                                            <p:strVal val="#ppt_x"/>
                                          </p:val>
                                        </p:tav>
                                      </p:tavLst>
                                    </p:anim>
                                    <p:anim calcmode="lin" valueType="num">
                                      <p:cBhvr>
                                        <p:cTn id="102" dur="1000" fill="hold"/>
                                        <p:tgtEl>
                                          <p:spTgt spid="731"/>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732"/>
                                        </p:tgtEl>
                                        <p:attrNameLst>
                                          <p:attrName>style.visibility</p:attrName>
                                        </p:attrNameLst>
                                      </p:cBhvr>
                                      <p:to>
                                        <p:strVal val="visible"/>
                                      </p:to>
                                    </p:set>
                                    <p:animEffect transition="in" filter="fade">
                                      <p:cBhvr>
                                        <p:cTn id="105" dur="1000"/>
                                        <p:tgtEl>
                                          <p:spTgt spid="732"/>
                                        </p:tgtEl>
                                      </p:cBhvr>
                                    </p:animEffect>
                                    <p:anim calcmode="lin" valueType="num">
                                      <p:cBhvr>
                                        <p:cTn id="106" dur="1000" fill="hold"/>
                                        <p:tgtEl>
                                          <p:spTgt spid="732"/>
                                        </p:tgtEl>
                                        <p:attrNameLst>
                                          <p:attrName>ppt_x</p:attrName>
                                        </p:attrNameLst>
                                      </p:cBhvr>
                                      <p:tavLst>
                                        <p:tav tm="0">
                                          <p:val>
                                            <p:strVal val="#ppt_x"/>
                                          </p:val>
                                        </p:tav>
                                        <p:tav tm="100000">
                                          <p:val>
                                            <p:strVal val="#ppt_x"/>
                                          </p:val>
                                        </p:tav>
                                      </p:tavLst>
                                    </p:anim>
                                    <p:anim calcmode="lin" valueType="num">
                                      <p:cBhvr>
                                        <p:cTn id="107" dur="1000" fill="hold"/>
                                        <p:tgtEl>
                                          <p:spTgt spid="73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733"/>
                                        </p:tgtEl>
                                        <p:attrNameLst>
                                          <p:attrName>style.visibility</p:attrName>
                                        </p:attrNameLst>
                                      </p:cBhvr>
                                      <p:to>
                                        <p:strVal val="visible"/>
                                      </p:to>
                                    </p:set>
                                    <p:animEffect transition="in" filter="fade">
                                      <p:cBhvr>
                                        <p:cTn id="110" dur="1000"/>
                                        <p:tgtEl>
                                          <p:spTgt spid="733"/>
                                        </p:tgtEl>
                                      </p:cBhvr>
                                    </p:animEffect>
                                    <p:anim calcmode="lin" valueType="num">
                                      <p:cBhvr>
                                        <p:cTn id="111" dur="1000" fill="hold"/>
                                        <p:tgtEl>
                                          <p:spTgt spid="733"/>
                                        </p:tgtEl>
                                        <p:attrNameLst>
                                          <p:attrName>ppt_x</p:attrName>
                                        </p:attrNameLst>
                                      </p:cBhvr>
                                      <p:tavLst>
                                        <p:tav tm="0">
                                          <p:val>
                                            <p:strVal val="#ppt_x"/>
                                          </p:val>
                                        </p:tav>
                                        <p:tav tm="100000">
                                          <p:val>
                                            <p:strVal val="#ppt_x"/>
                                          </p:val>
                                        </p:tav>
                                      </p:tavLst>
                                    </p:anim>
                                    <p:anim calcmode="lin" valueType="num">
                                      <p:cBhvr>
                                        <p:cTn id="112" dur="1000" fill="hold"/>
                                        <p:tgtEl>
                                          <p:spTgt spid="73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734"/>
                                        </p:tgtEl>
                                        <p:attrNameLst>
                                          <p:attrName>style.visibility</p:attrName>
                                        </p:attrNameLst>
                                      </p:cBhvr>
                                      <p:to>
                                        <p:strVal val="visible"/>
                                      </p:to>
                                    </p:set>
                                    <p:animEffect transition="in" filter="fade">
                                      <p:cBhvr>
                                        <p:cTn id="115" dur="1000"/>
                                        <p:tgtEl>
                                          <p:spTgt spid="734"/>
                                        </p:tgtEl>
                                      </p:cBhvr>
                                    </p:animEffect>
                                    <p:anim calcmode="lin" valueType="num">
                                      <p:cBhvr>
                                        <p:cTn id="116" dur="1000" fill="hold"/>
                                        <p:tgtEl>
                                          <p:spTgt spid="734"/>
                                        </p:tgtEl>
                                        <p:attrNameLst>
                                          <p:attrName>ppt_x</p:attrName>
                                        </p:attrNameLst>
                                      </p:cBhvr>
                                      <p:tavLst>
                                        <p:tav tm="0">
                                          <p:val>
                                            <p:strVal val="#ppt_x"/>
                                          </p:val>
                                        </p:tav>
                                        <p:tav tm="100000">
                                          <p:val>
                                            <p:strVal val="#ppt_x"/>
                                          </p:val>
                                        </p:tav>
                                      </p:tavLst>
                                    </p:anim>
                                    <p:anim calcmode="lin" valueType="num">
                                      <p:cBhvr>
                                        <p:cTn id="117" dur="1000" fill="hold"/>
                                        <p:tgtEl>
                                          <p:spTgt spid="73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735"/>
                                        </p:tgtEl>
                                        <p:attrNameLst>
                                          <p:attrName>style.visibility</p:attrName>
                                        </p:attrNameLst>
                                      </p:cBhvr>
                                      <p:to>
                                        <p:strVal val="visible"/>
                                      </p:to>
                                    </p:set>
                                    <p:animEffect transition="in" filter="fade">
                                      <p:cBhvr>
                                        <p:cTn id="120" dur="1000"/>
                                        <p:tgtEl>
                                          <p:spTgt spid="735"/>
                                        </p:tgtEl>
                                      </p:cBhvr>
                                    </p:animEffect>
                                    <p:anim calcmode="lin" valueType="num">
                                      <p:cBhvr>
                                        <p:cTn id="121" dur="1000" fill="hold"/>
                                        <p:tgtEl>
                                          <p:spTgt spid="735"/>
                                        </p:tgtEl>
                                        <p:attrNameLst>
                                          <p:attrName>ppt_x</p:attrName>
                                        </p:attrNameLst>
                                      </p:cBhvr>
                                      <p:tavLst>
                                        <p:tav tm="0">
                                          <p:val>
                                            <p:strVal val="#ppt_x"/>
                                          </p:val>
                                        </p:tav>
                                        <p:tav tm="100000">
                                          <p:val>
                                            <p:strVal val="#ppt_x"/>
                                          </p:val>
                                        </p:tav>
                                      </p:tavLst>
                                    </p:anim>
                                    <p:anim calcmode="lin" valueType="num">
                                      <p:cBhvr>
                                        <p:cTn id="122" dur="1000" fill="hold"/>
                                        <p:tgtEl>
                                          <p:spTgt spid="73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736"/>
                                        </p:tgtEl>
                                        <p:attrNameLst>
                                          <p:attrName>style.visibility</p:attrName>
                                        </p:attrNameLst>
                                      </p:cBhvr>
                                      <p:to>
                                        <p:strVal val="visible"/>
                                      </p:to>
                                    </p:set>
                                    <p:animEffect transition="in" filter="fade">
                                      <p:cBhvr>
                                        <p:cTn id="125" dur="1000"/>
                                        <p:tgtEl>
                                          <p:spTgt spid="736"/>
                                        </p:tgtEl>
                                      </p:cBhvr>
                                    </p:animEffect>
                                    <p:anim calcmode="lin" valueType="num">
                                      <p:cBhvr>
                                        <p:cTn id="126" dur="1000" fill="hold"/>
                                        <p:tgtEl>
                                          <p:spTgt spid="736"/>
                                        </p:tgtEl>
                                        <p:attrNameLst>
                                          <p:attrName>ppt_x</p:attrName>
                                        </p:attrNameLst>
                                      </p:cBhvr>
                                      <p:tavLst>
                                        <p:tav tm="0">
                                          <p:val>
                                            <p:strVal val="#ppt_x"/>
                                          </p:val>
                                        </p:tav>
                                        <p:tav tm="100000">
                                          <p:val>
                                            <p:strVal val="#ppt_x"/>
                                          </p:val>
                                        </p:tav>
                                      </p:tavLst>
                                    </p:anim>
                                    <p:anim calcmode="lin" valueType="num">
                                      <p:cBhvr>
                                        <p:cTn id="127" dur="1000" fill="hold"/>
                                        <p:tgtEl>
                                          <p:spTgt spid="73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737"/>
                                        </p:tgtEl>
                                        <p:attrNameLst>
                                          <p:attrName>style.visibility</p:attrName>
                                        </p:attrNameLst>
                                      </p:cBhvr>
                                      <p:to>
                                        <p:strVal val="visible"/>
                                      </p:to>
                                    </p:set>
                                    <p:animEffect transition="in" filter="fade">
                                      <p:cBhvr>
                                        <p:cTn id="130" dur="1000"/>
                                        <p:tgtEl>
                                          <p:spTgt spid="737"/>
                                        </p:tgtEl>
                                      </p:cBhvr>
                                    </p:animEffect>
                                    <p:anim calcmode="lin" valueType="num">
                                      <p:cBhvr>
                                        <p:cTn id="131" dur="1000" fill="hold"/>
                                        <p:tgtEl>
                                          <p:spTgt spid="737"/>
                                        </p:tgtEl>
                                        <p:attrNameLst>
                                          <p:attrName>ppt_x</p:attrName>
                                        </p:attrNameLst>
                                      </p:cBhvr>
                                      <p:tavLst>
                                        <p:tav tm="0">
                                          <p:val>
                                            <p:strVal val="#ppt_x"/>
                                          </p:val>
                                        </p:tav>
                                        <p:tav tm="100000">
                                          <p:val>
                                            <p:strVal val="#ppt_x"/>
                                          </p:val>
                                        </p:tav>
                                      </p:tavLst>
                                    </p:anim>
                                    <p:anim calcmode="lin" valueType="num">
                                      <p:cBhvr>
                                        <p:cTn id="132" dur="1000" fill="hold"/>
                                        <p:tgtEl>
                                          <p:spTgt spid="73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738"/>
                                        </p:tgtEl>
                                        <p:attrNameLst>
                                          <p:attrName>style.visibility</p:attrName>
                                        </p:attrNameLst>
                                      </p:cBhvr>
                                      <p:to>
                                        <p:strVal val="visible"/>
                                      </p:to>
                                    </p:set>
                                    <p:animEffect transition="in" filter="fade">
                                      <p:cBhvr>
                                        <p:cTn id="135" dur="1000"/>
                                        <p:tgtEl>
                                          <p:spTgt spid="738"/>
                                        </p:tgtEl>
                                      </p:cBhvr>
                                    </p:animEffect>
                                    <p:anim calcmode="lin" valueType="num">
                                      <p:cBhvr>
                                        <p:cTn id="136" dur="1000" fill="hold"/>
                                        <p:tgtEl>
                                          <p:spTgt spid="738"/>
                                        </p:tgtEl>
                                        <p:attrNameLst>
                                          <p:attrName>ppt_x</p:attrName>
                                        </p:attrNameLst>
                                      </p:cBhvr>
                                      <p:tavLst>
                                        <p:tav tm="0">
                                          <p:val>
                                            <p:strVal val="#ppt_x"/>
                                          </p:val>
                                        </p:tav>
                                        <p:tav tm="100000">
                                          <p:val>
                                            <p:strVal val="#ppt_x"/>
                                          </p:val>
                                        </p:tav>
                                      </p:tavLst>
                                    </p:anim>
                                    <p:anim calcmode="lin" valueType="num">
                                      <p:cBhvr>
                                        <p:cTn id="137" dur="1000" fill="hold"/>
                                        <p:tgtEl>
                                          <p:spTgt spid="738"/>
                                        </p:tgtEl>
                                        <p:attrNameLst>
                                          <p:attrName>ppt_y</p:attrName>
                                        </p:attrNameLst>
                                      </p:cBhvr>
                                      <p:tavLst>
                                        <p:tav tm="0">
                                          <p:val>
                                            <p:strVal val="#ppt_y+.1"/>
                                          </p:val>
                                        </p:tav>
                                        <p:tav tm="100000">
                                          <p:val>
                                            <p:strVal val="#ppt_y"/>
                                          </p:val>
                                        </p:tav>
                                      </p:tavLst>
                                    </p:anim>
                                  </p:childTnLst>
                                </p:cTn>
                              </p:par>
                              <p:par>
                                <p:cTn id="138" presetID="22" presetClass="entr" presetSubtype="8" fill="hold" grpId="0" nodeType="withEffect">
                                  <p:stCondLst>
                                    <p:cond delay="0"/>
                                  </p:stCondLst>
                                  <p:childTnLst>
                                    <p:set>
                                      <p:cBhvr>
                                        <p:cTn id="139" dur="1" fill="hold">
                                          <p:stCondLst>
                                            <p:cond delay="0"/>
                                          </p:stCondLst>
                                        </p:cTn>
                                        <p:tgtEl>
                                          <p:spTgt spid="740"/>
                                        </p:tgtEl>
                                        <p:attrNameLst>
                                          <p:attrName>style.visibility</p:attrName>
                                        </p:attrNameLst>
                                      </p:cBhvr>
                                      <p:to>
                                        <p:strVal val="visible"/>
                                      </p:to>
                                    </p:set>
                                    <p:animEffect transition="in" filter="wipe(left)">
                                      <p:cBhvr>
                                        <p:cTn id="140"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 grpId="0" animBg="1"/>
      <p:bldP spid="700" grpId="0" animBg="1"/>
      <p:bldP spid="701" grpId="0"/>
      <p:bldP spid="705" grpId="0" animBg="1"/>
      <p:bldP spid="706" grpId="0" animBg="1"/>
      <p:bldP spid="707" grpId="0"/>
      <p:bldP spid="708" grpId="0" animBg="1"/>
      <p:bldP spid="709" grpId="0" animBg="1"/>
      <p:bldP spid="710" grpId="0"/>
      <p:bldP spid="719" grpId="0" animBg="1"/>
      <p:bldP spid="720" grpId="0" animBg="1"/>
      <p:bldP spid="721" grpId="0" animBg="1"/>
      <p:bldP spid="722" grpId="0" animBg="1"/>
      <p:bldP spid="723" grpId="0" animBg="1"/>
      <p:bldP spid="724" grpId="0" animBg="1"/>
      <p:bldP spid="725" grpId="0"/>
      <p:bldP spid="726" grpId="0"/>
      <p:bldP spid="727" grpId="0"/>
      <p:bldP spid="728" grpId="0"/>
      <p:bldP spid="729" grpId="0"/>
      <p:bldP spid="730" grpId="0" animBg="1"/>
      <p:bldP spid="731" grpId="0"/>
      <p:bldP spid="732" grpId="0" animBg="1"/>
      <p:bldP spid="733" grpId="0" animBg="1"/>
      <p:bldP spid="734" grpId="0" animBg="1"/>
      <p:bldP spid="735" grpId="0" animBg="1"/>
      <p:bldP spid="736" grpId="0" animBg="1"/>
      <p:bldP spid="737" grpId="0" animBg="1"/>
      <p:bldP spid="738" grpId="0" animBg="1"/>
      <p:bldP spid="7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F0FD-E986-4126-B89A-2D6B24E99992}"/>
              </a:ext>
            </a:extLst>
          </p:cNvPr>
          <p:cNvSpPr>
            <a:spLocks noGrp="1"/>
          </p:cNvSpPr>
          <p:nvPr>
            <p:ph type="title"/>
          </p:nvPr>
        </p:nvSpPr>
        <p:spPr/>
        <p:txBody>
          <a:bodyPr/>
          <a:lstStyle/>
          <a:p>
            <a:r>
              <a:rPr lang="en-GB" dirty="0"/>
              <a:t>Publisher Coverage</a:t>
            </a:r>
          </a:p>
        </p:txBody>
      </p:sp>
      <p:sp>
        <p:nvSpPr>
          <p:cNvPr id="4" name="Date Placeholder 3">
            <a:extLst>
              <a:ext uri="{FF2B5EF4-FFF2-40B4-BE49-F238E27FC236}">
                <a16:creationId xmlns:a16="http://schemas.microsoft.com/office/drawing/2014/main" id="{86BB5014-337E-438E-9F87-7DA1FA907CFB}"/>
              </a:ext>
            </a:extLst>
          </p:cNvPr>
          <p:cNvSpPr>
            <a:spLocks noGrp="1"/>
          </p:cNvSpPr>
          <p:nvPr>
            <p:ph type="dt" sz="half" idx="14"/>
          </p:nvPr>
        </p:nvSpPr>
        <p:spPr/>
        <p:txBody>
          <a:bodyPr/>
          <a:lstStyle/>
          <a:p>
            <a:fld id="{1A0B7F53-8C3B-4319-9311-814B9A620604}" type="datetime1">
              <a:rPr lang="de-DE" smtClean="0"/>
              <a:t>24.09.2019</a:t>
            </a:fld>
            <a:endParaRPr lang="de-DE" dirty="0"/>
          </a:p>
        </p:txBody>
      </p:sp>
      <p:sp>
        <p:nvSpPr>
          <p:cNvPr id="5" name="Footer Placeholder 4">
            <a:extLst>
              <a:ext uri="{FF2B5EF4-FFF2-40B4-BE49-F238E27FC236}">
                <a16:creationId xmlns:a16="http://schemas.microsoft.com/office/drawing/2014/main" id="{27E639D3-BA7E-4C33-9CF5-00BC1C9ECFA5}"/>
              </a:ext>
            </a:extLst>
          </p:cNvPr>
          <p:cNvSpPr>
            <a:spLocks noGrp="1"/>
          </p:cNvSpPr>
          <p:nvPr>
            <p:ph type="ftr" sz="quarter" idx="15"/>
          </p:nvPr>
        </p:nvSpPr>
        <p:spPr/>
        <p:txBody>
          <a:bodyPr/>
          <a:lstStyle/>
          <a:p>
            <a:endParaRPr lang="de-DE" dirty="0"/>
          </a:p>
        </p:txBody>
      </p:sp>
      <p:sp>
        <p:nvSpPr>
          <p:cNvPr id="9" name="Rectangle: Rounded Corners 8">
            <a:extLst>
              <a:ext uri="{FF2B5EF4-FFF2-40B4-BE49-F238E27FC236}">
                <a16:creationId xmlns:a16="http://schemas.microsoft.com/office/drawing/2014/main" id="{5BA3844A-58A1-426C-9BED-D672E83364B7}"/>
              </a:ext>
            </a:extLst>
          </p:cNvPr>
          <p:cNvSpPr/>
          <p:nvPr/>
        </p:nvSpPr>
        <p:spPr>
          <a:xfrm>
            <a:off x="1180345" y="1328162"/>
            <a:ext cx="10019762" cy="4357021"/>
          </a:xfrm>
          <a:prstGeom prst="roundRect">
            <a:avLst/>
          </a:prstGeom>
          <a:noFill/>
          <a:ln w="3810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4C0F6DE-5C90-4BA1-8B33-BDF8862B9066}"/>
              </a:ext>
            </a:extLst>
          </p:cNvPr>
          <p:cNvPicPr>
            <a:picLocks noChangeAspect="1"/>
          </p:cNvPicPr>
          <p:nvPr/>
        </p:nvPicPr>
        <p:blipFill>
          <a:blip r:embed="rId2"/>
          <a:stretch>
            <a:fillRect/>
          </a:stretch>
        </p:blipFill>
        <p:spPr>
          <a:xfrm>
            <a:off x="2288074" y="1548826"/>
            <a:ext cx="7473941" cy="4040528"/>
          </a:xfrm>
          <a:prstGeom prst="rect">
            <a:avLst/>
          </a:prstGeom>
        </p:spPr>
      </p:pic>
    </p:spTree>
    <p:extLst>
      <p:ext uri="{BB962C8B-B14F-4D97-AF65-F5344CB8AC3E}">
        <p14:creationId xmlns:p14="http://schemas.microsoft.com/office/powerpoint/2010/main" val="8774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F0FD-E986-4126-B89A-2D6B24E99992}"/>
              </a:ext>
            </a:extLst>
          </p:cNvPr>
          <p:cNvSpPr>
            <a:spLocks noGrp="1"/>
          </p:cNvSpPr>
          <p:nvPr>
            <p:ph type="title"/>
          </p:nvPr>
        </p:nvSpPr>
        <p:spPr/>
        <p:txBody>
          <a:bodyPr/>
          <a:lstStyle/>
          <a:p>
            <a:r>
              <a:rPr lang="en-GB" dirty="0"/>
              <a:t>Subject Coverage</a:t>
            </a:r>
          </a:p>
        </p:txBody>
      </p:sp>
      <p:sp>
        <p:nvSpPr>
          <p:cNvPr id="4" name="Date Placeholder 3">
            <a:extLst>
              <a:ext uri="{FF2B5EF4-FFF2-40B4-BE49-F238E27FC236}">
                <a16:creationId xmlns:a16="http://schemas.microsoft.com/office/drawing/2014/main" id="{86BB5014-337E-438E-9F87-7DA1FA907CFB}"/>
              </a:ext>
            </a:extLst>
          </p:cNvPr>
          <p:cNvSpPr>
            <a:spLocks noGrp="1"/>
          </p:cNvSpPr>
          <p:nvPr>
            <p:ph type="dt" sz="half" idx="14"/>
          </p:nvPr>
        </p:nvSpPr>
        <p:spPr/>
        <p:txBody>
          <a:bodyPr/>
          <a:lstStyle/>
          <a:p>
            <a:fld id="{1A0B7F53-8C3B-4319-9311-814B9A620604}" type="datetime1">
              <a:rPr lang="de-DE" smtClean="0"/>
              <a:t>24.09.2019</a:t>
            </a:fld>
            <a:endParaRPr lang="de-DE" dirty="0"/>
          </a:p>
        </p:txBody>
      </p:sp>
      <p:sp>
        <p:nvSpPr>
          <p:cNvPr id="9" name="Rectangle: Rounded Corners 8">
            <a:extLst>
              <a:ext uri="{FF2B5EF4-FFF2-40B4-BE49-F238E27FC236}">
                <a16:creationId xmlns:a16="http://schemas.microsoft.com/office/drawing/2014/main" id="{5BA3844A-58A1-426C-9BED-D672E83364B7}"/>
              </a:ext>
            </a:extLst>
          </p:cNvPr>
          <p:cNvSpPr/>
          <p:nvPr/>
        </p:nvSpPr>
        <p:spPr>
          <a:xfrm>
            <a:off x="1180345" y="2087723"/>
            <a:ext cx="10019762" cy="3597460"/>
          </a:xfrm>
          <a:prstGeom prst="roundRect">
            <a:avLst/>
          </a:prstGeom>
          <a:noFill/>
          <a:ln w="38100" cap="flat" cmpd="sng" algn="ctr">
            <a:solidFill>
              <a:srgbClr val="FF8200"/>
            </a:solidFill>
            <a:prstDash val="solid"/>
          </a:ln>
          <a:effectLst/>
        </p:spPr>
        <p:txBody>
          <a:bodyPr rtlCol="0" anchor="ctr"/>
          <a:lstStyle/>
          <a:p>
            <a:pPr marL="0" marR="0" lvl="0" indent="0" algn="ctr" defTabSz="871971" eaLnBrk="1" fontAlgn="auto" latinLnBrk="0" hangingPunct="1">
              <a:lnSpc>
                <a:spcPct val="100000"/>
              </a:lnSpc>
              <a:spcBef>
                <a:spcPts val="0"/>
              </a:spcBef>
              <a:spcAft>
                <a:spcPts val="0"/>
              </a:spcAft>
              <a:buClrTx/>
              <a:buSzTx/>
              <a:buFontTx/>
              <a:buNone/>
              <a:tabLst/>
              <a:defRPr/>
            </a:pPr>
            <a:endParaRPr kumimoji="0" lang="en-GB" sz="1716" b="0" i="0" u="none" strike="noStrike" kern="0" cap="none" spc="0" normalizeH="0" baseline="0" noProof="0">
              <a:ln>
                <a:noFill/>
              </a:ln>
              <a:solidFill>
                <a:sysClr val="windowText" lastClr="000000"/>
              </a:solidFill>
              <a:effectLst/>
              <a:uLnTx/>
              <a:uFillTx/>
              <a:latin typeface="Arial"/>
              <a:ea typeface="+mn-ea"/>
              <a:cs typeface="+mn-cs"/>
            </a:endParaRPr>
          </a:p>
        </p:txBody>
      </p:sp>
      <p:graphicFrame>
        <p:nvGraphicFramePr>
          <p:cNvPr id="7" name="Chart 6">
            <a:extLst>
              <a:ext uri="{FF2B5EF4-FFF2-40B4-BE49-F238E27FC236}">
                <a16:creationId xmlns:a16="http://schemas.microsoft.com/office/drawing/2014/main" id="{264C291D-2E16-43F2-9BB5-76461E4787D0}"/>
              </a:ext>
            </a:extLst>
          </p:cNvPr>
          <p:cNvGraphicFramePr/>
          <p:nvPr>
            <p:extLst/>
          </p:nvPr>
        </p:nvGraphicFramePr>
        <p:xfrm>
          <a:off x="3494637" y="2509489"/>
          <a:ext cx="5042246" cy="336508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C244285C-77FE-49CB-94FA-8ACB2619FD6E}"/>
              </a:ext>
            </a:extLst>
          </p:cNvPr>
          <p:cNvSpPr/>
          <p:nvPr/>
        </p:nvSpPr>
        <p:spPr>
          <a:xfrm>
            <a:off x="8217204" y="4529555"/>
            <a:ext cx="1925396" cy="679545"/>
          </a:xfrm>
          <a:prstGeom prst="rect">
            <a:avLst/>
          </a:prstGeom>
        </p:spPr>
        <p:txBody>
          <a:bodyPr wrap="square">
            <a:spAutoFit/>
          </a:bodyPr>
          <a:lstStyle/>
          <a:p>
            <a:pPr defTabSz="899066"/>
            <a:r>
              <a:rPr lang="en-GB" sz="1908" dirty="0">
                <a:solidFill>
                  <a:srgbClr val="53565A"/>
                </a:solidFill>
                <a:latin typeface="Corbel" panose="020B0503020204020204" pitchFamily="34" charset="0"/>
              </a:rPr>
              <a:t>Health Sciences</a:t>
            </a:r>
            <a:endParaRPr lang="tr-TR" sz="1908" dirty="0">
              <a:solidFill>
                <a:srgbClr val="53565A"/>
              </a:solidFill>
              <a:latin typeface="Corbel" panose="020B0503020204020204" pitchFamily="34" charset="0"/>
            </a:endParaRPr>
          </a:p>
          <a:p>
            <a:pPr defTabSz="899066"/>
            <a:r>
              <a:rPr lang="en-GB" sz="1908" b="1" dirty="0">
                <a:solidFill>
                  <a:srgbClr val="53565A"/>
                </a:solidFill>
                <a:latin typeface="Corbel" panose="020B0503020204020204" pitchFamily="34" charset="0"/>
              </a:rPr>
              <a:t>13,819 titles</a:t>
            </a:r>
          </a:p>
        </p:txBody>
      </p:sp>
      <p:sp>
        <p:nvSpPr>
          <p:cNvPr id="11" name="TextBox 10">
            <a:extLst>
              <a:ext uri="{FF2B5EF4-FFF2-40B4-BE49-F238E27FC236}">
                <a16:creationId xmlns:a16="http://schemas.microsoft.com/office/drawing/2014/main" id="{F91BF395-08A7-473E-8A9F-5ED0176E2269}"/>
              </a:ext>
            </a:extLst>
          </p:cNvPr>
          <p:cNvSpPr txBox="1"/>
          <p:nvPr/>
        </p:nvSpPr>
        <p:spPr>
          <a:xfrm>
            <a:off x="6840316" y="4069649"/>
            <a:ext cx="917871" cy="561820"/>
          </a:xfrm>
          <a:prstGeom prst="rect">
            <a:avLst/>
          </a:prstGeom>
          <a:noFill/>
        </p:spPr>
        <p:txBody>
          <a:bodyPr wrap="square" rtlCol="0">
            <a:spAutoFit/>
          </a:bodyPr>
          <a:lstStyle/>
          <a:p>
            <a:pPr defTabSz="899066"/>
            <a:r>
              <a:rPr lang="en-GB" sz="3051" dirty="0">
                <a:solidFill>
                  <a:srgbClr val="53565A"/>
                </a:solidFill>
                <a:latin typeface="Corbel" panose="020B0503020204020204" pitchFamily="34" charset="0"/>
              </a:rPr>
              <a:t>31%</a:t>
            </a:r>
          </a:p>
        </p:txBody>
      </p:sp>
      <p:sp>
        <p:nvSpPr>
          <p:cNvPr id="12" name="Rectangle 11">
            <a:extLst>
              <a:ext uri="{FF2B5EF4-FFF2-40B4-BE49-F238E27FC236}">
                <a16:creationId xmlns:a16="http://schemas.microsoft.com/office/drawing/2014/main" id="{C24D27EC-FD6B-4F18-AF97-6BA071F7D5E3}"/>
              </a:ext>
            </a:extLst>
          </p:cNvPr>
          <p:cNvSpPr/>
          <p:nvPr/>
        </p:nvSpPr>
        <p:spPr>
          <a:xfrm>
            <a:off x="7936180" y="2509489"/>
            <a:ext cx="1925396" cy="679545"/>
          </a:xfrm>
          <a:prstGeom prst="rect">
            <a:avLst/>
          </a:prstGeom>
        </p:spPr>
        <p:txBody>
          <a:bodyPr wrap="square">
            <a:spAutoFit/>
          </a:bodyPr>
          <a:lstStyle/>
          <a:p>
            <a:pPr defTabSz="899066"/>
            <a:r>
              <a:rPr lang="en-GB" sz="1908" dirty="0">
                <a:solidFill>
                  <a:srgbClr val="53565A"/>
                </a:solidFill>
                <a:latin typeface="Corbel" panose="020B0503020204020204" pitchFamily="34" charset="0"/>
              </a:rPr>
              <a:t>Physical Sciences</a:t>
            </a:r>
            <a:endParaRPr lang="tr-TR" sz="1908" dirty="0">
              <a:solidFill>
                <a:srgbClr val="53565A"/>
              </a:solidFill>
              <a:latin typeface="Corbel" panose="020B0503020204020204" pitchFamily="34" charset="0"/>
            </a:endParaRPr>
          </a:p>
          <a:p>
            <a:pPr defTabSz="899066"/>
            <a:r>
              <a:rPr lang="en-GB" sz="1908" b="1" dirty="0">
                <a:solidFill>
                  <a:srgbClr val="53565A"/>
                </a:solidFill>
                <a:latin typeface="Corbel" panose="020B0503020204020204" pitchFamily="34" charset="0"/>
              </a:rPr>
              <a:t>12,263 titles</a:t>
            </a:r>
          </a:p>
        </p:txBody>
      </p:sp>
      <p:sp>
        <p:nvSpPr>
          <p:cNvPr id="13" name="TextBox 12">
            <a:extLst>
              <a:ext uri="{FF2B5EF4-FFF2-40B4-BE49-F238E27FC236}">
                <a16:creationId xmlns:a16="http://schemas.microsoft.com/office/drawing/2014/main" id="{DE2712D8-1026-4916-A31A-4A3E8CE8997B}"/>
              </a:ext>
            </a:extLst>
          </p:cNvPr>
          <p:cNvSpPr txBox="1"/>
          <p:nvPr/>
        </p:nvSpPr>
        <p:spPr>
          <a:xfrm>
            <a:off x="6840316" y="3010746"/>
            <a:ext cx="917871" cy="561820"/>
          </a:xfrm>
          <a:prstGeom prst="rect">
            <a:avLst/>
          </a:prstGeom>
          <a:noFill/>
        </p:spPr>
        <p:txBody>
          <a:bodyPr wrap="square" rtlCol="0">
            <a:spAutoFit/>
          </a:bodyPr>
          <a:lstStyle/>
          <a:p>
            <a:pPr defTabSz="899066"/>
            <a:r>
              <a:rPr lang="en-GB" sz="3051" dirty="0">
                <a:solidFill>
                  <a:prstClr val="white"/>
                </a:solidFill>
                <a:latin typeface="Corbel" panose="020B0503020204020204" pitchFamily="34" charset="0"/>
              </a:rPr>
              <a:t>28%</a:t>
            </a:r>
          </a:p>
        </p:txBody>
      </p:sp>
      <p:sp>
        <p:nvSpPr>
          <p:cNvPr id="14" name="TextBox 13">
            <a:extLst>
              <a:ext uri="{FF2B5EF4-FFF2-40B4-BE49-F238E27FC236}">
                <a16:creationId xmlns:a16="http://schemas.microsoft.com/office/drawing/2014/main" id="{B03D442E-2AA8-440C-8292-433A9E4B4ABB}"/>
              </a:ext>
            </a:extLst>
          </p:cNvPr>
          <p:cNvSpPr txBox="1"/>
          <p:nvPr/>
        </p:nvSpPr>
        <p:spPr>
          <a:xfrm>
            <a:off x="4925753" y="2740343"/>
            <a:ext cx="917871" cy="561820"/>
          </a:xfrm>
          <a:prstGeom prst="rect">
            <a:avLst/>
          </a:prstGeom>
          <a:noFill/>
        </p:spPr>
        <p:txBody>
          <a:bodyPr wrap="square" rtlCol="0">
            <a:spAutoFit/>
          </a:bodyPr>
          <a:lstStyle/>
          <a:p>
            <a:pPr defTabSz="899066"/>
            <a:r>
              <a:rPr lang="en-GB" sz="3051" dirty="0">
                <a:solidFill>
                  <a:prstClr val="white"/>
                </a:solidFill>
                <a:latin typeface="Corbel" panose="020B0503020204020204" pitchFamily="34" charset="0"/>
              </a:rPr>
              <a:t>16%</a:t>
            </a:r>
          </a:p>
        </p:txBody>
      </p:sp>
      <p:sp>
        <p:nvSpPr>
          <p:cNvPr id="15" name="Rectangle 14">
            <a:extLst>
              <a:ext uri="{FF2B5EF4-FFF2-40B4-BE49-F238E27FC236}">
                <a16:creationId xmlns:a16="http://schemas.microsoft.com/office/drawing/2014/main" id="{B89FF9B0-E01C-4F98-8164-143C52735C28}"/>
              </a:ext>
            </a:extLst>
          </p:cNvPr>
          <p:cNvSpPr/>
          <p:nvPr/>
        </p:nvSpPr>
        <p:spPr>
          <a:xfrm>
            <a:off x="2833196" y="2384047"/>
            <a:ext cx="1925396" cy="679545"/>
          </a:xfrm>
          <a:prstGeom prst="rect">
            <a:avLst/>
          </a:prstGeom>
        </p:spPr>
        <p:txBody>
          <a:bodyPr wrap="square">
            <a:spAutoFit/>
          </a:bodyPr>
          <a:lstStyle/>
          <a:p>
            <a:pPr defTabSz="899066"/>
            <a:r>
              <a:rPr lang="en-GB" sz="1908" dirty="0">
                <a:solidFill>
                  <a:srgbClr val="53565A"/>
                </a:solidFill>
                <a:latin typeface="Corbel" panose="020B0503020204020204" pitchFamily="34" charset="0"/>
              </a:rPr>
              <a:t>Life Sciences</a:t>
            </a:r>
            <a:endParaRPr lang="tr-TR" sz="1908" dirty="0">
              <a:solidFill>
                <a:srgbClr val="53565A"/>
              </a:solidFill>
              <a:latin typeface="Corbel" panose="020B0503020204020204" pitchFamily="34" charset="0"/>
            </a:endParaRPr>
          </a:p>
          <a:p>
            <a:pPr defTabSz="899066"/>
            <a:r>
              <a:rPr lang="en-GB" sz="1908" b="1" dirty="0">
                <a:solidFill>
                  <a:srgbClr val="53565A"/>
                </a:solidFill>
                <a:latin typeface="Corbel" panose="020B0503020204020204" pitchFamily="34" charset="0"/>
              </a:rPr>
              <a:t>6,809 titles</a:t>
            </a:r>
          </a:p>
        </p:txBody>
      </p:sp>
      <p:sp>
        <p:nvSpPr>
          <p:cNvPr id="16" name="Rectangle 15">
            <a:extLst>
              <a:ext uri="{FF2B5EF4-FFF2-40B4-BE49-F238E27FC236}">
                <a16:creationId xmlns:a16="http://schemas.microsoft.com/office/drawing/2014/main" id="{090E6C20-9BF9-4480-8416-5AEEDDAEDE38}"/>
              </a:ext>
            </a:extLst>
          </p:cNvPr>
          <p:cNvSpPr/>
          <p:nvPr/>
        </p:nvSpPr>
        <p:spPr>
          <a:xfrm>
            <a:off x="2015827" y="4197577"/>
            <a:ext cx="1925396" cy="679545"/>
          </a:xfrm>
          <a:prstGeom prst="rect">
            <a:avLst/>
          </a:prstGeom>
        </p:spPr>
        <p:txBody>
          <a:bodyPr wrap="square">
            <a:spAutoFit/>
          </a:bodyPr>
          <a:lstStyle/>
          <a:p>
            <a:pPr defTabSz="899066"/>
            <a:r>
              <a:rPr lang="en-GB" sz="1908" dirty="0">
                <a:solidFill>
                  <a:srgbClr val="53565A"/>
                </a:solidFill>
                <a:latin typeface="Corbel" panose="020B0503020204020204" pitchFamily="34" charset="0"/>
              </a:rPr>
              <a:t>Social Sciences</a:t>
            </a:r>
            <a:endParaRPr lang="tr-TR" sz="1908" dirty="0">
              <a:solidFill>
                <a:srgbClr val="53565A"/>
              </a:solidFill>
              <a:latin typeface="Corbel" panose="020B0503020204020204" pitchFamily="34" charset="0"/>
            </a:endParaRPr>
          </a:p>
          <a:p>
            <a:pPr defTabSz="899066"/>
            <a:r>
              <a:rPr lang="en-GB" sz="1908" b="1" dirty="0">
                <a:solidFill>
                  <a:srgbClr val="53565A"/>
                </a:solidFill>
                <a:latin typeface="Corbel" panose="020B0503020204020204" pitchFamily="34" charset="0"/>
              </a:rPr>
              <a:t>10,905 titles</a:t>
            </a:r>
          </a:p>
        </p:txBody>
      </p:sp>
      <p:sp>
        <p:nvSpPr>
          <p:cNvPr id="17" name="TextBox 16">
            <a:extLst>
              <a:ext uri="{FF2B5EF4-FFF2-40B4-BE49-F238E27FC236}">
                <a16:creationId xmlns:a16="http://schemas.microsoft.com/office/drawing/2014/main" id="{E0E3DB34-9238-489C-BDA5-FDC7016923C5}"/>
              </a:ext>
            </a:extLst>
          </p:cNvPr>
          <p:cNvSpPr txBox="1"/>
          <p:nvPr/>
        </p:nvSpPr>
        <p:spPr>
          <a:xfrm>
            <a:off x="3740101" y="3635127"/>
            <a:ext cx="917871" cy="561820"/>
          </a:xfrm>
          <a:prstGeom prst="rect">
            <a:avLst/>
          </a:prstGeom>
          <a:noFill/>
        </p:spPr>
        <p:txBody>
          <a:bodyPr wrap="square" rtlCol="0">
            <a:spAutoFit/>
          </a:bodyPr>
          <a:lstStyle/>
          <a:p>
            <a:pPr defTabSz="899066"/>
            <a:r>
              <a:rPr lang="en-GB" sz="3051" dirty="0">
                <a:solidFill>
                  <a:prstClr val="white"/>
                </a:solidFill>
                <a:latin typeface="Corbel" panose="020B0503020204020204" pitchFamily="34" charset="0"/>
              </a:rPr>
              <a:t>25%</a:t>
            </a:r>
          </a:p>
        </p:txBody>
      </p:sp>
      <p:sp>
        <p:nvSpPr>
          <p:cNvPr id="18" name="Rectangle 17">
            <a:extLst>
              <a:ext uri="{FF2B5EF4-FFF2-40B4-BE49-F238E27FC236}">
                <a16:creationId xmlns:a16="http://schemas.microsoft.com/office/drawing/2014/main" id="{62C23B3D-9540-429C-99D2-E6B752472B90}"/>
              </a:ext>
            </a:extLst>
          </p:cNvPr>
          <p:cNvSpPr/>
          <p:nvPr/>
        </p:nvSpPr>
        <p:spPr>
          <a:xfrm>
            <a:off x="1410845" y="1287409"/>
            <a:ext cx="9901720" cy="444609"/>
          </a:xfrm>
          <a:prstGeom prst="rect">
            <a:avLst/>
          </a:prstGeom>
        </p:spPr>
        <p:txBody>
          <a:bodyPr wrap="square">
            <a:spAutoFit/>
          </a:bodyPr>
          <a:lstStyle/>
          <a:p>
            <a:pPr algn="just" defTabSz="899066"/>
            <a:r>
              <a:rPr lang="en-GB" sz="1908" dirty="0">
                <a:solidFill>
                  <a:srgbClr val="53565A"/>
                </a:solidFill>
                <a:latin typeface="Corbel" panose="020B0503020204020204" pitchFamily="34" charset="0"/>
              </a:rPr>
              <a:t>Titles on Scopus are classified under 4 subject clusters</a:t>
            </a:r>
            <a:r>
              <a:rPr lang="tr-TR" sz="1908" dirty="0">
                <a:solidFill>
                  <a:srgbClr val="53565A"/>
                </a:solidFill>
                <a:latin typeface="Corbel" panose="020B0503020204020204" pitchFamily="34" charset="0"/>
              </a:rPr>
              <a:t> and </a:t>
            </a:r>
            <a:r>
              <a:rPr lang="en-US" sz="1908" dirty="0">
                <a:solidFill>
                  <a:srgbClr val="53565A"/>
                </a:solidFill>
                <a:latin typeface="Corbel" panose="020B0503020204020204" pitchFamily="34" charset="0"/>
              </a:rPr>
              <a:t>indexed into </a:t>
            </a:r>
            <a:r>
              <a:rPr lang="en-US" sz="2289" b="1" dirty="0">
                <a:solidFill>
                  <a:srgbClr val="53565A"/>
                </a:solidFill>
                <a:latin typeface="Corbel" panose="020B0503020204020204" pitchFamily="34" charset="0"/>
              </a:rPr>
              <a:t>27</a:t>
            </a:r>
            <a:r>
              <a:rPr lang="en-US" sz="1908" dirty="0">
                <a:solidFill>
                  <a:srgbClr val="53565A"/>
                </a:solidFill>
                <a:latin typeface="Corbel" panose="020B0503020204020204" pitchFamily="34" charset="0"/>
              </a:rPr>
              <a:t> main subject areas</a:t>
            </a:r>
            <a:r>
              <a:rPr lang="en-GB" sz="1908" dirty="0">
                <a:solidFill>
                  <a:srgbClr val="53565A"/>
                </a:solidFill>
                <a:latin typeface="Corbel" panose="020B0503020204020204" pitchFamily="34" charset="0"/>
              </a:rPr>
              <a:t>:</a:t>
            </a:r>
            <a:endParaRPr lang="en-US" sz="1908" dirty="0">
              <a:solidFill>
                <a:srgbClr val="53565A"/>
              </a:solidFill>
              <a:latin typeface="Corbel" panose="020B0503020204020204" pitchFamily="34" charset="0"/>
            </a:endParaRPr>
          </a:p>
        </p:txBody>
      </p:sp>
      <p:sp>
        <p:nvSpPr>
          <p:cNvPr id="19" name="Rectangle 18">
            <a:extLst>
              <a:ext uri="{FF2B5EF4-FFF2-40B4-BE49-F238E27FC236}">
                <a16:creationId xmlns:a16="http://schemas.microsoft.com/office/drawing/2014/main" id="{128F2EB8-0D82-4D34-88C7-24F1B656C3FA}"/>
              </a:ext>
            </a:extLst>
          </p:cNvPr>
          <p:cNvSpPr/>
          <p:nvPr/>
        </p:nvSpPr>
        <p:spPr>
          <a:xfrm>
            <a:off x="1461512" y="6458417"/>
            <a:ext cx="7434597" cy="327141"/>
          </a:xfrm>
          <a:prstGeom prst="rect">
            <a:avLst/>
          </a:prstGeom>
        </p:spPr>
        <p:txBody>
          <a:bodyPr wrap="square">
            <a:spAutoFit/>
          </a:bodyPr>
          <a:lstStyle/>
          <a:p>
            <a:pPr defTabSz="899066"/>
            <a:r>
              <a:rPr lang="en-GB" sz="1526" dirty="0">
                <a:solidFill>
                  <a:srgbClr val="53565A"/>
                </a:solidFill>
                <a:latin typeface="Corbel" panose="020B0503020204020204" pitchFamily="34" charset="0"/>
              </a:rPr>
              <a:t>* </a:t>
            </a:r>
            <a:r>
              <a:rPr lang="en-GB" sz="1335" dirty="0">
                <a:solidFill>
                  <a:srgbClr val="53565A"/>
                </a:solidFill>
                <a:latin typeface="Corbel" panose="020B0503020204020204" pitchFamily="34" charset="0"/>
              </a:rPr>
              <a:t>Includes active titles. Titles may fall into more than one subject area</a:t>
            </a:r>
            <a:endParaRPr lang="en-GB" sz="1526" dirty="0">
              <a:solidFill>
                <a:srgbClr val="53565A"/>
              </a:solidFill>
              <a:latin typeface="Corbel" panose="020B0503020204020204" pitchFamily="34" charset="0"/>
            </a:endParaRPr>
          </a:p>
        </p:txBody>
      </p:sp>
    </p:spTree>
    <p:extLst>
      <p:ext uri="{BB962C8B-B14F-4D97-AF65-F5344CB8AC3E}">
        <p14:creationId xmlns:p14="http://schemas.microsoft.com/office/powerpoint/2010/main" val="27434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7" grpId="0">
        <p:bldAsOne/>
      </p:bldGraphic>
      <p:bldP spid="8" grpId="0"/>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JW.Futdb06MPsj1zf2nRQ"/>
</p:tagLst>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935</TotalTime>
  <Words>3153</Words>
  <Application>Microsoft Office PowerPoint</Application>
  <PresentationFormat>Widescreen</PresentationFormat>
  <Paragraphs>501</Paragraphs>
  <Slides>44</Slides>
  <Notes>0</Notes>
  <HiddenSlides>6</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44</vt:i4>
      </vt:variant>
    </vt:vector>
  </HeadingPairs>
  <TitlesOfParts>
    <vt:vector size="56" baseType="lpstr">
      <vt:lpstr>Arial</vt:lpstr>
      <vt:lpstr>Calibri</vt:lpstr>
      <vt:lpstr>Century Gothic</vt:lpstr>
      <vt:lpstr>Corbel</vt:lpstr>
      <vt:lpstr>Courier New</vt:lpstr>
      <vt:lpstr>Lucida Grande</vt:lpstr>
      <vt:lpstr>Segoe UI</vt:lpstr>
      <vt:lpstr>Wingdings</vt:lpstr>
      <vt:lpstr>Elsevier</vt:lpstr>
      <vt:lpstr>1_Custom Design</vt:lpstr>
      <vt:lpstr>2_Custom Design</vt:lpstr>
      <vt:lpstr>1_Elsevier</vt:lpstr>
      <vt:lpstr>HOW TO GET THE BEST BENEFIT FROM SCOPUS? For PhD students and Faculty Members </vt:lpstr>
      <vt:lpstr>Agenda</vt:lpstr>
      <vt:lpstr>Challenges of Researchers</vt:lpstr>
      <vt:lpstr>Research and Publication Process</vt:lpstr>
      <vt:lpstr>Why use Scopus not just Google it?</vt:lpstr>
      <vt:lpstr>HOW CAN SCOPUS HELP YOU ACHIEVE BETTER RESULTS?</vt:lpstr>
      <vt:lpstr>Brief Refreshment on Scopus</vt:lpstr>
      <vt:lpstr>Publisher Coverage</vt:lpstr>
      <vt:lpstr>Subject Coverage</vt:lpstr>
      <vt:lpstr>Who uses Scopus?</vt:lpstr>
      <vt:lpstr>WHAT ARE THE ABILITIES OF SCOPUS?</vt:lpstr>
      <vt:lpstr>Why Analysis Tools are important?</vt:lpstr>
      <vt:lpstr>What Scopus search does automatically? </vt:lpstr>
      <vt:lpstr>Phrases and separate words </vt:lpstr>
      <vt:lpstr>More Tips </vt:lpstr>
      <vt:lpstr>More Tips </vt:lpstr>
      <vt:lpstr>More Tips </vt:lpstr>
      <vt:lpstr>What is ORCID?</vt:lpstr>
      <vt:lpstr>Content Selection in Scopus</vt:lpstr>
      <vt:lpstr>Selection Process &amp; Criteria </vt:lpstr>
      <vt:lpstr>Maintaining high-quality: Scopus rigorous re-evaluation process and criteria</vt:lpstr>
      <vt:lpstr>Selection Process &amp; Criteria </vt:lpstr>
      <vt:lpstr>Structural approach: Ongoing content curation to ensure continuous  high quality content</vt:lpstr>
      <vt:lpstr>Research Metrics in Scopus</vt:lpstr>
      <vt:lpstr>WHY USE RESEARCH METRICS?</vt:lpstr>
      <vt:lpstr>GOLDEN RULE</vt:lpstr>
      <vt:lpstr>METRICS IN SCOPUS</vt:lpstr>
      <vt:lpstr>Journal Level Metrics in Scopus</vt:lpstr>
      <vt:lpstr>Journal Level Metrics in Scopus</vt:lpstr>
      <vt:lpstr>Article Level Metrics in Scopus</vt:lpstr>
      <vt:lpstr>What is Plum Metrics?  </vt:lpstr>
      <vt:lpstr>How to utilize Plum Metrics? </vt:lpstr>
      <vt:lpstr>What is H-Index?</vt:lpstr>
      <vt:lpstr>LIVE DEMO</vt:lpstr>
      <vt:lpstr>SCIENCEDIRECT</vt:lpstr>
      <vt:lpstr>WHAT IS SCIENCEDIRECT?</vt:lpstr>
      <vt:lpstr>SCIENCEDIRECT CONTENT</vt:lpstr>
      <vt:lpstr>HOW SCIENCEDIRECT SUPPORT RESEARCH THROUGH TECHNOLOGY?</vt:lpstr>
      <vt:lpstr>HOW SCIENCEDIRECT SUPPORT RESEARCH THROUGH TECHNOLOGY?</vt:lpstr>
      <vt:lpstr>HOW SCIENCEDIRECT SUPPORT RESEARCH THROUGH TECHNOLOGY?</vt:lpstr>
      <vt:lpstr>LIVE DEMO</vt:lpstr>
      <vt:lpstr>How to reach the resources by yourselves?</vt:lpstr>
      <vt:lpstr>How to reach the resources by yourselves?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Value Story 2013-2018</dc:title>
  <dc:creator>Sertdemir, Ozge (ELS)</dc:creator>
  <cp:lastModifiedBy>Sertdemir, Ozge (ELS)</cp:lastModifiedBy>
  <cp:revision>26</cp:revision>
  <dcterms:created xsi:type="dcterms:W3CDTF">2019-05-22T15:06:51Z</dcterms:created>
  <dcterms:modified xsi:type="dcterms:W3CDTF">2019-09-25T06:22:25Z</dcterms:modified>
</cp:coreProperties>
</file>