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912" r:id="rId1"/>
  </p:sldMasterIdLst>
  <p:notesMasterIdLst>
    <p:notesMasterId r:id="rId28"/>
  </p:notesMasterIdLst>
  <p:handoutMasterIdLst>
    <p:handoutMasterId r:id="rId29"/>
  </p:handoutMasterIdLst>
  <p:sldIdLst>
    <p:sldId id="256" r:id="rId2"/>
    <p:sldId id="331" r:id="rId3"/>
    <p:sldId id="321" r:id="rId4"/>
    <p:sldId id="323" r:id="rId5"/>
    <p:sldId id="329" r:id="rId6"/>
    <p:sldId id="324" r:id="rId7"/>
    <p:sldId id="330" r:id="rId8"/>
    <p:sldId id="322" r:id="rId9"/>
    <p:sldId id="332" r:id="rId10"/>
    <p:sldId id="305" r:id="rId11"/>
    <p:sldId id="306" r:id="rId12"/>
    <p:sldId id="307" r:id="rId13"/>
    <p:sldId id="308" r:id="rId14"/>
    <p:sldId id="309" r:id="rId15"/>
    <p:sldId id="310" r:id="rId16"/>
    <p:sldId id="311" r:id="rId17"/>
    <p:sldId id="312" r:id="rId18"/>
    <p:sldId id="313" r:id="rId19"/>
    <p:sldId id="314" r:id="rId20"/>
    <p:sldId id="319" r:id="rId21"/>
    <p:sldId id="328" r:id="rId22"/>
    <p:sldId id="315" r:id="rId23"/>
    <p:sldId id="318" r:id="rId24"/>
    <p:sldId id="327" r:id="rId25"/>
    <p:sldId id="326" r:id="rId26"/>
    <p:sldId id="325" r:id="rId27"/>
  </p:sldIdLst>
  <p:sldSz cx="9144000" cy="6858000" type="screen4x3"/>
  <p:notesSz cx="7016750" cy="93091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clrMru>
    <a:srgbClr val="0033CC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202B0CA-FC54-4496-8BCA-5EF66A818D29}" styleName="Dark Style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E8034E78-7F5D-4C2E-B375-FC64B27BC917}" styleName="Dark Style 1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dk1">
              <a:tint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dk1">
              <a:tint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dk1">
              <a:tint val="6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254" y="-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1305" cy="4652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3797" y="0"/>
            <a:ext cx="3041305" cy="4652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A45A43-6247-4AF4-813D-2250D230538E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8842382"/>
            <a:ext cx="3041305" cy="4652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ar-JO" smtClean="0"/>
              <a:t>ضمان الجودة: اين نحن وماذا انجزنا؟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3797" y="8842382"/>
            <a:ext cx="3041305" cy="4652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D3C52C-229C-467A-9EC8-E9253235B13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554014397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041305" cy="4652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3797" y="0"/>
            <a:ext cx="3041305" cy="4652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3BF6DC-47DD-4930-AC50-0EA3F39D8CF1}" type="datetimeFigureOut">
              <a:rPr lang="en-US" smtClean="0"/>
              <a:pPr/>
              <a:t>9/21/2020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2688" y="698500"/>
            <a:ext cx="4651375" cy="348932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840" y="4421934"/>
            <a:ext cx="5613071" cy="418857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8842382"/>
            <a:ext cx="3041305" cy="4652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ar-JO" smtClean="0"/>
              <a:t>ضمان الجودة: اين نحن وماذا انجزنا؟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3797" y="8842382"/>
            <a:ext cx="3041305" cy="4652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9107E6F-FE4B-4EC3-A880-E661431453F9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69140116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" name="Group 24"/>
          <p:cNvGrpSpPr/>
          <p:nvPr/>
        </p:nvGrpSpPr>
        <p:grpSpPr>
          <a:xfrm>
            <a:off x="203200" y="0"/>
            <a:ext cx="3778250" cy="6858001"/>
            <a:chOff x="203200" y="0"/>
            <a:chExt cx="3778250" cy="6858001"/>
          </a:xfrm>
        </p:grpSpPr>
        <p:sp>
          <p:nvSpPr>
            <p:cNvPr id="14" name="Freeform 6"/>
            <p:cNvSpPr/>
            <p:nvPr/>
          </p:nvSpPr>
          <p:spPr bwMode="auto">
            <a:xfrm>
              <a:off x="641350" y="0"/>
              <a:ext cx="1365250" cy="3971925"/>
            </a:xfrm>
            <a:custGeom>
              <a:avLst/>
              <a:gdLst/>
              <a:ahLst/>
              <a:cxnLst/>
              <a:rect l="0" t="0" r="r" b="b"/>
              <a:pathLst>
                <a:path w="860" h="2502">
                  <a:moveTo>
                    <a:pt x="0" y="2445"/>
                  </a:moveTo>
                  <a:lnTo>
                    <a:pt x="228" y="2502"/>
                  </a:lnTo>
                  <a:lnTo>
                    <a:pt x="860" y="0"/>
                  </a:lnTo>
                  <a:lnTo>
                    <a:pt x="620" y="0"/>
                  </a:lnTo>
                  <a:lnTo>
                    <a:pt x="0" y="2445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5" name="Freeform 7"/>
            <p:cNvSpPr/>
            <p:nvPr/>
          </p:nvSpPr>
          <p:spPr bwMode="auto">
            <a:xfrm>
              <a:off x="203200" y="0"/>
              <a:ext cx="1336675" cy="3862388"/>
            </a:xfrm>
            <a:custGeom>
              <a:avLst/>
              <a:gdLst/>
              <a:ahLst/>
              <a:cxnLst/>
              <a:rect l="0" t="0" r="r" b="b"/>
              <a:pathLst>
                <a:path w="842" h="2433">
                  <a:moveTo>
                    <a:pt x="842" y="0"/>
                  </a:moveTo>
                  <a:lnTo>
                    <a:pt x="602" y="0"/>
                  </a:lnTo>
                  <a:lnTo>
                    <a:pt x="0" y="2376"/>
                  </a:lnTo>
                  <a:lnTo>
                    <a:pt x="228" y="2433"/>
                  </a:lnTo>
                  <a:lnTo>
                    <a:pt x="842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6" name="Freeform 8"/>
            <p:cNvSpPr/>
            <p:nvPr/>
          </p:nvSpPr>
          <p:spPr bwMode="auto">
            <a:xfrm>
              <a:off x="207963" y="3776663"/>
              <a:ext cx="1936750" cy="3081338"/>
            </a:xfrm>
            <a:custGeom>
              <a:avLst/>
              <a:gdLst/>
              <a:ahLst/>
              <a:cxnLst/>
              <a:rect l="0" t="0" r="r" b="b"/>
              <a:pathLst>
                <a:path w="1220" h="1941">
                  <a:moveTo>
                    <a:pt x="0" y="0"/>
                  </a:moveTo>
                  <a:lnTo>
                    <a:pt x="1166" y="1941"/>
                  </a:lnTo>
                  <a:lnTo>
                    <a:pt x="1220" y="1941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20" name="Freeform 9"/>
            <p:cNvSpPr/>
            <p:nvPr/>
          </p:nvSpPr>
          <p:spPr bwMode="auto">
            <a:xfrm>
              <a:off x="646113" y="3886200"/>
              <a:ext cx="2373313" cy="2971800"/>
            </a:xfrm>
            <a:custGeom>
              <a:avLst/>
              <a:gdLst/>
              <a:ahLst/>
              <a:cxnLst/>
              <a:rect l="0" t="0" r="r" b="b"/>
              <a:pathLst>
                <a:path w="1495" h="1872">
                  <a:moveTo>
                    <a:pt x="1495" y="1872"/>
                  </a:moveTo>
                  <a:lnTo>
                    <a:pt x="0" y="0"/>
                  </a:lnTo>
                  <a:lnTo>
                    <a:pt x="1442" y="1872"/>
                  </a:lnTo>
                  <a:lnTo>
                    <a:pt x="1495" y="1872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21" name="Freeform 10"/>
            <p:cNvSpPr/>
            <p:nvPr/>
          </p:nvSpPr>
          <p:spPr bwMode="auto">
            <a:xfrm>
              <a:off x="641350" y="3881438"/>
              <a:ext cx="3340100" cy="2976563"/>
            </a:xfrm>
            <a:custGeom>
              <a:avLst/>
              <a:gdLst/>
              <a:ahLst/>
              <a:cxnLst/>
              <a:rect l="0" t="0" r="r" b="b"/>
              <a:pathLst>
                <a:path w="2104" h="1875">
                  <a:moveTo>
                    <a:pt x="0" y="0"/>
                  </a:moveTo>
                  <a:lnTo>
                    <a:pt x="3" y="3"/>
                  </a:lnTo>
                  <a:lnTo>
                    <a:pt x="1498" y="1875"/>
                  </a:lnTo>
                  <a:lnTo>
                    <a:pt x="2104" y="1875"/>
                  </a:lnTo>
                  <a:lnTo>
                    <a:pt x="228" y="5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2" name="Freeform 11"/>
            <p:cNvSpPr/>
            <p:nvPr/>
          </p:nvSpPr>
          <p:spPr bwMode="auto">
            <a:xfrm>
              <a:off x="203200" y="3771900"/>
              <a:ext cx="2660650" cy="3086100"/>
            </a:xfrm>
            <a:custGeom>
              <a:avLst/>
              <a:gdLst/>
              <a:ahLst/>
              <a:cxnLst/>
              <a:rect l="0" t="0" r="r" b="b"/>
              <a:pathLst>
                <a:path w="1676" h="1944">
                  <a:moveTo>
                    <a:pt x="1676" y="1944"/>
                  </a:moveTo>
                  <a:lnTo>
                    <a:pt x="264" y="111"/>
                  </a:lnTo>
                  <a:lnTo>
                    <a:pt x="225" y="60"/>
                  </a:lnTo>
                  <a:lnTo>
                    <a:pt x="228" y="60"/>
                  </a:lnTo>
                  <a:lnTo>
                    <a:pt x="264" y="111"/>
                  </a:lnTo>
                  <a:lnTo>
                    <a:pt x="234" y="69"/>
                  </a:lnTo>
                  <a:lnTo>
                    <a:pt x="228" y="57"/>
                  </a:lnTo>
                  <a:lnTo>
                    <a:pt x="222" y="54"/>
                  </a:lnTo>
                  <a:lnTo>
                    <a:pt x="0" y="0"/>
                  </a:lnTo>
                  <a:lnTo>
                    <a:pt x="3" y="3"/>
                  </a:lnTo>
                  <a:lnTo>
                    <a:pt x="1223" y="1944"/>
                  </a:lnTo>
                  <a:lnTo>
                    <a:pt x="1676" y="1944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9673" y="914401"/>
            <a:ext cx="6947127" cy="3488266"/>
          </a:xfrm>
        </p:spPr>
        <p:txBody>
          <a:bodyPr anchor="b">
            <a:normAutofit/>
          </a:bodyPr>
          <a:lstStyle>
            <a:lvl1pPr algn="r">
              <a:defRPr sz="54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924238" y="4402666"/>
            <a:ext cx="5762563" cy="1364531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25773" y="6117336"/>
            <a:ext cx="857473" cy="365125"/>
          </a:xfrm>
        </p:spPr>
        <p:txBody>
          <a:bodyPr/>
          <a:lstStyle/>
          <a:p>
            <a:fld id="{8695A18C-254D-4DCB-A8D8-53567E4FAF2C}" type="datetime1">
              <a:rPr lang="en-US" smtClean="0"/>
              <a:pPr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23733" y="6117336"/>
            <a:ext cx="3609438" cy="365125"/>
          </a:xfrm>
        </p:spPr>
        <p:txBody>
          <a:bodyPr/>
          <a:lstStyle/>
          <a:p>
            <a:r>
              <a:rPr lang="ar-JO" smtClean="0"/>
              <a:t>ضمان الجودة: أين نحن وماذا انجزنا؟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5320" y="6117336"/>
            <a:ext cx="411480" cy="365125"/>
          </a:xfrm>
        </p:spPr>
        <p:txBody>
          <a:bodyPr/>
          <a:lstStyle/>
          <a:p>
            <a:fld id="{E6528DA9-65DA-4B24-AAD6-C7A6BDDE5D52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3" name="Freeform 12"/>
          <p:cNvSpPr/>
          <p:nvPr/>
        </p:nvSpPr>
        <p:spPr bwMode="auto">
          <a:xfrm>
            <a:off x="203200" y="3771900"/>
            <a:ext cx="361950" cy="90488"/>
          </a:xfrm>
          <a:custGeom>
            <a:avLst/>
            <a:gdLst/>
            <a:ahLst/>
            <a:cxnLst/>
            <a:rect l="0" t="0" r="r" b="b"/>
            <a:pathLst>
              <a:path w="228" h="57">
                <a:moveTo>
                  <a:pt x="228" y="57"/>
                </a:moveTo>
                <a:lnTo>
                  <a:pt x="0" y="0"/>
                </a:lnTo>
                <a:lnTo>
                  <a:pt x="222" y="54"/>
                </a:lnTo>
                <a:lnTo>
                  <a:pt x="228" y="57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4" name="Freeform 13"/>
          <p:cNvSpPr/>
          <p:nvPr/>
        </p:nvSpPr>
        <p:spPr bwMode="auto">
          <a:xfrm>
            <a:off x="560388" y="3867150"/>
            <a:ext cx="61913" cy="80963"/>
          </a:xfrm>
          <a:custGeom>
            <a:avLst/>
            <a:gdLst/>
            <a:ahLst/>
            <a:cxnLst/>
            <a:rect l="0" t="0" r="r" b="b"/>
            <a:pathLst>
              <a:path w="39" h="51">
                <a:moveTo>
                  <a:pt x="0" y="0"/>
                </a:moveTo>
                <a:lnTo>
                  <a:pt x="39" y="51"/>
                </a:lnTo>
                <a:lnTo>
                  <a:pt x="3" y="0"/>
                </a:lnTo>
                <a:lnTo>
                  <a:pt x="0" y="0"/>
                </a:lnTo>
                <a:close/>
              </a:path>
            </a:pathLst>
          </a:custGeom>
          <a:solidFill>
            <a:srgbClr val="29ABE2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</p:spTree>
    <p:extLst>
      <p:ext uri="{BB962C8B-B14F-4D97-AF65-F5344CB8AC3E}">
        <p14:creationId xmlns="" xmlns:p14="http://schemas.microsoft.com/office/powerpoint/2010/main" val="39893855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3" y="4732865"/>
            <a:ext cx="7515991" cy="566738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789975" y="932112"/>
            <a:ext cx="6171065" cy="3164976"/>
          </a:xfrm>
          <a:prstGeom prst="roundRect">
            <a:avLst>
              <a:gd name="adj" fmla="val 43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3" y="5299603"/>
            <a:ext cx="7515991" cy="493712"/>
          </a:xfrm>
        </p:spPr>
        <p:txBody>
          <a:bodyPr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F2A01-2645-4940-B454-D951F1F76E3C}" type="datetime1">
              <a:rPr lang="en-US" smtClean="0"/>
              <a:pPr/>
              <a:t>9/21/2020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JO" smtClean="0"/>
              <a:t>ضمان الجودة: أين نحن وماذا انجزنا؟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28DA9-65DA-4B24-AAD6-C7A6BDDE5D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48982176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685800"/>
            <a:ext cx="7515991" cy="3048000"/>
          </a:xfrm>
        </p:spPr>
        <p:txBody>
          <a:bodyPr anchor="ctr">
            <a:normAutofit/>
          </a:bodyPr>
          <a:lstStyle>
            <a:lvl1pPr algn="ct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F2A01-2645-4940-B454-D951F1F76E3C}" type="datetime1">
              <a:rPr lang="en-US" smtClean="0"/>
              <a:pPr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JO" smtClean="0"/>
              <a:t>ضمان الجودة: أين نحن وماذا انجزنا؟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28DA9-65DA-4B24-AAD6-C7A6BDDE5D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42224611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598235" y="3428999"/>
            <a:ext cx="6631128" cy="381000"/>
          </a:xfrm>
        </p:spPr>
        <p:txBody>
          <a:bodyPr anchor="ctr">
            <a:normAutofit/>
          </a:bodyPr>
          <a:lstStyle>
            <a:lvl1pPr marL="0" indent="0">
              <a:buFontTx/>
              <a:buNone/>
              <a:defRPr sz="18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3" y="4343400"/>
            <a:ext cx="7515991" cy="1447800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F2A01-2645-4940-B454-D951F1F76E3C}" type="datetime1">
              <a:rPr lang="en-US" smtClean="0"/>
              <a:pPr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JO" smtClean="0"/>
              <a:t>ضمان الجودة: أين نحن وماذا انجزنا؟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28DA9-65DA-4B24-AAD6-C7A6BDDE5D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429769168"/>
      </p:ext>
    </p:extLst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3308581"/>
            <a:ext cx="7515989" cy="1468800"/>
          </a:xfrm>
        </p:spPr>
        <p:txBody>
          <a:bodyPr anchor="b">
            <a:normAutofit/>
          </a:bodyPr>
          <a:lstStyle>
            <a:lvl1pPr algn="r">
              <a:defRPr sz="32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7381"/>
            <a:ext cx="7515990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F2A01-2645-4940-B454-D951F1F76E3C}" type="datetime1">
              <a:rPr lang="en-US" smtClean="0"/>
              <a:pPr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JO" smtClean="0"/>
              <a:t>ضمان الجودة: أين نحن وماذا انجزنا؟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28DA9-65DA-4B24-AAD6-C7A6BDDE5D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53698596"/>
      </p:ext>
    </p:extLst>
  </p:cSld>
  <p:clrMapOvr>
    <a:masterClrMapping/>
  </p:clrMapOvr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Box 13"/>
          <p:cNvSpPr txBox="1"/>
          <p:nvPr/>
        </p:nvSpPr>
        <p:spPr>
          <a:xfrm>
            <a:off x="969421" y="863023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8172197" y="2819399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26741" y="685801"/>
            <a:ext cx="6974115" cy="2743199"/>
          </a:xfrm>
        </p:spPr>
        <p:txBody>
          <a:bodyPr anchor="ctr">
            <a:normAutofit/>
          </a:bodyPr>
          <a:lstStyle>
            <a:lvl1pPr algn="ctr">
              <a:defRPr sz="3200" b="0" cap="none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5" y="3886200"/>
            <a:ext cx="7515990" cy="889000"/>
          </a:xfrm>
        </p:spPr>
        <p:txBody>
          <a:bodyPr vert="horz" lIns="91440" tIns="45720" rIns="91440" bIns="45720" rtlCol="0" anchor="b">
            <a:normAutofit/>
          </a:bodyPr>
          <a:lstStyle>
            <a:lvl1pPr algn="r">
              <a:buNone/>
              <a:defRPr lang="en-US" sz="24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775200"/>
            <a:ext cx="7515990" cy="1016000"/>
          </a:xfrm>
        </p:spPr>
        <p:txBody>
          <a:bodyPr anchor="t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F2A01-2645-4940-B454-D951F1F76E3C}" type="datetime1">
              <a:rPr lang="en-US" smtClean="0"/>
              <a:pPr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JO" smtClean="0"/>
              <a:t>ضمان الجودة: أين نحن وماذا انجزنا؟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28DA9-65DA-4B24-AAD6-C7A6BDDE5D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76710314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5" y="685801"/>
            <a:ext cx="7515991" cy="2727325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13524" y="3505200"/>
            <a:ext cx="7515992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800" b="0" cap="none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13524" y="4343400"/>
            <a:ext cx="7515992" cy="14478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4F2A01-2645-4940-B454-D951F1F76E3C}" type="datetime1">
              <a:rPr lang="en-US" smtClean="0"/>
              <a:pPr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JO" smtClean="0"/>
              <a:t>ضمان الجودة: أين نحن وماذا انجزنا؟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28DA9-65DA-4B24-AAD6-C7A6BDDE5D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12903580"/>
      </p:ext>
    </p:extLst>
  </p:cSld>
  <p:clrMapOvr>
    <a:masterClrMapping/>
  </p:clrMapOvr>
  <p:hf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ctr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E6B2C6-ED2A-4EEB-8094-8E7F02394C59}" type="datetime1">
              <a:rPr lang="en-US" smtClean="0"/>
              <a:pPr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JO" smtClean="0"/>
              <a:t>ضمان الجودة: أين نحن وماذا انجزنا؟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28DA9-65DA-4B24-AAD6-C7A6BDDE5D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6667611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01393" y="685800"/>
            <a:ext cx="1328123" cy="5105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13524" y="685800"/>
            <a:ext cx="6016373" cy="5105400"/>
          </a:xfrm>
        </p:spPr>
        <p:txBody>
          <a:bodyPr vert="eaVert" anchor="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D62F7-DFB6-46D9-86A5-5882EE1EC9D7}" type="datetime1">
              <a:rPr lang="en-US" smtClean="0"/>
              <a:pPr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JO" smtClean="0"/>
              <a:t>ضمان الجودة: أين نحن وماذا انجزنا؟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28DA9-65DA-4B24-AAD6-C7A6BDDE5D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745530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2133" y="2667000"/>
            <a:ext cx="7704667" cy="3332816"/>
          </a:xfrm>
        </p:spPr>
        <p:txBody>
          <a:bodyPr anchor="ctr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344329" y="6108173"/>
            <a:ext cx="857473" cy="365125"/>
          </a:xfrm>
        </p:spPr>
        <p:txBody>
          <a:bodyPr/>
          <a:lstStyle/>
          <a:p>
            <a:fld id="{2CC076B3-5DF9-48FC-8CF0-DE988073E52A}" type="datetime1">
              <a:rPr lang="en-US" smtClean="0"/>
              <a:pPr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972647" y="6108173"/>
            <a:ext cx="5314517" cy="365125"/>
          </a:xfrm>
        </p:spPr>
        <p:txBody>
          <a:bodyPr/>
          <a:lstStyle/>
          <a:p>
            <a:r>
              <a:rPr lang="ar-JO" smtClean="0"/>
              <a:t>ضمان الجودة: أين نحن وماذا انجزنا؟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58967" y="6108173"/>
            <a:ext cx="427833" cy="365125"/>
          </a:xfrm>
        </p:spPr>
        <p:txBody>
          <a:bodyPr/>
          <a:lstStyle/>
          <a:p>
            <a:fld id="{E6528DA9-65DA-4B24-AAD6-C7A6BDDE5D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645651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6995" y="2666998"/>
            <a:ext cx="6699805" cy="2360071"/>
          </a:xfrm>
        </p:spPr>
        <p:txBody>
          <a:bodyPr anchor="b"/>
          <a:lstStyle>
            <a:lvl1pPr algn="r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6998" y="5027070"/>
            <a:ext cx="6699802" cy="860400"/>
          </a:xfrm>
        </p:spPr>
        <p:txBody>
          <a:bodyPr anchor="t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7AF1D1-6E95-4471-BC95-1DCD5E23C420}" type="datetime1">
              <a:rPr lang="en-US" smtClean="0"/>
              <a:pPr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JO" smtClean="0"/>
              <a:t>ضمان الجودة: أين نحن وماذا انجزنا؟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273317" y="6116070"/>
            <a:ext cx="413483" cy="365125"/>
          </a:xfrm>
        </p:spPr>
        <p:txBody>
          <a:bodyPr/>
          <a:lstStyle/>
          <a:p>
            <a:fld id="{E6528DA9-65DA-4B24-AAD6-C7A6BDDE5D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40544541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82133" y="685801"/>
            <a:ext cx="7704667" cy="175259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2133" y="2667000"/>
            <a:ext cx="3739896" cy="336867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46904" y="2667000"/>
            <a:ext cx="3739896" cy="3346824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1598C87-A255-4296-9358-6741055CF27B}" type="datetime1">
              <a:rPr lang="en-US" smtClean="0"/>
              <a:pPr/>
              <a:t>9/21/2020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JO" smtClean="0"/>
              <a:t>ضمان الجودة: أين نحن وماذا انجزنا؟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28DA9-65DA-4B24-AAD6-C7A6BDDE5D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9313587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29481" y="2658533"/>
            <a:ext cx="3456291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13523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161710" y="2667000"/>
            <a:ext cx="3467806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957266" y="3335336"/>
            <a:ext cx="3672248" cy="2665259"/>
          </a:xfrm>
        </p:spPr>
        <p:txBody>
          <a:bodyPr anchor="t"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6BCCAF-D05B-4C68-9764-39049B9F68F2}" type="datetime1">
              <a:rPr lang="en-US" smtClean="0"/>
              <a:pPr/>
              <a:t>9/21/2020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JO" smtClean="0"/>
              <a:t>ضمان الجودة: أين نحن وماذا انجزنا؟</a:t>
            </a: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28DA9-65DA-4B24-AAD6-C7A6BDDE5D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768761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E0DDAF-0155-4806-A83C-E406F0E9F883}" type="datetime1">
              <a:rPr lang="en-US" smtClean="0"/>
              <a:pPr/>
              <a:t>9/21/2020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JO" smtClean="0"/>
              <a:t>ضمان الجودة: أين نحن وماذا انجزنا؟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28DA9-65DA-4B24-AAD6-C7A6BDDE5D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8056511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7310FF-8860-472D-B36B-CB89037653C5}" type="datetime1">
              <a:rPr lang="en-US" smtClean="0"/>
              <a:pPr/>
              <a:t>9/21/2020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JO" smtClean="0"/>
              <a:t>ضمان الجودة: أين نحن وماذا انجزنا؟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28DA9-65DA-4B24-AAD6-C7A6BDDE5D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376256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3524" y="1600200"/>
            <a:ext cx="2662534" cy="1371600"/>
          </a:xfrm>
        </p:spPr>
        <p:txBody>
          <a:bodyPr anchor="b">
            <a:normAutofit/>
          </a:bodyPr>
          <a:lstStyle>
            <a:lvl1pPr algn="ctr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47553" y="685800"/>
            <a:ext cx="4681962" cy="5105401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3524" y="2971800"/>
            <a:ext cx="2662534" cy="1828800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3880F-618E-49BA-B7B7-E1AED52A85F3}" type="datetime1">
              <a:rPr lang="en-US" smtClean="0"/>
              <a:pPr/>
              <a:t>9/21/2020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JO" smtClean="0"/>
              <a:t>ضمان الجودة: أين نحن وماذا انجزنا؟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28DA9-65DA-4B24-AAD6-C7A6BDDE5D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690698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12332" y="1752599"/>
            <a:ext cx="4070679" cy="1371600"/>
          </a:xfrm>
        </p:spPr>
        <p:txBody>
          <a:bodyPr anchor="b">
            <a:normAutofit/>
          </a:bodyPr>
          <a:lstStyle>
            <a:lvl1pPr algn="ctr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697495" y="914400"/>
            <a:ext cx="2461371" cy="4572000"/>
          </a:xfrm>
          <a:prstGeom prst="roundRect">
            <a:avLst>
              <a:gd name="adj" fmla="val 4280"/>
            </a:avLst>
          </a:prstGeom>
          <a:ln w="38100">
            <a:gradFill flip="none" rotWithShape="1">
              <a:gsLst>
                <a:gs pos="0">
                  <a:schemeClr val="bg2"/>
                </a:gs>
                <a:gs pos="100000">
                  <a:schemeClr val="bg2">
                    <a:lumMod val="75000"/>
                  </a:schemeClr>
                </a:gs>
              </a:gsLst>
              <a:lin ang="5400000" scaled="0"/>
              <a:tileRect/>
            </a:gra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12332" y="3124199"/>
            <a:ext cx="4070679" cy="1828800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C0CA68F-BAFF-4604-8C24-7B0010D5B299}" type="datetime1">
              <a:rPr lang="en-US" smtClean="0"/>
              <a:pPr/>
              <a:t>9/21/2020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ar-JO" smtClean="0"/>
              <a:t>ضمان الجودة: أين نحن وماذا انجزنا؟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28DA9-65DA-4B24-AAD6-C7A6BDDE5D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0872357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4" name="Group 13"/>
          <p:cNvGrpSpPr/>
          <p:nvPr/>
        </p:nvGrpSpPr>
        <p:grpSpPr>
          <a:xfrm>
            <a:off x="0" y="0"/>
            <a:ext cx="2132013" cy="6858001"/>
            <a:chOff x="0" y="0"/>
            <a:chExt cx="2132013" cy="6858001"/>
          </a:xfrm>
        </p:grpSpPr>
        <p:sp>
          <p:nvSpPr>
            <p:cNvPr id="15" name="Freeform 6"/>
            <p:cNvSpPr/>
            <p:nvPr/>
          </p:nvSpPr>
          <p:spPr bwMode="auto">
            <a:xfrm>
              <a:off x="0" y="0"/>
              <a:ext cx="1073150" cy="5291138"/>
            </a:xfrm>
            <a:custGeom>
              <a:avLst/>
              <a:gdLst/>
              <a:ahLst/>
              <a:cxnLst/>
              <a:rect l="0" t="0" r="r" b="b"/>
              <a:pathLst>
                <a:path w="676" h="3333">
                  <a:moveTo>
                    <a:pt x="0" y="3132"/>
                  </a:moveTo>
                  <a:lnTo>
                    <a:pt x="0" y="3312"/>
                  </a:lnTo>
                  <a:lnTo>
                    <a:pt x="126" y="3333"/>
                  </a:lnTo>
                  <a:lnTo>
                    <a:pt x="676" y="0"/>
                  </a:lnTo>
                  <a:lnTo>
                    <a:pt x="514" y="0"/>
                  </a:lnTo>
                  <a:lnTo>
                    <a:pt x="0" y="3132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</p:sp>
        <p:sp>
          <p:nvSpPr>
            <p:cNvPr id="16" name="Freeform 7"/>
            <p:cNvSpPr/>
            <p:nvPr/>
          </p:nvSpPr>
          <p:spPr bwMode="auto">
            <a:xfrm>
              <a:off x="0" y="0"/>
              <a:ext cx="758825" cy="4624388"/>
            </a:xfrm>
            <a:custGeom>
              <a:avLst/>
              <a:gdLst/>
              <a:ahLst/>
              <a:cxnLst/>
              <a:rect l="0" t="0" r="r" b="b"/>
              <a:pathLst>
                <a:path w="478" h="2913">
                  <a:moveTo>
                    <a:pt x="478" y="0"/>
                  </a:moveTo>
                  <a:lnTo>
                    <a:pt x="318" y="0"/>
                  </a:lnTo>
                  <a:lnTo>
                    <a:pt x="0" y="1938"/>
                  </a:lnTo>
                  <a:lnTo>
                    <a:pt x="0" y="2913"/>
                  </a:lnTo>
                  <a:lnTo>
                    <a:pt x="478" y="0"/>
                  </a:lnTo>
                  <a:close/>
                </a:path>
              </a:pathLst>
            </a:custGeom>
            <a:solidFill>
              <a:schemeClr val="tx1">
                <a:lumMod val="65000"/>
                <a:lumOff val="35000"/>
              </a:schemeClr>
            </a:solidFill>
            <a:ln>
              <a:noFill/>
            </a:ln>
          </p:spPr>
        </p:sp>
        <p:sp>
          <p:nvSpPr>
            <p:cNvPr id="17" name="Freeform 8"/>
            <p:cNvSpPr/>
            <p:nvPr/>
          </p:nvSpPr>
          <p:spPr bwMode="auto">
            <a:xfrm>
              <a:off x="0" y="5662613"/>
              <a:ext cx="906463" cy="1195388"/>
            </a:xfrm>
            <a:custGeom>
              <a:avLst/>
              <a:gdLst/>
              <a:ahLst/>
              <a:cxnLst/>
              <a:rect l="0" t="0" r="r" b="b"/>
              <a:pathLst>
                <a:path w="571" h="753">
                  <a:moveTo>
                    <a:pt x="0" y="0"/>
                  </a:moveTo>
                  <a:lnTo>
                    <a:pt x="0" y="12"/>
                  </a:lnTo>
                  <a:lnTo>
                    <a:pt x="538" y="753"/>
                  </a:lnTo>
                  <a:lnTo>
                    <a:pt x="571" y="753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1">
                <a:lumMod val="85000"/>
                <a:lumOff val="15000"/>
              </a:schemeClr>
            </a:solidFill>
            <a:ln>
              <a:noFill/>
            </a:ln>
          </p:spPr>
        </p:sp>
        <p:sp>
          <p:nvSpPr>
            <p:cNvPr id="18" name="Freeform 9"/>
            <p:cNvSpPr/>
            <p:nvPr/>
          </p:nvSpPr>
          <p:spPr bwMode="auto">
            <a:xfrm>
              <a:off x="0" y="5295900"/>
              <a:ext cx="1487488" cy="1562100"/>
            </a:xfrm>
            <a:custGeom>
              <a:avLst/>
              <a:gdLst/>
              <a:ahLst/>
              <a:cxnLst/>
              <a:rect l="0" t="0" r="r" b="b"/>
              <a:pathLst>
                <a:path w="937" h="984">
                  <a:moveTo>
                    <a:pt x="0" y="0"/>
                  </a:moveTo>
                  <a:lnTo>
                    <a:pt x="0" y="3"/>
                  </a:lnTo>
                  <a:lnTo>
                    <a:pt x="901" y="984"/>
                  </a:lnTo>
                  <a:lnTo>
                    <a:pt x="937" y="984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50000"/>
              </a:schemeClr>
            </a:solidFill>
            <a:ln>
              <a:noFill/>
            </a:ln>
          </p:spPr>
        </p:sp>
        <p:sp>
          <p:nvSpPr>
            <p:cNvPr id="19" name="Freeform 10"/>
            <p:cNvSpPr/>
            <p:nvPr/>
          </p:nvSpPr>
          <p:spPr bwMode="auto">
            <a:xfrm>
              <a:off x="0" y="5257800"/>
              <a:ext cx="2132013" cy="1600200"/>
            </a:xfrm>
            <a:custGeom>
              <a:avLst/>
              <a:gdLst/>
              <a:ahLst/>
              <a:cxnLst/>
              <a:rect l="0" t="0" r="r" b="b"/>
              <a:pathLst>
                <a:path w="1343" h="1008">
                  <a:moveTo>
                    <a:pt x="0" y="24"/>
                  </a:moveTo>
                  <a:lnTo>
                    <a:pt x="937" y="1008"/>
                  </a:lnTo>
                  <a:lnTo>
                    <a:pt x="1343" y="1008"/>
                  </a:lnTo>
                  <a:lnTo>
                    <a:pt x="126" y="21"/>
                  </a:lnTo>
                  <a:lnTo>
                    <a:pt x="0" y="0"/>
                  </a:lnTo>
                  <a:lnTo>
                    <a:pt x="0" y="24"/>
                  </a:lnTo>
                  <a:close/>
                </a:path>
              </a:pathLst>
            </a:custGeom>
            <a:solidFill>
              <a:schemeClr val="accent1">
                <a:lumMod val="75000"/>
              </a:schemeClr>
            </a:solidFill>
            <a:ln>
              <a:noFill/>
            </a:ln>
          </p:spPr>
        </p:sp>
        <p:sp>
          <p:nvSpPr>
            <p:cNvPr id="20" name="Freeform 11"/>
            <p:cNvSpPr/>
            <p:nvPr/>
          </p:nvSpPr>
          <p:spPr bwMode="auto">
            <a:xfrm>
              <a:off x="0" y="5357813"/>
              <a:ext cx="1377950" cy="1500188"/>
            </a:xfrm>
            <a:custGeom>
              <a:avLst/>
              <a:gdLst/>
              <a:ahLst/>
              <a:cxnLst/>
              <a:rect l="0" t="0" r="r" b="b"/>
              <a:pathLst>
                <a:path w="868" h="945">
                  <a:moveTo>
                    <a:pt x="0" y="192"/>
                  </a:moveTo>
                  <a:lnTo>
                    <a:pt x="571" y="945"/>
                  </a:lnTo>
                  <a:lnTo>
                    <a:pt x="868" y="945"/>
                  </a:lnTo>
                  <a:lnTo>
                    <a:pt x="0" y="0"/>
                  </a:lnTo>
                  <a:lnTo>
                    <a:pt x="0" y="192"/>
                  </a:lnTo>
                  <a:close/>
                </a:path>
              </a:pathLst>
            </a:custGeom>
            <a:solidFill>
              <a:schemeClr val="tx1">
                <a:lumMod val="75000"/>
                <a:lumOff val="25000"/>
              </a:schemeClr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82133" y="457201"/>
            <a:ext cx="7704667" cy="1981200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82134" y="2667000"/>
            <a:ext cx="7704666" cy="335699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358679" y="6116070"/>
            <a:ext cx="8574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AB4F2A01-2645-4940-B454-D951F1F76E3C}" type="datetime1">
              <a:rPr lang="en-US" smtClean="0"/>
              <a:pPr/>
              <a:t>9/21/2020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86997" y="6116070"/>
            <a:ext cx="53145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r>
              <a:rPr lang="ar-JO" smtClean="0"/>
              <a:t>ضمان الجودة: أين نحن وماذا انجزنا؟</a:t>
            </a: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73317" y="6116070"/>
            <a:ext cx="41348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tx1"/>
                </a:solidFill>
                <a:effectLst/>
                <a:latin typeface="+mn-lt"/>
              </a:defRPr>
            </a:lvl1pPr>
          </a:lstStyle>
          <a:p>
            <a:fld id="{E6528DA9-65DA-4B24-AAD6-C7A6BDDE5D52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30789210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13" r:id="rId1"/>
    <p:sldLayoutId id="2147483914" r:id="rId2"/>
    <p:sldLayoutId id="2147483915" r:id="rId3"/>
    <p:sldLayoutId id="2147483916" r:id="rId4"/>
    <p:sldLayoutId id="2147483917" r:id="rId5"/>
    <p:sldLayoutId id="2147483918" r:id="rId6"/>
    <p:sldLayoutId id="2147483919" r:id="rId7"/>
    <p:sldLayoutId id="2147483920" r:id="rId8"/>
    <p:sldLayoutId id="2147483921" r:id="rId9"/>
    <p:sldLayoutId id="2147483922" r:id="rId10"/>
    <p:sldLayoutId id="2147483923" r:id="rId11"/>
    <p:sldLayoutId id="2147483924" r:id="rId12"/>
    <p:sldLayoutId id="2147483925" r:id="rId13"/>
    <p:sldLayoutId id="2147483926" r:id="rId14"/>
    <p:sldLayoutId id="2147483927" r:id="rId15"/>
    <p:sldLayoutId id="2147483928" r:id="rId16"/>
    <p:sldLayoutId id="2147483929" r:id="rId17"/>
  </p:sldLayoutIdLst>
  <p:hf hdr="0" dt="0"/>
  <p:txStyles>
    <p:titleStyle>
      <a:lvl1pPr algn="ctr" defTabSz="457200" rtl="0" eaLnBrk="1" latinLnBrk="0" hangingPunct="1">
        <a:spcBef>
          <a:spcPct val="0"/>
        </a:spcBef>
        <a:buNone/>
        <a:defRPr sz="4000" kern="1200" cap="none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20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8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6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1">
            <a:lumMod val="75000"/>
          </a:schemeClr>
        </a:buClr>
        <a:buSzPct val="145000"/>
        <a:buFont typeface="Arial"/>
        <a:buChar char="•"/>
        <a:defRPr sz="1400" kern="1200" cap="none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85900" y="4419600"/>
            <a:ext cx="6172200" cy="964722"/>
          </a:xfrm>
        </p:spPr>
        <p:txBody>
          <a:bodyPr>
            <a:noAutofit/>
          </a:bodyPr>
          <a:lstStyle/>
          <a:p>
            <a:pPr algn="ctr" rtl="1"/>
            <a:r>
              <a:rPr lang="ar-JO" sz="2400" b="1" dirty="0" smtClean="0">
                <a:latin typeface="Arabic Typesetting" panose="03020402040406030203" pitchFamily="66" charset="-78"/>
                <a:cs typeface="AF_Najed" pitchFamily="2" charset="-78"/>
              </a:rPr>
              <a:t>الأستاذ الدكتور عصام نجيب الفقهاء</a:t>
            </a:r>
          </a:p>
          <a:p>
            <a:pPr algn="ctr" rtl="1"/>
            <a:r>
              <a:rPr lang="ar-JO" sz="2400" b="1" dirty="0" smtClean="0">
                <a:latin typeface="Arabic Typesetting" panose="03020402040406030203" pitchFamily="66" charset="-78"/>
                <a:cs typeface="AF_Najed" pitchFamily="2" charset="-78"/>
              </a:rPr>
              <a:t>عميد البحث العلمي والدراسات العليا</a:t>
            </a:r>
            <a:endParaRPr lang="en-US" sz="2400" b="1" dirty="0">
              <a:latin typeface="Arabic Typesetting" panose="03020402040406030203" pitchFamily="66" charset="-78"/>
              <a:cs typeface="AF_Najed" pitchFamily="2" charset="-78"/>
            </a:endParaRPr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235495"/>
            <a:ext cx="1524000" cy="159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2438400"/>
            <a:ext cx="9144000" cy="144655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SA" altLang="en-US" sz="4400" b="1" dirty="0" smtClean="0">
                <a:latin typeface="Arabic Typesetting" panose="03020402040406030203" pitchFamily="66" charset="-78"/>
                <a:ea typeface="Calibri" pitchFamily="34" charset="0"/>
                <a:cs typeface="AF_Najed" pitchFamily="2" charset="-78"/>
              </a:rPr>
              <a:t>البحث </a:t>
            </a:r>
            <a:r>
              <a:rPr lang="ar-SA" altLang="en-US" sz="4400" b="1" dirty="0">
                <a:latin typeface="Arabic Typesetting" panose="03020402040406030203" pitchFamily="66" charset="-78"/>
                <a:ea typeface="Calibri" pitchFamily="34" charset="0"/>
                <a:cs typeface="AF_Najed" pitchFamily="2" charset="-78"/>
              </a:rPr>
              <a:t>العلمي في </a:t>
            </a:r>
            <a:r>
              <a:rPr lang="ar-SA" altLang="en-US" sz="4400" b="1" dirty="0" smtClean="0">
                <a:latin typeface="Arabic Typesetting" panose="03020402040406030203" pitchFamily="66" charset="-78"/>
                <a:ea typeface="Calibri" pitchFamily="34" charset="0"/>
                <a:cs typeface="AF_Najed" pitchFamily="2" charset="-78"/>
              </a:rPr>
              <a:t>جامعة</a:t>
            </a:r>
            <a:r>
              <a:rPr lang="en-US" altLang="en-US" sz="4400" b="1" dirty="0" smtClean="0">
                <a:latin typeface="Arabic Typesetting" panose="03020402040406030203" pitchFamily="66" charset="-78"/>
                <a:ea typeface="Calibri" pitchFamily="34" charset="0"/>
                <a:cs typeface="AF_Najed" pitchFamily="2" charset="-78"/>
              </a:rPr>
              <a:t> </a:t>
            </a:r>
            <a:r>
              <a:rPr lang="ar-JO" altLang="en-US" sz="4400" b="1" dirty="0" smtClean="0">
                <a:latin typeface="Arabic Typesetting" panose="03020402040406030203" pitchFamily="66" charset="-78"/>
                <a:ea typeface="Calibri" pitchFamily="34" charset="0"/>
                <a:cs typeface="AF_Najed" pitchFamily="2" charset="-78"/>
              </a:rPr>
              <a:t>فيلادلفيا:</a:t>
            </a:r>
          </a:p>
          <a:p>
            <a:pPr lvl="0"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JO" altLang="en-US" sz="4400" b="1" dirty="0" smtClean="0">
                <a:latin typeface="Arabic Typesetting" panose="03020402040406030203" pitchFamily="66" charset="-78"/>
                <a:cs typeface="AF_Najed" pitchFamily="2" charset="-78"/>
              </a:rPr>
              <a:t>الواقع والطموح  </a:t>
            </a:r>
            <a:endParaRPr lang="en-US" altLang="en-US" sz="1600" dirty="0">
              <a:latin typeface="Arabic Typesetting" panose="03020402040406030203" pitchFamily="66" charset="-78"/>
              <a:cs typeface="AF_Najed" pitchFamily="2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27176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1"/>
          <p:cNvSpPr>
            <a:spLocks noChangeArrowheads="1"/>
          </p:cNvSpPr>
          <p:nvPr/>
        </p:nvSpPr>
        <p:spPr bwMode="auto">
          <a:xfrm>
            <a:off x="0" y="89358"/>
            <a:ext cx="8839200" cy="12618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JO" altLang="en-US" sz="2800" b="1" i="0" u="none" strike="noStrike" cap="none" normalizeH="0" baseline="0" dirty="0" smtClean="0">
                <a:ln>
                  <a:noFill/>
                </a:ln>
                <a:effectLst/>
                <a:latin typeface="Arabic Typesetting" panose="03020402040406030203" pitchFamily="66" charset="-78"/>
                <a:ea typeface="Calibri" pitchFamily="34" charset="0"/>
                <a:cs typeface="AF_Najed" pitchFamily="2" charset="-78"/>
              </a:rPr>
              <a:t>التحليل الرباعي لأنشطة البحث العلمي</a:t>
            </a: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2400" b="1" i="0" u="none" strike="noStrike" cap="none" normalizeH="0" baseline="0" dirty="0" smtClean="0">
                <a:ln>
                  <a:noFill/>
                </a:ln>
                <a:effectLst/>
                <a:latin typeface="Arabic Typesetting" panose="03020402040406030203" pitchFamily="66" charset="-78"/>
                <a:ea typeface="Calibri" pitchFamily="34" charset="0"/>
                <a:cs typeface="AF_Najed" pitchFamily="2" charset="-78"/>
              </a:rPr>
              <a:t>الهدف العام 1: زيادة تأثير الأنشطة البحثية في تطور العلوم العالمية، </a:t>
            </a:r>
            <a:endParaRPr kumimoji="0" lang="ar-JO" altLang="en-US" sz="2400" b="1" i="0" u="none" strike="noStrike" cap="none" normalizeH="0" baseline="0" dirty="0" smtClean="0">
              <a:ln>
                <a:noFill/>
              </a:ln>
              <a:effectLst/>
              <a:latin typeface="Arabic Typesetting" panose="03020402040406030203" pitchFamily="66" charset="-78"/>
              <a:ea typeface="Calibri" pitchFamily="34" charset="0"/>
              <a:cs typeface="AF_Najed" pitchFamily="2" charset="-78"/>
            </a:endParaRPr>
          </a:p>
          <a:p>
            <a:pPr marL="0" marR="0" lvl="0" indent="0" algn="ctr" defTabSz="914400" rtl="1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ar-SA" altLang="en-US" sz="2400" b="1" i="0" u="none" strike="noStrike" cap="none" normalizeH="0" baseline="0" dirty="0" smtClean="0">
                <a:ln>
                  <a:noFill/>
                </a:ln>
                <a:effectLst/>
                <a:latin typeface="Arabic Typesetting" panose="03020402040406030203" pitchFamily="66" charset="-78"/>
                <a:ea typeface="Calibri" pitchFamily="34" charset="0"/>
                <a:cs typeface="AF_Najed" pitchFamily="2" charset="-78"/>
              </a:rPr>
              <a:t>وخاصة في المجالات</a:t>
            </a:r>
            <a:r>
              <a:rPr kumimoji="0" lang="ar-JO" altLang="en-US" sz="2400" b="1" i="0" u="none" strike="noStrike" cap="none" normalizeH="0" baseline="0" dirty="0" smtClean="0">
                <a:ln>
                  <a:noFill/>
                </a:ln>
                <a:effectLst/>
                <a:latin typeface="Arabic Typesetting" panose="03020402040406030203" pitchFamily="66" charset="-78"/>
                <a:ea typeface="Calibri" pitchFamily="34" charset="0"/>
                <a:cs typeface="AF_Najed" pitchFamily="2" charset="-78"/>
              </a:rPr>
              <a:t> </a:t>
            </a:r>
            <a:r>
              <a:rPr kumimoji="0" lang="ar-SA" altLang="en-US" sz="2400" b="1" i="0" u="none" strike="noStrike" cap="none" normalizeH="0" baseline="0" dirty="0" smtClean="0">
                <a:ln>
                  <a:noFill/>
                </a:ln>
                <a:effectLst/>
                <a:latin typeface="Arabic Typesetting" panose="03020402040406030203" pitchFamily="66" charset="-78"/>
                <a:ea typeface="Calibri" pitchFamily="34" charset="0"/>
                <a:cs typeface="AF_Najed" pitchFamily="2" charset="-78"/>
              </a:rPr>
              <a:t>ذات الأولوية والتي تخطط الجامعة لتكثيف نشاطها العلمي فيها</a:t>
            </a:r>
            <a:r>
              <a:rPr kumimoji="0" lang="ar-JO" altLang="en-US" sz="2400" b="1" i="0" u="none" strike="noStrike" cap="none" normalizeH="0" baseline="0" dirty="0" smtClean="0">
                <a:ln>
                  <a:noFill/>
                </a:ln>
                <a:effectLst/>
                <a:latin typeface="Arabic Typesetting" panose="03020402040406030203" pitchFamily="66" charset="-78"/>
                <a:ea typeface="Calibri" pitchFamily="34" charset="0"/>
                <a:cs typeface="AF_Najed" pitchFamily="2" charset="-78"/>
              </a:rPr>
              <a:t> </a:t>
            </a:r>
            <a:endParaRPr kumimoji="0" lang="en-US" altLang="en-US" sz="2400" b="0" i="0" u="none" strike="noStrike" cap="none" normalizeH="0" baseline="0" dirty="0" smtClean="0">
              <a:ln>
                <a:noFill/>
              </a:ln>
              <a:effectLst/>
              <a:latin typeface="Arabic Typesetting" panose="03020402040406030203" pitchFamily="66" charset="-78"/>
              <a:cs typeface="AF_Najed" pitchFamily="2" charset="-78"/>
            </a:endParaRP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381748296"/>
              </p:ext>
            </p:extLst>
          </p:nvPr>
        </p:nvGraphicFramePr>
        <p:xfrm>
          <a:off x="421031" y="1295400"/>
          <a:ext cx="8418169" cy="5270721"/>
        </p:xfrm>
        <a:graphic>
          <a:graphicData uri="http://schemas.openxmlformats.org/drawingml/2006/table">
            <a:tbl>
              <a:tblPr rtl="1" firstRow="1" firstCol="1" bandRow="1">
                <a:tableStyleId>{5940675A-B579-460E-94D1-54222C63F5DA}</a:tableStyleId>
              </a:tblPr>
              <a:tblGrid>
                <a:gridCol w="98473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80535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8644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955488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839403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04674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404854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الرقم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نقاط القوة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درجة الأهمية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الرقم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نقاط الضعف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درجة الأهمية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0728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O1_S1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دربة وكفاءة أعضاء هيئة التدريس</a:t>
                      </a:r>
                      <a:r>
                        <a:rPr lang="ar-JO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 في </a:t>
                      </a:r>
                      <a:r>
                        <a:rPr lang="ar-JO" sz="1800" b="1" dirty="0" smtClean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البحث </a:t>
                      </a:r>
                      <a:r>
                        <a:rPr lang="ar-JO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العلمي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5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O1_W1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قلة نشاط النشر في الفئتين الأولى والثانية من المجلات العلمية المرموقة</a:t>
                      </a: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 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5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09707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O1_S2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تزايد إمكانية الحصول على الدعم المادي على المستويين الوطني والدولي</a:t>
                      </a: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5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O1_W2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تدني عدد المنح والمشاريع الدولية المرموقة التي حصل عليها الباحثون</a:t>
                      </a: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4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809707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O1_S3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التعليمات المحفزة لنشاط النشر في مجلات الفئتين الأولى والثانية</a:t>
                      </a: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5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O1_W3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النزعة إلى البحث بشكل فردي وفي مجالات محدودة ذات أهمية ثانوية للتقدم العلمي</a:t>
                      </a: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4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0728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O1_S4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البنية التحتية المتاحة والأجهزة العلمية الداعمة للبحث</a:t>
                      </a: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5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O1_W4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تدني مستوى التعاون مع ذوي العلاقة الخارجيين، ولا سيما من بيئة الأعمال</a:t>
                      </a: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4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809707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O1_S5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توفر التخصصات العلمية المتعددة </a:t>
                      </a:r>
                      <a:r>
                        <a:rPr lang="ar-JO" sz="1800" b="1" dirty="0" smtClean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يسمج با</a:t>
                      </a:r>
                      <a:r>
                        <a:rPr lang="ar-SA" sz="1800" b="1" dirty="0" smtClean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لبحث </a:t>
                      </a: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في  التخصصات المتداخلة.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4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O1_W5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العبء التدريسي الكبير جداً في مجال التعليم والأنشطة الإدارية مما يحد من إمكانية البحث العلمي</a:t>
                      </a: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4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60728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O1_S6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الطابع التطبيقي الذي يسود البحوث العلمية التي أجريت سابقاً</a:t>
                      </a: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4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O1_W6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التمييز وفق العمر في الهيكل التنظيمي لأعضاء هيئة التدريس. 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3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429045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557611338"/>
              </p:ext>
            </p:extLst>
          </p:nvPr>
        </p:nvGraphicFramePr>
        <p:xfrm>
          <a:off x="533400" y="228601"/>
          <a:ext cx="8077201" cy="6728196"/>
        </p:xfrm>
        <a:graphic>
          <a:graphicData uri="http://schemas.openxmlformats.org/drawingml/2006/table">
            <a:tbl>
              <a:tblPr rtl="1" firstRow="1" firstCol="1" bandRow="1">
                <a:tableStyleId>{5940675A-B579-460E-94D1-54222C63F5DA}</a:tableStyleId>
              </a:tblPr>
              <a:tblGrid>
                <a:gridCol w="111088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643278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8292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93951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60192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998667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581573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الرقم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57150" marR="5715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الفرص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57150" marR="5715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درجة الأهمية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57150" marR="5715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الرقم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57150" marR="5715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التهديدات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57150" marR="5715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درجة الأهمية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57150" marR="57150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163146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O1_O1 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57150" marR="5715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التطور الديناميكي للقطاعات الصناعية ذات الصلة باتجاهات البحث العلمي</a:t>
                      </a: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57150" marR="5715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5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57150" marR="5715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O1_T1 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57150" marR="5715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صعوبة توفير الأموال لدعم البحث العلمي في الأردن مقارنة بالبلدان العربية الأخرى وانخفاض القيمة الإجمالية للإنفاق على البحث العلمي</a:t>
                      </a: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57150" marR="5715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5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57150" marR="57150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203254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O1_O2 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57150" marR="5715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السياسة العلمية الوطنية التي تفضل تركيز المدخلات في أفضل مجالات البحث</a:t>
                      </a: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57150" marR="5715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5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57150" marR="5715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O1_T2 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57150" marR="5715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مشكلة عدم القدرة على  الاحتفاظ بالموهوبين، وخاصة العلماء الشباب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57150" marR="5715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4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57150" marR="57150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872359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O1_O3 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57150" marR="5715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تطوير التعاون مع مراكز البحوث الرائدة عالمياً</a:t>
                      </a: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57150" marR="5715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5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57150" marR="5715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O1_T3 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57150" marR="5715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الضغط التنافسي من الجامعات على المستويين الوطني والقومي.  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57150" marR="5715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3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57150" marR="57150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163146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O1_O4 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57150" marR="5715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التوجه الاجتماعي والاقتصادي المحفز للطلب على البحث العلمي</a:t>
                      </a: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57150" marR="5715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4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57150" marR="5715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O1_T4 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57150" marR="5715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غياب التطلعات التنافسية الدولية للمراكز العلمية العربية والتركيز على السوق المحلية</a:t>
                      </a: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57150" marR="5715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3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57150" marR="57150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872359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O1_O5 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57150" marR="5715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فرص التعاون بين الجامعة وشركات الصناعة المتطورة.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57150" marR="5715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4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57150" marR="5715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O1_T5 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57150" marR="5715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عدم استقرار الأنظمة القانونية الخاصة بزيادة فرص التعليم العالي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57150" marR="5715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3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57150" marR="57150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872359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O1_O6 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57150" marR="5715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إمكانية إشراك برامج الدراسات العليا في عمليات البحث</a:t>
                      </a: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57150" marR="5715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3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57150" marR="5715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O1_T6 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57150" marR="5715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التقصير في مجال النشر في المجلات العلمية الدولية</a:t>
                      </a: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57150" marR="5715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3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57150" marR="57150" marT="0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0991307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705088" cy="944562"/>
          </a:xfrm>
        </p:spPr>
        <p:txBody>
          <a:bodyPr>
            <a:noAutofit/>
          </a:bodyPr>
          <a:lstStyle/>
          <a:p>
            <a:pPr rtl="1"/>
            <a:r>
              <a:rPr lang="ar-SA" sz="2400" b="1" dirty="0">
                <a:effectLst/>
                <a:latin typeface="Arabic Typesetting" panose="03020402040406030203" pitchFamily="66" charset="-78"/>
                <a:cs typeface="AF_Najed" pitchFamily="2" charset="-78"/>
              </a:rPr>
              <a:t>الهدف العام 2: زيادة التعاون البحثي مع المؤسسات العلمية ذات الشهرة العالية على </a:t>
            </a:r>
            <a:r>
              <a:rPr lang="en-US" sz="2400" b="1" dirty="0" smtClean="0">
                <a:effectLst/>
                <a:latin typeface="Arabic Typesetting" panose="03020402040406030203" pitchFamily="66" charset="-78"/>
                <a:cs typeface="AF_Najed" pitchFamily="2" charset="-78"/>
              </a:rPr>
              <a:t/>
            </a:r>
            <a:br>
              <a:rPr lang="en-US" sz="2400" b="1" dirty="0" smtClean="0">
                <a:effectLst/>
                <a:latin typeface="Arabic Typesetting" panose="03020402040406030203" pitchFamily="66" charset="-78"/>
                <a:cs typeface="AF_Najed" pitchFamily="2" charset="-78"/>
              </a:rPr>
            </a:br>
            <a:r>
              <a:rPr lang="ar-SA" sz="2400" b="1" dirty="0" smtClean="0">
                <a:latin typeface="Arabic Typesetting" panose="03020402040406030203" pitchFamily="66" charset="-78"/>
                <a:cs typeface="AF_Najed" pitchFamily="2" charset="-78"/>
              </a:rPr>
              <a:t> نطاق دولي</a:t>
            </a:r>
            <a:r>
              <a:rPr lang="en-US" sz="2400" b="1" dirty="0" smtClean="0">
                <a:latin typeface="Arabic Typesetting" panose="03020402040406030203" pitchFamily="66" charset="-78"/>
                <a:cs typeface="AF_Najed" pitchFamily="2" charset="-78"/>
              </a:rPr>
              <a:t> </a:t>
            </a:r>
            <a:r>
              <a:rPr lang="ar-SA" sz="2400" b="1" dirty="0" smtClean="0">
                <a:effectLst/>
                <a:latin typeface="Arabic Typesetting" panose="03020402040406030203" pitchFamily="66" charset="-78"/>
                <a:cs typeface="AF_Najed" pitchFamily="2" charset="-78"/>
              </a:rPr>
              <a:t>وخاصة في مجالات </a:t>
            </a:r>
            <a:r>
              <a:rPr lang="ar-SA" sz="2400" b="1" dirty="0">
                <a:effectLst/>
                <a:latin typeface="Arabic Typesetting" panose="03020402040406030203" pitchFamily="66" charset="-78"/>
                <a:cs typeface="AF_Najed" pitchFamily="2" charset="-78"/>
              </a:rPr>
              <a:t>البحث ذات </a:t>
            </a:r>
            <a:r>
              <a:rPr lang="ar-SA" sz="2400" b="1" dirty="0" smtClean="0">
                <a:effectLst/>
                <a:latin typeface="Arabic Typesetting" panose="03020402040406030203" pitchFamily="66" charset="-78"/>
                <a:cs typeface="AF_Najed" pitchFamily="2" charset="-78"/>
              </a:rPr>
              <a:t>الأولوية</a:t>
            </a:r>
            <a:endParaRPr lang="en-US" sz="2400" b="1" dirty="0">
              <a:latin typeface="Arabic Typesetting" panose="03020402040406030203" pitchFamily="66" charset="-78"/>
              <a:cs typeface="AF_Najed" pitchFamily="2" charset="-78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130376590"/>
              </p:ext>
            </p:extLst>
          </p:nvPr>
        </p:nvGraphicFramePr>
        <p:xfrm>
          <a:off x="381001" y="1371600"/>
          <a:ext cx="8552688" cy="5081156"/>
        </p:xfrm>
        <a:graphic>
          <a:graphicData uri="http://schemas.openxmlformats.org/drawingml/2006/table">
            <a:tbl>
              <a:tblPr rtl="1" firstRow="1" firstCol="1" bandRow="1">
                <a:tableStyleId>{5940675A-B579-460E-94D1-54222C63F5DA}</a:tableStyleId>
              </a:tblPr>
              <a:tblGrid>
                <a:gridCol w="109338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94024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1168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7772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72746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1002189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436418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الرقم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نقاط القوة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درجة الأهمية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الرقم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نقاط الضعف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درجة الأهمية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54628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O2_S1 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توفر فرص لعمل علاقات وشبكات جامعية دولية</a:t>
                      </a: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5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O2_W1 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انخفاض مدى جاذبية الجامعة لدى الباحثين الأجانب</a:t>
                      </a: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5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72836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O2_S2 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نتائج قابلة للقياس للتعاون الدولي في مجال البحوث.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5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O2_W2 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انخفاض كثافة وفعالية الإجراءات التي تعزز نتائج البحث والعرض العلمي للجامعة</a:t>
                      </a: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5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54628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O2_S3 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تقدير نخبة من العلماء في الجامعة على الساحة الدولية</a:t>
                      </a: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5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O2_W3 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صورة الجامعة والاعتراف بتخصصاتها العلمية على الساحة الدولية</a:t>
                      </a: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5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54628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O2_S4 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خبرة أعضاء هيئة التدريس  في إدارة المشاريع الدولية</a:t>
                      </a: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5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O2_W4 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نسبة أعضاء هيئة التدريس  الذين يقومون بالمشاركة في فرق البحث الدولية</a:t>
                      </a: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4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872836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O2_S5 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توفر وحدات إدارية متخصصة في مجال التعاون الدولي في الجامعة</a:t>
                      </a: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4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O2_W5 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تدني الكفاءة في بناء العلاقات الدولية</a:t>
                      </a: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3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654628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O2_S6 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عدد اتفاقيات التعاون المبرمة مع الجامعات الأجنبية</a:t>
                      </a: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4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O2_W6 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قلة عدد صور التعاون مع الشركات ومراكز البحوث الدولية</a:t>
                      </a: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 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3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1687749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636909211"/>
              </p:ext>
            </p:extLst>
          </p:nvPr>
        </p:nvGraphicFramePr>
        <p:xfrm>
          <a:off x="304800" y="609600"/>
          <a:ext cx="8458199" cy="5946673"/>
        </p:xfrm>
        <a:graphic>
          <a:graphicData uri="http://schemas.openxmlformats.org/drawingml/2006/table">
            <a:tbl>
              <a:tblPr rtl="1" firstRow="1" firstCol="1" bandRow="1">
                <a:tableStyleId>{5940675A-B579-460E-94D1-54222C63F5DA}</a:tableStyleId>
              </a:tblPr>
              <a:tblGrid>
                <a:gridCol w="986093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07464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90311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96992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667299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969926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597139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الرقم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الفرص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درجة الأهمية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الرقم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التهديدات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درجة الأهمية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95708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O2_O1 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ارتباط مجالات البحوث الجامعية مع الأولويات في العلوم العالمية</a:t>
                      </a: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5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O2_T1 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الصعوبات المالية والقانونية وغياب برامج الدعم المالي للباحثين من الخارج</a:t>
                      </a: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5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97139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O2_O2 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مجالات بحثية ناشئة ذات طابع عالمي</a:t>
                      </a: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5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O2_T2 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ظهور مناطق جغرافية تنافسية جديدة ذات أهمية بحثية</a:t>
                      </a: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 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5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069873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O2_O3 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تطوير الشبكات الجامعية الأردنية والعربية التي تركز على إجراء البحوث</a:t>
                      </a:r>
                      <a:r>
                        <a:rPr lang="en-US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5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O2_T3 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كثرة الجامعات المتنافسة</a:t>
                      </a: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4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1069873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O2_O4 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تطوير تكنولوجيا المعلومات التي تيسر الاتصالات الدولية والتواصل بين الباحثين</a:t>
                      </a:r>
                      <a:r>
                        <a:rPr lang="en-US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4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O2_T4 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تزايد المزاج البحثي الفردي والانعزالي</a:t>
                      </a: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4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802405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O2_O5 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جاذبية موقع فيلادلفيا من حيث بيئة الأعمال</a:t>
                      </a: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4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O2_T5 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تقلب السياسة الاقتصادية للأردن وفق الاتجاهات العالمية المطبقة بشكل عام</a:t>
                      </a: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4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597139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O2_O6 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انخفاض الحاجز الثقافي واللغوي</a:t>
                      </a: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4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O2_T6 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عدم توفر منح دراسية للباحثين من الدول العربية والأجنبية.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000" b="1" dirty="0" smtClean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3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1437947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274638"/>
            <a:ext cx="8705088" cy="868362"/>
          </a:xfrm>
        </p:spPr>
        <p:txBody>
          <a:bodyPr>
            <a:noAutofit/>
          </a:bodyPr>
          <a:lstStyle/>
          <a:p>
            <a:pPr algn="ctr" rtl="1"/>
            <a:r>
              <a:rPr lang="ar-JO" sz="2800" b="1" dirty="0" smtClean="0">
                <a:effectLst/>
                <a:latin typeface="Arabic Typesetting" panose="03020402040406030203" pitchFamily="66" charset="-78"/>
                <a:cs typeface="AF_Najed" pitchFamily="2" charset="-78"/>
              </a:rPr>
              <a:t>ا</a:t>
            </a:r>
            <a:r>
              <a:rPr lang="ar-SA" sz="2400" b="1" dirty="0">
                <a:effectLst/>
                <a:latin typeface="Arabic Typesetting" panose="03020402040406030203" pitchFamily="66" charset="-78"/>
                <a:cs typeface="AF_Najed" pitchFamily="2" charset="-78"/>
              </a:rPr>
              <a:t>لهدف العام 3: تحسين جودة التعليم لطلبة الدراسات العليا، وخاصة في المجالات </a:t>
            </a:r>
            <a:r>
              <a:rPr lang="ar-SA" sz="2400" b="1" dirty="0" smtClean="0">
                <a:effectLst/>
                <a:latin typeface="Arabic Typesetting" panose="03020402040406030203" pitchFamily="66" charset="-78"/>
                <a:cs typeface="AF_Najed" pitchFamily="2" charset="-78"/>
              </a:rPr>
              <a:t>المتعلقة</a:t>
            </a:r>
            <a:r>
              <a:rPr lang="ar-JO" sz="2400" b="1" dirty="0" smtClean="0">
                <a:effectLst/>
                <a:latin typeface="Arabic Typesetting" panose="03020402040406030203" pitchFamily="66" charset="-78"/>
                <a:cs typeface="AF_Najed" pitchFamily="2" charset="-78"/>
              </a:rPr>
              <a:t/>
            </a:r>
            <a:br>
              <a:rPr lang="ar-JO" sz="2400" b="1" dirty="0" smtClean="0">
                <a:effectLst/>
                <a:latin typeface="Arabic Typesetting" panose="03020402040406030203" pitchFamily="66" charset="-78"/>
                <a:cs typeface="AF_Najed" pitchFamily="2" charset="-78"/>
              </a:rPr>
            </a:br>
            <a:r>
              <a:rPr lang="ar-SA" sz="2400" b="1" dirty="0" smtClean="0">
                <a:effectLst/>
                <a:latin typeface="Arabic Typesetting" panose="03020402040406030203" pitchFamily="66" charset="-78"/>
                <a:cs typeface="AF_Najed" pitchFamily="2" charset="-78"/>
              </a:rPr>
              <a:t> </a:t>
            </a:r>
            <a:r>
              <a:rPr lang="ar-SA" sz="2400" b="1" dirty="0">
                <a:effectLst/>
                <a:latin typeface="Arabic Typesetting" panose="03020402040406030203" pitchFamily="66" charset="-78"/>
                <a:cs typeface="AF_Najed" pitchFamily="2" charset="-78"/>
              </a:rPr>
              <a:t>بالمجالات البحثية ذات الأولوية، بما في ذلك ضرورة إشراك الطلبة في البحوث العلمية </a:t>
            </a:r>
            <a:endParaRPr lang="en-US" sz="2400" dirty="0">
              <a:latin typeface="Arabic Typesetting" panose="03020402040406030203" pitchFamily="66" charset="-78"/>
              <a:cs typeface="AF_Najed" pitchFamily="2" charset="-78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012350850"/>
              </p:ext>
            </p:extLst>
          </p:nvPr>
        </p:nvGraphicFramePr>
        <p:xfrm>
          <a:off x="426954" y="1173481"/>
          <a:ext cx="8031246" cy="5291840"/>
        </p:xfrm>
        <a:graphic>
          <a:graphicData uri="http://schemas.openxmlformats.org/drawingml/2006/table">
            <a:tbl>
              <a:tblPr rtl="1" firstRow="1" firstCol="1" bandRow="1">
                <a:tableStyleId>{5940675A-B579-460E-94D1-54222C63F5DA}</a:tableStyleId>
              </a:tblPr>
              <a:tblGrid>
                <a:gridCol w="69653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171255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79465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1237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497723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858706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328073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الرقم</a:t>
                      </a:r>
                      <a:endParaRPr lang="en-US" sz="16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1722" marR="61722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نقاط القوة</a:t>
                      </a:r>
                      <a:endParaRPr lang="en-US" sz="16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1722" marR="61722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درجة الأهمية</a:t>
                      </a:r>
                      <a:endParaRPr lang="en-US" sz="16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1722" marR="61722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الرقم</a:t>
                      </a:r>
                      <a:endParaRPr lang="en-US" sz="16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1722" marR="61722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نقاط الضعف</a:t>
                      </a:r>
                      <a:endParaRPr lang="en-US" sz="16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1722" marR="61722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درجة الأهمية</a:t>
                      </a:r>
                      <a:endParaRPr lang="en-US" sz="16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1722" marR="61722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521807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O3_S1</a:t>
                      </a:r>
                      <a:endParaRPr lang="en-US" sz="16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1722" marR="6172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تدويل العملية التعليمية، بما في ذلك التعليم باللغة الإنجليزية</a:t>
                      </a:r>
                      <a:r>
                        <a:rPr lang="en-US" sz="16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16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1722" marR="61722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5</a:t>
                      </a:r>
                      <a:endParaRPr lang="en-US" sz="16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1722" marR="61722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O3_W1</a:t>
                      </a:r>
                      <a:endParaRPr lang="en-US" sz="16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1722" marR="6172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برامج الدراسة المحددة مسبقاً تحد من النهج الفردي لبناء مسارات التعلم متعدد المسارات</a:t>
                      </a:r>
                      <a:r>
                        <a:rPr lang="en-US" sz="16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16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1722" marR="61722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5</a:t>
                      </a:r>
                      <a:endParaRPr lang="en-US" sz="16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1722" marR="61722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018160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O3_S2</a:t>
                      </a:r>
                      <a:endParaRPr lang="en-US" sz="16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1722" marR="6172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مشاريع رفع مستوى البحوث والكفاءة المهنية واللغوية للطلبة وكذلك الكفاءة التدريسية لأعضاء هيئة التدريس</a:t>
                      </a:r>
                      <a:endParaRPr lang="en-US" sz="16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1722" marR="61722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5</a:t>
                      </a:r>
                      <a:endParaRPr lang="en-US" sz="16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1722" marR="61722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O3_W2</a:t>
                      </a:r>
                      <a:endParaRPr lang="en-US" sz="16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1722" marR="6172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عدم وجود حوافز لتحسين جودة العمل التعليمي في نظام الجامعة</a:t>
                      </a:r>
                      <a:r>
                        <a:rPr lang="en-US" sz="16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16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1722" marR="61722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5</a:t>
                      </a:r>
                      <a:endParaRPr lang="en-US" sz="16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1722" marR="61722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63620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O3_S3</a:t>
                      </a:r>
                      <a:endParaRPr lang="en-US" sz="16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1722" marR="6172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إمكانية النشر ومساهمة طلبة الدراسات العليا في المجلات العالمية.</a:t>
                      </a:r>
                      <a:endParaRPr lang="en-US" sz="16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1722" marR="61722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5</a:t>
                      </a:r>
                      <a:endParaRPr lang="en-US" sz="16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1722" marR="61722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O3_W3</a:t>
                      </a:r>
                      <a:endParaRPr lang="en-US" sz="16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1722" marR="6172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قلة المنح الدراسية وعدم توفر أنشطة للتنافس على أفضل المرشحين</a:t>
                      </a:r>
                      <a:r>
                        <a:rPr lang="en-US" sz="16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16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1722" marR="61722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4</a:t>
                      </a:r>
                      <a:endParaRPr lang="en-US" sz="16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1722" marR="61722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09080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O3_S4</a:t>
                      </a:r>
                      <a:endParaRPr lang="en-US" sz="16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1722" marR="6172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إمكانية الحصول على البنية التحتية العلمية اللازمة للبحث.</a:t>
                      </a:r>
                      <a:endParaRPr lang="en-US" sz="16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1722" marR="61722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5</a:t>
                      </a:r>
                      <a:endParaRPr lang="en-US" sz="16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1722" marR="61722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O3_W4</a:t>
                      </a:r>
                      <a:endParaRPr lang="en-US" sz="16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1722" marR="6172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عدم وجود أنظمة متبعة في مجال إدارة المواهب</a:t>
                      </a:r>
                      <a:r>
                        <a:rPr lang="en-US" sz="16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16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1722" marR="61722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4</a:t>
                      </a:r>
                      <a:endParaRPr lang="en-US" sz="16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1722" marR="61722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763620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O3_S5</a:t>
                      </a:r>
                      <a:endParaRPr lang="en-US" sz="16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1722" marR="6172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كفاءة أعضاء هيئة التدريس والعلاقة المثلى بين الطلبة ومدرسيهم.</a:t>
                      </a:r>
                      <a:endParaRPr lang="en-US" sz="16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1722" marR="61722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5</a:t>
                      </a:r>
                      <a:endParaRPr lang="en-US" sz="16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1722" marR="61722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O3_W5</a:t>
                      </a:r>
                      <a:endParaRPr lang="en-US" sz="16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1722" marR="6172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نقص تمويل البحوث التي تتم كجزء من مشاريع التخرج.</a:t>
                      </a:r>
                      <a:endParaRPr lang="en-US" sz="16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1722" marR="61722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4</a:t>
                      </a:r>
                      <a:endParaRPr lang="en-US" sz="16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1722" marR="61722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018160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O3_S6</a:t>
                      </a:r>
                      <a:endParaRPr lang="en-US" sz="16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1722" marR="6172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تحقيق مناصب متقدمة في تصنيف الجامعات الوطنية وتقييم التميز لدى لجنة الاعتماد الأردنية</a:t>
                      </a:r>
                      <a:r>
                        <a:rPr lang="en-US" sz="16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16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1722" marR="61722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4</a:t>
                      </a:r>
                      <a:endParaRPr lang="en-US" sz="16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1722" marR="61722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6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O3_W6</a:t>
                      </a:r>
                      <a:endParaRPr lang="en-US" sz="16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1722" marR="61722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6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انخفاض نسبة التواصل والاطلاع لدى أعضاء هيئة التدريس. </a:t>
                      </a:r>
                      <a:r>
                        <a:rPr lang="en-US" sz="16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16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1722" marR="61722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16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4</a:t>
                      </a:r>
                      <a:endParaRPr lang="en-US" sz="16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1722" marR="61722" marT="0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1539878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249980757"/>
              </p:ext>
            </p:extLst>
          </p:nvPr>
        </p:nvGraphicFramePr>
        <p:xfrm>
          <a:off x="533400" y="381000"/>
          <a:ext cx="8077199" cy="6348880"/>
        </p:xfrm>
        <a:graphic>
          <a:graphicData uri="http://schemas.openxmlformats.org/drawingml/2006/table">
            <a:tbl>
              <a:tblPr rtl="1" firstRow="1" firstCol="1" bandRow="1">
                <a:tableStyleId>{5940675A-B579-460E-94D1-54222C63F5DA}</a:tableStyleId>
              </a:tblPr>
              <a:tblGrid>
                <a:gridCol w="95430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03474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61220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93951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426204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86122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514147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الرقم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الفرص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درجة الأهمية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الرقم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التهديدات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درجة الأهمية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028293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O3_O1 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استخدام التقنيات الحديثة في التدريس</a:t>
                      </a: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5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O3_T1 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زيادة البيروقراطية في العمليات التعليمية وما يرتبط بها من مخاطر جمود المحتوى التعليمي</a:t>
                      </a: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5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23952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O3_O2 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موقع الجامعة القريب نسبياً من مؤسسات أخرى للبحث العلمي</a:t>
                      </a: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5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O3_T2 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عدم توفر برامج إقراض مالي لدعم الطلبة المتفوقين لأغراض التعليم</a:t>
                      </a: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5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771220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O3_O3 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بيئة أعمال ملائمة تقدم وظائف جذابة للخريجين</a:t>
                      </a: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5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O3_T3 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تدني مستوى إعداد خريجي المدارس الثانوية للدراسات الجامعية</a:t>
                      </a: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5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17965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O3_O4 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تطوير التعاون التعليمي مع البيئة الخارجيّة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5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O3_T4 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توقعات سوق العمل فيما يتعلق بكفاءات خريجي الجامعات</a:t>
                      </a: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5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1028293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O3_O5 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برامج ومبادرات وطنية ودولية تشجع على  الدراسة في جامعة فيلادلفيا</a:t>
                      </a: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4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O3_T5 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عدم توفر حلول تنظيمية وقانونية لما يحد من المرونة في استحداث برامج دراسية</a:t>
                      </a: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4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1235929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O3_O6 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تزايد الاهتمام في الدول العربية بالدراسة في الأردن</a:t>
                      </a: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4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O3_T6 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استقطاب الخريجين الموهوبين في المرحلة الجامعية الأولى من قبل سوق العمل والحد من التحاقهم ببرامج الدراسات العليا</a:t>
                      </a: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3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6082356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274638"/>
            <a:ext cx="8610600" cy="1143000"/>
          </a:xfrm>
        </p:spPr>
        <p:txBody>
          <a:bodyPr>
            <a:noAutofit/>
          </a:bodyPr>
          <a:lstStyle/>
          <a:p>
            <a:pPr algn="ctr" rtl="1"/>
            <a:r>
              <a:rPr lang="ar-SA" sz="2400" b="1" dirty="0">
                <a:effectLst/>
                <a:latin typeface="Arabic Typesetting" panose="03020402040406030203" pitchFamily="66" charset="-78"/>
                <a:cs typeface="AF_Najed" pitchFamily="2" charset="-78"/>
              </a:rPr>
              <a:t>الهدف العام 4: إعداد وتنفيذ وتقويم حلول شاملة للتطوير المهني الشامل للعاملين </a:t>
            </a:r>
            <a:r>
              <a:rPr lang="ar-JO" sz="2400" b="1" dirty="0" smtClean="0">
                <a:effectLst/>
                <a:latin typeface="Arabic Typesetting" panose="03020402040406030203" pitchFamily="66" charset="-78"/>
                <a:cs typeface="AF_Najed" pitchFamily="2" charset="-78"/>
              </a:rPr>
              <a:t/>
            </a:r>
            <a:br>
              <a:rPr lang="ar-JO" sz="2400" b="1" dirty="0" smtClean="0">
                <a:effectLst/>
                <a:latin typeface="Arabic Typesetting" panose="03020402040406030203" pitchFamily="66" charset="-78"/>
                <a:cs typeface="AF_Najed" pitchFamily="2" charset="-78"/>
              </a:rPr>
            </a:br>
            <a:r>
              <a:rPr lang="ar-SA" sz="2400" b="1" dirty="0" smtClean="0">
                <a:effectLst/>
                <a:latin typeface="Arabic Typesetting" panose="03020402040406030203" pitchFamily="66" charset="-78"/>
                <a:cs typeface="AF_Najed" pitchFamily="2" charset="-78"/>
              </a:rPr>
              <a:t>في </a:t>
            </a:r>
            <a:r>
              <a:rPr lang="ar-SA" sz="2400" b="1" dirty="0">
                <a:effectLst/>
                <a:latin typeface="Arabic Typesetting" panose="03020402040406030203" pitchFamily="66" charset="-78"/>
                <a:cs typeface="AF_Najed" pitchFamily="2" charset="-78"/>
              </a:rPr>
              <a:t>الجامعة، </a:t>
            </a:r>
            <a:r>
              <a:rPr lang="ar-SA" sz="2400" b="1" dirty="0" smtClean="0">
                <a:effectLst/>
                <a:latin typeface="Arabic Typesetting" panose="03020402040406030203" pitchFamily="66" charset="-78"/>
                <a:cs typeface="AF_Najed" pitchFamily="2" charset="-78"/>
              </a:rPr>
              <a:t>وخاصة </a:t>
            </a:r>
            <a:r>
              <a:rPr lang="ar-SA" sz="2400" b="1" dirty="0">
                <a:effectLst/>
                <a:latin typeface="Arabic Typesetting" panose="03020402040406030203" pitchFamily="66" charset="-78"/>
                <a:cs typeface="AF_Najed" pitchFamily="2" charset="-78"/>
              </a:rPr>
              <a:t>الباحثين </a:t>
            </a:r>
            <a:r>
              <a:rPr lang="ar-SA" sz="2400" b="1" dirty="0" smtClean="0">
                <a:effectLst/>
                <a:latin typeface="Arabic Typesetting" panose="03020402040406030203" pitchFamily="66" charset="-78"/>
                <a:cs typeface="AF_Najed" pitchFamily="2" charset="-78"/>
              </a:rPr>
              <a:t>الشباب</a:t>
            </a:r>
            <a:endParaRPr lang="en-US" sz="2400" dirty="0">
              <a:effectLst/>
              <a:latin typeface="Arabic Typesetting" panose="03020402040406030203" pitchFamily="66" charset="-78"/>
              <a:cs typeface="AF_Najed" pitchFamily="2" charset="-78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219418653"/>
              </p:ext>
            </p:extLst>
          </p:nvPr>
        </p:nvGraphicFramePr>
        <p:xfrm>
          <a:off x="380999" y="1219200"/>
          <a:ext cx="8610601" cy="5105401"/>
        </p:xfrm>
        <a:graphic>
          <a:graphicData uri="http://schemas.openxmlformats.org/drawingml/2006/table">
            <a:tbl>
              <a:tblPr rtl="1" firstRow="1" firstCol="1" bandRow="1">
                <a:tableStyleId>{5940675A-B579-460E-94D1-54222C63F5DA}</a:tableStyleId>
              </a:tblPr>
              <a:tblGrid>
                <a:gridCol w="85997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93914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680447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50381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238135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842525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671203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الرقم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نقاط القوة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درجة الأهمية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الرقم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نقاط الضعف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درجة الأهمية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42582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O4_S1 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توفر أعضاء هيئة تدريس من ذوي الخبرة يشكل بيئة مناسبة لتطوير العلماء الشباب</a:t>
                      </a: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5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O4_W1 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عدم مراعاة احتياجات أعضاء هيئة التدريس ورضاهم</a:t>
                      </a: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5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671203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O4_S2 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توفر برامج لتطوير الكفاءات الأكاديمية لأعضاء هيئة التدريس</a:t>
                      </a: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5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O4_W2 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غياب برامج التوجيه للعلماء الشباب</a:t>
                      </a: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5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00680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O4_S3 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مصادر تمويل مخصصة لمجموعات مختلفة من أعضاء هيئة التدريس، بما في ذلك العلماء الشباب</a:t>
                      </a: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5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O4_W3 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تبعية مسار التطور للتقدم العلمي</a:t>
                      </a: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4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71203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O4_S4 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تركيز العلماء الشباب على فرص التحسين المستمر للكفاءات</a:t>
                      </a: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5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O4_W4 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عدم كفاية التدريب الممنهج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4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671203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O4_S5 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سهولة الوصول إلى البنية التحتية والمعدات البحثية المتوفرة</a:t>
                      </a: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4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O4_W5 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غياب برامج تحفيز العلماء الشباب وتيسير تواصلهم</a:t>
                      </a: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3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671203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O4_S6 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توفر دورات الإدارة المهنية في برامج الدراسة</a:t>
                      </a: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3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O4_W6 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قلة برامج الدعم المهني في الدوائر غير الأكاديمية</a:t>
                      </a: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3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615421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584886150"/>
              </p:ext>
            </p:extLst>
          </p:nvPr>
        </p:nvGraphicFramePr>
        <p:xfrm>
          <a:off x="228600" y="685800"/>
          <a:ext cx="8686799" cy="5494020"/>
        </p:xfrm>
        <a:graphic>
          <a:graphicData uri="http://schemas.openxmlformats.org/drawingml/2006/table">
            <a:tbl>
              <a:tblPr rtl="1" firstRow="1" firstCol="1" bandRow="1">
                <a:tableStyleId>{5940675A-B579-460E-94D1-54222C63F5DA}</a:tableStyleId>
              </a:tblPr>
              <a:tblGrid>
                <a:gridCol w="101205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36145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43378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9639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445798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92771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597948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الرقم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7089" marR="67089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الفرص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7089" marR="67089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درجة الأهمية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7089" marR="67089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الرقم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7089" marR="67089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التهديدات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7089" marR="67089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درجة الأهمية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7089" marR="67089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889773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O4_O1 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7089" marR="67089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توفر برامج وطنية ودولية لدعم تطوير أعضاء هيئة التدريس</a:t>
                      </a: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7089" marR="67089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5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7089" marR="67089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O4_T1 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7089" marR="67089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تدني رواتب أعضاء هيئة التدريس مقارنة بالدخل المتوقع وفق أعلى مستوى عالمي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7089" marR="67089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5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7089" marR="67089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889773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O4_O2 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7089" marR="67089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توصيات هيئة الاعتماد بشأن تطوير أعضاء هيئة التدريس والعاملين 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7089" marR="67089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5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7089" marR="67089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O4_T2 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7089" marR="67089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المشاكل الخاصة بالموازنة بين العمل والحياة لدى العاملين في قطاع التعليم العالي</a:t>
                      </a: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7089" marR="67089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5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7089" marR="67089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89109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O4_O3 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7089" marR="67089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زيادة فرص التدريب في دوائر غير أكاديمية محددة</a:t>
                      </a: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7089" marR="67089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5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7089" marR="67089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O4_T3 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7089" marR="67089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ظاهرة التوجيه السلبي، ونشر الأنماط السيئة (بما في ذلك أخلاقيات المهنة) بين الشباب الباحثين </a:t>
                      </a: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7089" marR="67089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5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7089" marR="67089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889773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O4_O4 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7089" marR="67089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اتباع الممارسات الجيدة في البيئة الأكاديمية في القطاعات الخدمية والصناعية الأخرى</a:t>
                      </a: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7089" marR="67089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4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7089" marR="67089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O4_T4 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7089" marR="67089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تذبذب الأطر الدولية التي تحدد قواعد التطوير الأكاديمي</a:t>
                      </a: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7089" marR="67089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4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7089" marR="67089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66733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O4_O5 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7089" marR="67089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زيادة المرونة في استخدام الإعانة من الأموال العامة</a:t>
                      </a: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 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7089" marR="67089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4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7089" marR="67089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O4_T5 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7089" marR="67089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تدني حجم الإنفاق على التعليم العالي في الأردن</a:t>
                      </a: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7089" marR="67089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4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7089" marR="67089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66832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O4_O6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7089" marR="67089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سهولة الوصول إلى تكنولوجيا المعلومات والاتصالات الحديثة</a:t>
                      </a: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7089" marR="67089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4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7089" marR="67089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O4_T6 </a:t>
                      </a:r>
                      <a:endParaRPr lang="en-US" sz="18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7089" marR="67089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التشريعات المتحيزة الخاصة بسن العمل في قطاع التعليم العالي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7089" marR="67089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4</a:t>
                      </a:r>
                      <a:endParaRPr lang="en-US" sz="18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7089" marR="67089" marT="0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5003891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274638"/>
            <a:ext cx="8781288" cy="1020762"/>
          </a:xfrm>
        </p:spPr>
        <p:txBody>
          <a:bodyPr>
            <a:noAutofit/>
          </a:bodyPr>
          <a:lstStyle/>
          <a:p>
            <a:pPr algn="ctr"/>
            <a:r>
              <a:rPr lang="ar-SA" sz="2400" b="1" dirty="0">
                <a:effectLst/>
                <a:latin typeface="Arabic Typesetting" panose="03020402040406030203" pitchFamily="66" charset="-78"/>
                <a:cs typeface="AF_Najed" pitchFamily="2" charset="-78"/>
              </a:rPr>
              <a:t>الهدف العام 5: زيادة مستوى جودة أدارة الجامعة في مجال البحث العلمي، </a:t>
            </a:r>
            <a:r>
              <a:rPr lang="en-US" sz="2400" b="1" dirty="0" smtClean="0">
                <a:effectLst/>
                <a:latin typeface="Arabic Typesetting" panose="03020402040406030203" pitchFamily="66" charset="-78"/>
                <a:cs typeface="AF_Najed" pitchFamily="2" charset="-78"/>
              </a:rPr>
              <a:t/>
            </a:r>
            <a:br>
              <a:rPr lang="en-US" sz="2400" b="1" dirty="0" smtClean="0">
                <a:effectLst/>
                <a:latin typeface="Arabic Typesetting" panose="03020402040406030203" pitchFamily="66" charset="-78"/>
                <a:cs typeface="AF_Najed" pitchFamily="2" charset="-78"/>
              </a:rPr>
            </a:br>
            <a:r>
              <a:rPr lang="ar-SA" sz="2400" b="1" dirty="0" smtClean="0">
                <a:effectLst/>
                <a:latin typeface="Arabic Typesetting" panose="03020402040406030203" pitchFamily="66" charset="-78"/>
                <a:cs typeface="AF_Najed" pitchFamily="2" charset="-78"/>
              </a:rPr>
              <a:t>بما </a:t>
            </a:r>
            <a:r>
              <a:rPr lang="ar-SA" sz="2400" b="1" dirty="0">
                <a:effectLst/>
                <a:latin typeface="Arabic Typesetting" panose="03020402040406030203" pitchFamily="66" charset="-78"/>
                <a:cs typeface="AF_Najed" pitchFamily="2" charset="-78"/>
              </a:rPr>
              <a:t>في ذلك تنفيذ تغييرات </a:t>
            </a:r>
            <a:r>
              <a:rPr lang="ar-SA" sz="2400" b="1" dirty="0" smtClean="0">
                <a:effectLst/>
                <a:latin typeface="Arabic Typesetting" panose="03020402040406030203" pitchFamily="66" charset="-78"/>
                <a:cs typeface="AF_Najed" pitchFamily="2" charset="-78"/>
              </a:rPr>
              <a:t>مؤسسية </a:t>
            </a:r>
            <a:r>
              <a:rPr lang="ar-SA" sz="2400" b="1" dirty="0">
                <a:effectLst/>
                <a:latin typeface="Arabic Typesetting" panose="03020402040406030203" pitchFamily="66" charset="-78"/>
                <a:cs typeface="AF_Najed" pitchFamily="2" charset="-78"/>
              </a:rPr>
              <a:t>تنظيمية داعمة للجودة</a:t>
            </a:r>
            <a:endParaRPr lang="en-US" sz="2400" dirty="0">
              <a:latin typeface="Arabic Typesetting" panose="03020402040406030203" pitchFamily="66" charset="-78"/>
              <a:cs typeface="AF_Najed" pitchFamily="2" charset="-78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912356931"/>
              </p:ext>
            </p:extLst>
          </p:nvPr>
        </p:nvGraphicFramePr>
        <p:xfrm>
          <a:off x="381002" y="1295399"/>
          <a:ext cx="8381998" cy="5582451"/>
        </p:xfrm>
        <a:graphic>
          <a:graphicData uri="http://schemas.openxmlformats.org/drawingml/2006/table">
            <a:tbl>
              <a:tblPr rtl="1" firstRow="1" firstCol="1" bandRow="1">
                <a:tableStyleId>{5940675A-B579-460E-94D1-54222C63F5DA}</a:tableStyleId>
              </a:tblPr>
              <a:tblGrid>
                <a:gridCol w="92765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07065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854169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21648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445210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867833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666082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22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الرقم</a:t>
                      </a:r>
                      <a:endParaRPr lang="en-US" sz="22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22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نقاط القوة</a:t>
                      </a:r>
                      <a:endParaRPr lang="en-US" sz="22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22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درجة الأهمية</a:t>
                      </a:r>
                      <a:endParaRPr lang="en-US" sz="22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22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الرقم</a:t>
                      </a:r>
                      <a:endParaRPr lang="en-US" sz="22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22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نقاط الضعف</a:t>
                      </a:r>
                      <a:endParaRPr lang="en-US" sz="22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22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درجة الأهمية</a:t>
                      </a:r>
                      <a:endParaRPr lang="en-US" sz="22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73718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O5_S1 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الوحدات الإدارية تدعم المهام الأساسية للجامعة</a:t>
                      </a: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5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O5_W1 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tx1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النظام التحفيزي غير فعال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 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5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73718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O5_S2 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توفر التجهيزات التقنية اللازمة لدعم البحث العلمي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5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O5_W2 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tx1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تضارب نظام التقييم الدوري مع احتياجات التطوير المهني للعاملين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5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999123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O5_S3 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استقرار الإجراءات التنظيمية وطرق اتخاذ القرار</a:t>
                      </a: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4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O5_W3 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tx1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توفر هيكل تنظيمي ذو مرونة محدودة وإضفاء الطابع الرسمي على التنظيم المفرط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5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491457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O5_S4 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لامركزية نظام الإدارة في الجامعة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4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O5_W4 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tx1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نقص التكامل بين عناصر إدارة الجامعة 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5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73718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O5_S5 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نموذج اختيار المديرين بناء على الخبرة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4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O5_W5 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tx1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عدم كفاية الدعم التحليلي لعمليات اتخاذ </a:t>
                      </a:r>
                      <a:r>
                        <a:rPr lang="ar-SA" sz="2000" b="1" dirty="0" smtClean="0">
                          <a:solidFill>
                            <a:schemeClr val="tx1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القرارات</a:t>
                      </a:r>
                      <a:r>
                        <a:rPr lang="en-US" sz="2000" b="1" dirty="0" smtClean="0">
                          <a:solidFill>
                            <a:schemeClr val="tx1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4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737184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O5_S6 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الهيكل التنظيمي يعكس الحساسية الاجتماعية للجامعة</a:t>
                      </a: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 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3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O5_W6 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solidFill>
                            <a:schemeClr val="tx1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عدم كفاية الاستراتيجيات المتبعة في الشؤون الداخلية والخارجية</a:t>
                      </a:r>
                      <a:r>
                        <a:rPr lang="en-US" sz="2000" b="1" dirty="0">
                          <a:solidFill>
                            <a:schemeClr val="tx1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2000" b="1" dirty="0">
                        <a:solidFill>
                          <a:schemeClr val="tx1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4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0370182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268047595"/>
              </p:ext>
            </p:extLst>
          </p:nvPr>
        </p:nvGraphicFramePr>
        <p:xfrm>
          <a:off x="380997" y="685801"/>
          <a:ext cx="8534402" cy="6175445"/>
        </p:xfrm>
        <a:graphic>
          <a:graphicData uri="http://schemas.openxmlformats.org/drawingml/2006/table">
            <a:tbl>
              <a:tblPr rtl="1" firstRow="1" firstCol="1" bandRow="1">
                <a:tableStyleId>{5940675A-B579-460E-94D1-54222C63F5DA}</a:tableStyleId>
              </a:tblPr>
              <a:tblGrid>
                <a:gridCol w="101878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08767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002082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002082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2442111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981670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</a:tblGrid>
              <a:tr h="456701"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الرقم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الفرص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درجة الأهمية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الرقم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التهديدات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0">
                        <a:spcAft>
                          <a:spcPts val="0"/>
                        </a:spcAft>
                      </a:pPr>
                      <a:r>
                        <a:rPr lang="ar-SA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درجة الأهمية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916397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O5_O1 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أتمتة الجامعة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5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O5_T1 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التغيرات المتسارعة في سوق العمل تقلل إمكانية استقطاب الكفاءات للعمل في الجامعة</a:t>
                      </a: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5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141753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O5_O2 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اتباع معايير تنظيم فعالة متبعة في الجامعات المرموقة</a:t>
                      </a: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5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O5_T2 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مشاكل التكيف مع التغييرات في اللوائح التنظيمية الصادرة عن وزارة التعليم العالي والبحث العلمي</a:t>
                      </a: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5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68505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O5_O3 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تطوير المعايير والممارسات الجيدة في مجال إدارة الجامعة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5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O5_T3 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تزايد تعقيد أنظمة تكنولوجيا المعلومات المتاحة</a:t>
                      </a: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4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68505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O5_O4 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الاتجاهات المتطورة في الإدارة</a:t>
                      </a: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4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O5_T4 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تزايد التركيز على النتائج في التمويل ونظم التقييم الجامعي</a:t>
                      </a: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4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685051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O5_O5 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إمكانيات تنويع مصادر التمويل الجامعي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4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O5_T5 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تزايد التركيز على النظام القائم على المشاريع المتصلة بإدارة الجامعة</a:t>
                      </a: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3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916397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000" b="1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O5_O6 </a:t>
                      </a:r>
                      <a:endParaRPr lang="en-US" sz="2000" b="1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زيادة مشاركة ذوي العلاقة الخارجيين في إدارة الجامعة</a:t>
                      </a: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3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O5_T6 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تزايد القدرة على التطوير في الجامعات المنافسة الأخرى على الصعيدين  الوطني والأجنبي 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3</a:t>
                      </a:r>
                      <a:endParaRPr lang="en-US" sz="2000" b="1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64294" marR="64294" marT="0" marB="0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284705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235495"/>
            <a:ext cx="1524000" cy="159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2438400"/>
            <a:ext cx="9144000" cy="126188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JO" altLang="en-US" sz="4400" b="1" dirty="0" smtClean="0">
                <a:latin typeface="Arabic Typesetting" panose="03020402040406030203" pitchFamily="66" charset="-78"/>
                <a:cs typeface="AF_Najed" pitchFamily="2" charset="-78"/>
              </a:rPr>
              <a:t>الواقع من وجهة نظر رسمية:</a:t>
            </a:r>
          </a:p>
          <a:p>
            <a:pPr lvl="0"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JO" altLang="en-US" sz="3200" b="1" dirty="0" smtClean="0">
                <a:latin typeface="Arabic Typesetting" panose="03020402040406030203" pitchFamily="66" charset="-78"/>
                <a:cs typeface="AF_Najed" pitchFamily="2" charset="-78"/>
              </a:rPr>
              <a:t>مقتبس من تقرير عميد ضمان الجودة</a:t>
            </a:r>
            <a:r>
              <a:rPr lang="ar-JO" altLang="en-US" sz="3200" b="1" dirty="0" smtClean="0">
                <a:latin typeface="Arabic Typesetting" panose="03020402040406030203" pitchFamily="66" charset="-78"/>
                <a:cs typeface="AF_Najed" pitchFamily="2" charset="-78"/>
              </a:rPr>
              <a:t> </a:t>
            </a:r>
            <a:endParaRPr lang="en-US" altLang="en-US" sz="3200" dirty="0">
              <a:latin typeface="Arabic Typesetting" panose="03020402040406030203" pitchFamily="66" charset="-78"/>
              <a:cs typeface="AF_Najed" pitchFamily="2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27176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" y="19050"/>
            <a:ext cx="9044938" cy="792162"/>
          </a:xfrm>
        </p:spPr>
        <p:txBody>
          <a:bodyPr>
            <a:noAutofit/>
          </a:bodyPr>
          <a:lstStyle/>
          <a:p>
            <a:pPr algn="ctr" rtl="1"/>
            <a:r>
              <a:rPr lang="ar-JO" sz="3200" b="1" dirty="0">
                <a:effectLst/>
                <a:latin typeface="Arabic Typesetting" panose="03020402040406030203" pitchFamily="66" charset="-78"/>
                <a:cs typeface="AF_Najed" pitchFamily="2" charset="-78"/>
              </a:rPr>
              <a:t>اتجاهات أولويات البحث العلمي و</a:t>
            </a:r>
            <a:r>
              <a:rPr lang="ar-SA" sz="3200" b="1" dirty="0">
                <a:effectLst/>
                <a:latin typeface="Arabic Typesetting" panose="03020402040406030203" pitchFamily="66" charset="-78"/>
                <a:cs typeface="AF_Najed" pitchFamily="2" charset="-78"/>
              </a:rPr>
              <a:t>مجالات التركيز المطلوبة  </a:t>
            </a:r>
            <a:r>
              <a:rPr lang="en-US" sz="3200" b="1" dirty="0">
                <a:effectLst/>
                <a:latin typeface="Arabic Typesetting" panose="03020402040406030203" pitchFamily="66" charset="-78"/>
                <a:cs typeface="AF_Najed" pitchFamily="2" charset="-78"/>
              </a:rPr>
              <a:t/>
            </a:r>
            <a:br>
              <a:rPr lang="en-US" sz="3200" b="1" dirty="0">
                <a:effectLst/>
                <a:latin typeface="Arabic Typesetting" panose="03020402040406030203" pitchFamily="66" charset="-78"/>
                <a:cs typeface="AF_Najed" pitchFamily="2" charset="-78"/>
              </a:rPr>
            </a:br>
            <a:r>
              <a:rPr lang="ar-SA" sz="2800" b="1" dirty="0">
                <a:effectLst/>
                <a:latin typeface="Arabic Typesetting" panose="03020402040406030203" pitchFamily="66" charset="-78"/>
                <a:cs typeface="Arabic Typesetting" panose="03020402040406030203" pitchFamily="66" charset="-78"/>
              </a:rPr>
              <a:t>(</a:t>
            </a:r>
            <a:r>
              <a:rPr lang="en-US" sz="2800" b="1" dirty="0">
                <a:effectLst/>
                <a:latin typeface="Arabic Typesetting" panose="03020402040406030203" pitchFamily="66" charset="-78"/>
                <a:cs typeface="Arabic Typesetting" panose="03020402040406030203" pitchFamily="66" charset="-78"/>
              </a:rPr>
              <a:t>Priority Research Areas</a:t>
            </a:r>
            <a:r>
              <a:rPr lang="ar-SA" sz="2800" b="1" dirty="0" smtClean="0">
                <a:effectLst/>
                <a:latin typeface="Arabic Typesetting" panose="03020402040406030203" pitchFamily="66" charset="-78"/>
                <a:cs typeface="Arabic Typesetting" panose="03020402040406030203" pitchFamily="66" charset="-78"/>
              </a:rPr>
              <a:t>)</a:t>
            </a:r>
            <a:endParaRPr lang="en-US" sz="2800" b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28DA9-65DA-4B24-AAD6-C7A6BDDE5D52}" type="slidenum">
              <a:rPr lang="en-US" smtClean="0"/>
              <a:pPr/>
              <a:t>20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149610239"/>
              </p:ext>
            </p:extLst>
          </p:nvPr>
        </p:nvGraphicFramePr>
        <p:xfrm>
          <a:off x="301172" y="811212"/>
          <a:ext cx="8740138" cy="4267200"/>
        </p:xfrm>
        <a:graphic>
          <a:graphicData uri="http://schemas.openxmlformats.org/drawingml/2006/table">
            <a:tbl>
              <a:tblPr rtl="1" firstRow="1" firstCol="1" bandRow="1">
                <a:tableStyleId>{5940675A-B579-460E-94D1-54222C63F5DA}</a:tableStyleId>
              </a:tblPr>
              <a:tblGrid>
                <a:gridCol w="738752">
                  <a:extLst>
                    <a:ext uri="{9D8B030D-6E8A-4147-A177-3AD203B41FA5}">
                      <a16:colId xmlns="" xmlns:a16="http://schemas.microsoft.com/office/drawing/2014/main" val="4190438543"/>
                    </a:ext>
                  </a:extLst>
                </a:gridCol>
                <a:gridCol w="2383321">
                  <a:extLst>
                    <a:ext uri="{9D8B030D-6E8A-4147-A177-3AD203B41FA5}">
                      <a16:colId xmlns="" xmlns:a16="http://schemas.microsoft.com/office/drawing/2014/main" val="4159299922"/>
                    </a:ext>
                  </a:extLst>
                </a:gridCol>
                <a:gridCol w="1727993">
                  <a:extLst>
                    <a:ext uri="{9D8B030D-6E8A-4147-A177-3AD203B41FA5}">
                      <a16:colId xmlns="" xmlns:a16="http://schemas.microsoft.com/office/drawing/2014/main" val="3618958356"/>
                    </a:ext>
                  </a:extLst>
                </a:gridCol>
                <a:gridCol w="1919993">
                  <a:extLst>
                    <a:ext uri="{9D8B030D-6E8A-4147-A177-3AD203B41FA5}">
                      <a16:colId xmlns="" xmlns:a16="http://schemas.microsoft.com/office/drawing/2014/main" val="3778765034"/>
                    </a:ext>
                  </a:extLst>
                </a:gridCol>
                <a:gridCol w="1970079">
                  <a:extLst>
                    <a:ext uri="{9D8B030D-6E8A-4147-A177-3AD203B41FA5}">
                      <a16:colId xmlns="" xmlns:a16="http://schemas.microsoft.com/office/drawing/2014/main" val="3910866586"/>
                    </a:ext>
                  </a:extLst>
                </a:gridCol>
              </a:tblGrid>
              <a:tr h="26800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 </a:t>
                      </a:r>
                      <a:endParaRPr lang="en-US" sz="2000" b="1" dirty="0">
                        <a:effectLst/>
                        <a:latin typeface="Arabic Typesetting" panose="03020402040406030203" pitchFamily="66" charset="-78"/>
                        <a:ea typeface="Times New Roman"/>
                        <a:cs typeface="AF_Najed" pitchFamily="2" charset="-78"/>
                      </a:endParaRPr>
                    </a:p>
                  </a:txBody>
                  <a:tcPr marL="25717" marR="25717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الاتجاهات الواردة في مجموعة من نقاط القوة في التحليل الربا</a:t>
                      </a:r>
                      <a:r>
                        <a:rPr lang="ar-JO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ع</a:t>
                      </a: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ي</a:t>
                      </a:r>
                      <a:endParaRPr lang="en-US" sz="2000" b="1" dirty="0">
                        <a:effectLst/>
                        <a:latin typeface="Arabic Typesetting" panose="03020402040406030203" pitchFamily="66" charset="-78"/>
                        <a:ea typeface="Times New Roman"/>
                        <a:cs typeface="AF_Najed" pitchFamily="2" charset="-78"/>
                      </a:endParaRPr>
                    </a:p>
                  </a:txBody>
                  <a:tcPr marL="25717" marR="25717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الاتجاهات الواردة في مجموعة من نقاط </a:t>
                      </a:r>
                      <a:r>
                        <a:rPr lang="ar-SA" sz="2000" b="1" dirty="0" smtClean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الضعف</a:t>
                      </a:r>
                      <a:endParaRPr lang="en-US" sz="2000" b="1" dirty="0">
                        <a:effectLst/>
                        <a:latin typeface="Arabic Typesetting" panose="03020402040406030203" pitchFamily="66" charset="-78"/>
                        <a:ea typeface="Times New Roman"/>
                        <a:cs typeface="AF_Najed" pitchFamily="2" charset="-78"/>
                      </a:endParaRPr>
                    </a:p>
                  </a:txBody>
                  <a:tcPr marL="25717" marR="25717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الاتجاهات الواردة في مجموعة من نقاط </a:t>
                      </a:r>
                      <a:r>
                        <a:rPr lang="ar-SA" sz="2000" b="1" dirty="0" smtClean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الفرص</a:t>
                      </a:r>
                      <a:endParaRPr lang="en-US" sz="2000" b="1" dirty="0">
                        <a:effectLst/>
                        <a:latin typeface="Arabic Typesetting" panose="03020402040406030203" pitchFamily="66" charset="-78"/>
                        <a:ea typeface="Times New Roman"/>
                        <a:cs typeface="AF_Najed" pitchFamily="2" charset="-78"/>
                      </a:endParaRPr>
                    </a:p>
                  </a:txBody>
                  <a:tcPr marL="25717" marR="25717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الاتجاهات الواردة في مجموعة من نقاط </a:t>
                      </a:r>
                      <a:r>
                        <a:rPr lang="ar-SA" sz="2000" b="1" dirty="0" smtClean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التهديدت</a:t>
                      </a:r>
                      <a:endParaRPr lang="en-US" sz="2000" b="1" dirty="0">
                        <a:effectLst/>
                        <a:latin typeface="Arabic Typesetting" panose="03020402040406030203" pitchFamily="66" charset="-78"/>
                        <a:ea typeface="Times New Roman"/>
                        <a:cs typeface="AF_Najed" pitchFamily="2" charset="-78"/>
                      </a:endParaRPr>
                    </a:p>
                  </a:txBody>
                  <a:tcPr marL="25717" marR="25717" marT="0" marB="0"/>
                </a:tc>
                <a:extLst>
                  <a:ext uri="{0D108BD9-81ED-4DB2-BD59-A6C34878D82A}">
                    <a16:rowId xmlns="" xmlns:a16="http://schemas.microsoft.com/office/drawing/2014/main" val="3064158878"/>
                  </a:ext>
                </a:extLst>
              </a:tr>
              <a:tr h="1071998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زيادة التأثير على </a:t>
                      </a:r>
                      <a:r>
                        <a:rPr lang="ar-JO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</a:t>
                      </a: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تطور العلمي على المستوى العالمي</a:t>
                      </a:r>
                      <a:endParaRPr lang="en-US" sz="2000" b="1" dirty="0">
                        <a:effectLst/>
                        <a:latin typeface="Arabic Typesetting" panose="03020402040406030203" pitchFamily="66" charset="-78"/>
                        <a:ea typeface="Times New Roman"/>
                        <a:cs typeface="AF_Najed" pitchFamily="2" charset="-78"/>
                      </a:endParaRPr>
                    </a:p>
                  </a:txBody>
                  <a:tcPr marL="25717" marR="25717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1. توفير الدعم من أجل التحسين المستمر للكفاءة البحثية </a:t>
                      </a:r>
                      <a:r>
                        <a:rPr lang="ar-JO" sz="2000" b="1" dirty="0" smtClean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لأعضاء هيئة التدريس</a:t>
                      </a:r>
                      <a:endParaRPr lang="en-US" sz="2000" b="1" dirty="0"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2. القيام بأنشطة تؤدي إلى تطبيق نتائج البحوث التطبيقية، وااستخدامها في المجالات الإنتاجية والخدمية. </a:t>
                      </a:r>
                      <a:endParaRPr lang="en-US" sz="2000" b="1" dirty="0"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3. التخطيط لأنشطة تؤدي إلى الحصول على المعدات العلمية الحديثة، من خلال المنح الوطنية والدولية. </a:t>
                      </a:r>
                      <a:endParaRPr lang="en-US" sz="2000" b="1" dirty="0">
                        <a:effectLst/>
                        <a:latin typeface="Arabic Typesetting" panose="03020402040406030203" pitchFamily="66" charset="-78"/>
                        <a:ea typeface="Times New Roman"/>
                        <a:cs typeface="AF_Najed" pitchFamily="2" charset="-78"/>
                      </a:endParaRPr>
                    </a:p>
                  </a:txBody>
                  <a:tcPr marL="25717" marR="25717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1. زيادة عدد المشاريع البحثية </a:t>
                      </a:r>
                      <a:r>
                        <a:rPr lang="ar-SA" sz="2000" b="1" dirty="0" smtClean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بالتعاون </a:t>
                      </a: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مع المنظمات الخدمية والصناعية، </a:t>
                      </a:r>
                      <a:r>
                        <a:rPr lang="ar-SA" sz="2000" b="1" dirty="0" smtClean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ومراكز </a:t>
                      </a: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البحوث الدولية. </a:t>
                      </a:r>
                      <a:endParaRPr lang="en-US" sz="2000" b="1" dirty="0"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2. مراعاة التوجهات الاجتماعية </a:t>
                      </a:r>
                      <a:r>
                        <a:rPr lang="ar-SA" sz="2000" b="1" dirty="0" smtClean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الاقتصادية </a:t>
                      </a: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في البحوث العلمية.</a:t>
                      </a:r>
                      <a:endParaRPr lang="en-US" sz="2000" b="1" dirty="0"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3. </a:t>
                      </a:r>
                      <a:r>
                        <a:rPr lang="ar-SA" sz="2000" b="1" dirty="0" smtClean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زيادة </a:t>
                      </a: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مشاركة طلبة الدراسات العليا </a:t>
                      </a:r>
                      <a:r>
                        <a:rPr lang="ar-SA" sz="2000" b="1" dirty="0" smtClean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في</a:t>
                      </a:r>
                      <a:r>
                        <a:rPr lang="ar-JO" sz="2000" b="1" dirty="0" smtClean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 الأبحاث</a:t>
                      </a:r>
                      <a:endParaRPr lang="en-US" sz="2000" b="1" dirty="0">
                        <a:effectLst/>
                        <a:latin typeface="Arabic Typesetting" panose="03020402040406030203" pitchFamily="66" charset="-78"/>
                        <a:ea typeface="Times New Roman"/>
                        <a:cs typeface="AF_Najed" pitchFamily="2" charset="-78"/>
                      </a:endParaRPr>
                    </a:p>
                  </a:txBody>
                  <a:tcPr marL="25717" marR="25717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1. زيادة عدد المشاريع البحثية المنفذة بالتعاون مع المنظمات الخدمية والصناعية</a:t>
                      </a:r>
                      <a:r>
                        <a:rPr lang="ar-SA" sz="2000" b="1" dirty="0" smtClean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،، </a:t>
                      </a: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ومراكز البحوث الدولية.</a:t>
                      </a:r>
                      <a:endParaRPr lang="en-US" sz="2000" b="1" dirty="0"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 2. مراعاة التوجهات الاجتماعية والاقتصادية في البحوث العلمية.</a:t>
                      </a:r>
                      <a:endParaRPr lang="en-US" sz="2000" b="1" dirty="0"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3. </a:t>
                      </a:r>
                      <a:r>
                        <a:rPr lang="ar-SA" sz="2000" b="1" dirty="0" smtClean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زيادة </a:t>
                      </a: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مشاركة طلبة الدراسات العليا في </a:t>
                      </a:r>
                      <a:r>
                        <a:rPr lang="ar-JO" sz="2000" b="1" dirty="0" smtClean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الأبحاث</a:t>
                      </a:r>
                      <a:endParaRPr lang="en-US" sz="2000" b="1" dirty="0">
                        <a:effectLst/>
                        <a:latin typeface="Arabic Typesetting" panose="03020402040406030203" pitchFamily="66" charset="-78"/>
                        <a:ea typeface="Times New Roman"/>
                        <a:cs typeface="AF_Najed" pitchFamily="2" charset="-78"/>
                      </a:endParaRPr>
                    </a:p>
                  </a:txBody>
                  <a:tcPr marL="25717" marR="25717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1. استدامة مصادر التمويل لغايات البحث، مقارنة بالدول الأخرى. </a:t>
                      </a:r>
                      <a:endParaRPr lang="en-US" sz="2000" b="1" dirty="0"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2. تطوير الأنشطة التي تهدف إلى الاحتفاظ بالعلماء الشباب الموهوبين في الجامعة.</a:t>
                      </a:r>
                      <a:endParaRPr lang="en-US" sz="2000" b="1" dirty="0"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3. توفير ظروف عمل أفضل وتطوير علمي لمواجهة الضغوط التنافسية من المراكز العلمية الأخرى. </a:t>
                      </a:r>
                      <a:endParaRPr lang="en-US" sz="2000" b="1" dirty="0"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</a:txBody>
                  <a:tcPr marL="25717" marR="25717" marT="0" marB="0"/>
                </a:tc>
                <a:extLst>
                  <a:ext uri="{0D108BD9-81ED-4DB2-BD59-A6C34878D82A}">
                    <a16:rowId xmlns="" xmlns:a16="http://schemas.microsoft.com/office/drawing/2014/main" val="83934709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278273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1" y="19050"/>
            <a:ext cx="9044938" cy="792162"/>
          </a:xfrm>
        </p:spPr>
        <p:txBody>
          <a:bodyPr>
            <a:noAutofit/>
          </a:bodyPr>
          <a:lstStyle/>
          <a:p>
            <a:pPr algn="ctr" rtl="1"/>
            <a:r>
              <a:rPr lang="ar-JO" sz="3200" b="1" dirty="0">
                <a:effectLst/>
                <a:latin typeface="Arabic Typesetting" panose="03020402040406030203" pitchFamily="66" charset="-78"/>
                <a:cs typeface="AF_Najed" pitchFamily="2" charset="-78"/>
              </a:rPr>
              <a:t>اتجاهات أولويات البحث العلمي و</a:t>
            </a:r>
            <a:r>
              <a:rPr lang="ar-SA" sz="3200" b="1" dirty="0">
                <a:effectLst/>
                <a:latin typeface="Arabic Typesetting" panose="03020402040406030203" pitchFamily="66" charset="-78"/>
                <a:cs typeface="AF_Najed" pitchFamily="2" charset="-78"/>
              </a:rPr>
              <a:t>مجالات التركيز المطلوبة  </a:t>
            </a:r>
            <a:r>
              <a:rPr lang="en-US" sz="3200" b="1" dirty="0">
                <a:effectLst/>
                <a:latin typeface="Arabic Typesetting" panose="03020402040406030203" pitchFamily="66" charset="-78"/>
                <a:cs typeface="AF_Najed" pitchFamily="2" charset="-78"/>
              </a:rPr>
              <a:t/>
            </a:r>
            <a:br>
              <a:rPr lang="en-US" sz="3200" b="1" dirty="0">
                <a:effectLst/>
                <a:latin typeface="Arabic Typesetting" panose="03020402040406030203" pitchFamily="66" charset="-78"/>
                <a:cs typeface="AF_Najed" pitchFamily="2" charset="-78"/>
              </a:rPr>
            </a:br>
            <a:r>
              <a:rPr lang="ar-SA" sz="2800" b="1" dirty="0">
                <a:effectLst/>
                <a:latin typeface="Arabic Typesetting" panose="03020402040406030203" pitchFamily="66" charset="-78"/>
                <a:cs typeface="Arabic Typesetting" panose="03020402040406030203" pitchFamily="66" charset="-78"/>
              </a:rPr>
              <a:t>(</a:t>
            </a:r>
            <a:r>
              <a:rPr lang="en-US" sz="2800" b="1" dirty="0">
                <a:effectLst/>
                <a:latin typeface="Arabic Typesetting" panose="03020402040406030203" pitchFamily="66" charset="-78"/>
                <a:cs typeface="Arabic Typesetting" panose="03020402040406030203" pitchFamily="66" charset="-78"/>
              </a:rPr>
              <a:t>Priority Research Areas</a:t>
            </a:r>
            <a:r>
              <a:rPr lang="ar-SA" sz="2800" b="1" dirty="0" smtClean="0">
                <a:effectLst/>
                <a:latin typeface="Arabic Typesetting" panose="03020402040406030203" pitchFamily="66" charset="-78"/>
                <a:cs typeface="Arabic Typesetting" panose="03020402040406030203" pitchFamily="66" charset="-78"/>
              </a:rPr>
              <a:t>)</a:t>
            </a:r>
            <a:endParaRPr lang="en-US" sz="2800" b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28DA9-65DA-4B24-AAD6-C7A6BDDE5D52}" type="slidenum">
              <a:rPr lang="en-US" smtClean="0"/>
              <a:pPr/>
              <a:t>21</a:t>
            </a:fld>
            <a:endParaRPr lang="en-US"/>
          </a:p>
        </p:txBody>
      </p:sp>
      <p:graphicFrame>
        <p:nvGraphicFramePr>
          <p:cNvPr id="7" name="Table 6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149610239"/>
              </p:ext>
            </p:extLst>
          </p:nvPr>
        </p:nvGraphicFramePr>
        <p:xfrm>
          <a:off x="301172" y="811212"/>
          <a:ext cx="8740138" cy="4267200"/>
        </p:xfrm>
        <a:graphic>
          <a:graphicData uri="http://schemas.openxmlformats.org/drawingml/2006/table">
            <a:tbl>
              <a:tblPr rtl="1" firstRow="1" firstCol="1" bandRow="1">
                <a:tableStyleId>{5940675A-B579-460E-94D1-54222C63F5DA}</a:tableStyleId>
              </a:tblPr>
              <a:tblGrid>
                <a:gridCol w="738752">
                  <a:extLst>
                    <a:ext uri="{9D8B030D-6E8A-4147-A177-3AD203B41FA5}">
                      <a16:colId xmlns="" xmlns:a16="http://schemas.microsoft.com/office/drawing/2014/main" val="4190438543"/>
                    </a:ext>
                  </a:extLst>
                </a:gridCol>
                <a:gridCol w="2383321">
                  <a:extLst>
                    <a:ext uri="{9D8B030D-6E8A-4147-A177-3AD203B41FA5}">
                      <a16:colId xmlns="" xmlns:a16="http://schemas.microsoft.com/office/drawing/2014/main" val="4159299922"/>
                    </a:ext>
                  </a:extLst>
                </a:gridCol>
                <a:gridCol w="1727993">
                  <a:extLst>
                    <a:ext uri="{9D8B030D-6E8A-4147-A177-3AD203B41FA5}">
                      <a16:colId xmlns="" xmlns:a16="http://schemas.microsoft.com/office/drawing/2014/main" val="3618958356"/>
                    </a:ext>
                  </a:extLst>
                </a:gridCol>
                <a:gridCol w="1919993">
                  <a:extLst>
                    <a:ext uri="{9D8B030D-6E8A-4147-A177-3AD203B41FA5}">
                      <a16:colId xmlns="" xmlns:a16="http://schemas.microsoft.com/office/drawing/2014/main" val="3778765034"/>
                    </a:ext>
                  </a:extLst>
                </a:gridCol>
                <a:gridCol w="1970079">
                  <a:extLst>
                    <a:ext uri="{9D8B030D-6E8A-4147-A177-3AD203B41FA5}">
                      <a16:colId xmlns="" xmlns:a16="http://schemas.microsoft.com/office/drawing/2014/main" val="3910866586"/>
                    </a:ext>
                  </a:extLst>
                </a:gridCol>
              </a:tblGrid>
              <a:tr h="26800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 </a:t>
                      </a:r>
                      <a:endParaRPr lang="en-US" sz="2000" b="1" dirty="0">
                        <a:effectLst/>
                        <a:latin typeface="Arabic Typesetting" panose="03020402040406030203" pitchFamily="66" charset="-78"/>
                        <a:ea typeface="Times New Roman"/>
                        <a:cs typeface="AF_Najed" pitchFamily="2" charset="-78"/>
                      </a:endParaRPr>
                    </a:p>
                  </a:txBody>
                  <a:tcPr marL="25717" marR="25717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الاتجاهات الواردة في مجموعة من نقاط القوة في التحليل الربا</a:t>
                      </a:r>
                      <a:r>
                        <a:rPr lang="ar-JO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ع</a:t>
                      </a: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ي</a:t>
                      </a:r>
                      <a:endParaRPr lang="en-US" sz="2000" b="1" dirty="0">
                        <a:effectLst/>
                        <a:latin typeface="Arabic Typesetting" panose="03020402040406030203" pitchFamily="66" charset="-78"/>
                        <a:ea typeface="Times New Roman"/>
                        <a:cs typeface="AF_Najed" pitchFamily="2" charset="-78"/>
                      </a:endParaRPr>
                    </a:p>
                  </a:txBody>
                  <a:tcPr marL="25717" marR="25717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الاتجاهات الواردة في مجموعة من نقاط </a:t>
                      </a:r>
                      <a:r>
                        <a:rPr lang="ar-SA" sz="2000" b="1" dirty="0" smtClean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الضعف</a:t>
                      </a:r>
                      <a:endParaRPr lang="en-US" sz="2000" b="1" dirty="0">
                        <a:effectLst/>
                        <a:latin typeface="Arabic Typesetting" panose="03020402040406030203" pitchFamily="66" charset="-78"/>
                        <a:ea typeface="Times New Roman"/>
                        <a:cs typeface="AF_Najed" pitchFamily="2" charset="-78"/>
                      </a:endParaRPr>
                    </a:p>
                  </a:txBody>
                  <a:tcPr marL="25717" marR="25717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الاتجاهات الواردة في مجموعة من نقاط </a:t>
                      </a:r>
                      <a:r>
                        <a:rPr lang="ar-SA" sz="2000" b="1" dirty="0" smtClean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الفرص</a:t>
                      </a:r>
                      <a:endParaRPr lang="en-US" sz="2000" b="1" dirty="0">
                        <a:effectLst/>
                        <a:latin typeface="Arabic Typesetting" panose="03020402040406030203" pitchFamily="66" charset="-78"/>
                        <a:ea typeface="Times New Roman"/>
                        <a:cs typeface="AF_Najed" pitchFamily="2" charset="-78"/>
                      </a:endParaRPr>
                    </a:p>
                  </a:txBody>
                  <a:tcPr marL="25717" marR="25717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الاتجاهات الواردة في مجموعة من نقاط </a:t>
                      </a:r>
                      <a:r>
                        <a:rPr lang="ar-SA" sz="2000" b="1" dirty="0" smtClean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التهديدت</a:t>
                      </a:r>
                      <a:endParaRPr lang="en-US" sz="2000" b="1" dirty="0">
                        <a:effectLst/>
                        <a:latin typeface="Arabic Typesetting" panose="03020402040406030203" pitchFamily="66" charset="-78"/>
                        <a:ea typeface="Times New Roman"/>
                        <a:cs typeface="AF_Najed" pitchFamily="2" charset="-78"/>
                      </a:endParaRPr>
                    </a:p>
                  </a:txBody>
                  <a:tcPr marL="25717" marR="25717" marT="0" marB="0"/>
                </a:tc>
                <a:extLst>
                  <a:ext uri="{0D108BD9-81ED-4DB2-BD59-A6C34878D82A}">
                    <a16:rowId xmlns="" xmlns:a16="http://schemas.microsoft.com/office/drawing/2014/main" val="3064158878"/>
                  </a:ext>
                </a:extLst>
              </a:tr>
              <a:tr h="803999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زيادة التعاون الدولي في مجال البحوث</a:t>
                      </a:r>
                      <a:endParaRPr lang="en-US" sz="2000" b="1" dirty="0">
                        <a:effectLst/>
                        <a:latin typeface="Arabic Typesetting" panose="03020402040406030203" pitchFamily="66" charset="-78"/>
                        <a:ea typeface="Times New Roman"/>
                        <a:cs typeface="AF_Najed" pitchFamily="2" charset="-78"/>
                      </a:endParaRPr>
                    </a:p>
                  </a:txBody>
                  <a:tcPr marL="25717" marR="25717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4.  المشاركة الفعالة في عمل الشبكات الجامعية الدولية.</a:t>
                      </a:r>
                      <a:endParaRPr lang="en-US" sz="2000" b="1" dirty="0">
                        <a:effectLst/>
                        <a:latin typeface="Arabic Typesetting" panose="03020402040406030203" pitchFamily="66" charset="-78"/>
                        <a:ea typeface="Times New Roman"/>
                        <a:cs typeface="AF_Najed" pitchFamily="2" charset="-78"/>
                      </a:endParaRPr>
                    </a:p>
                  </a:txBody>
                  <a:tcPr marL="25717" marR="25717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4. تطوير برامج العمل التي تهدف إلى زيادة ارتباط مجالات البحث في الجامعة مع الأولويات المحددة في العلوم العالمية ومواجهة التحديات المستقبلية للمجتمع. </a:t>
                      </a:r>
                      <a:endParaRPr lang="en-US" sz="2000" b="1" dirty="0"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5. تطوير طرق تحديد واتباع مجالات البحث ذات الأولوية عالمياً.</a:t>
                      </a:r>
                      <a:endParaRPr lang="en-US" sz="2000" b="1" dirty="0">
                        <a:effectLst/>
                        <a:latin typeface="Arabic Typesetting" panose="03020402040406030203" pitchFamily="66" charset="-78"/>
                        <a:ea typeface="Times New Roman"/>
                        <a:cs typeface="AF_Najed" pitchFamily="2" charset="-78"/>
                      </a:endParaRPr>
                    </a:p>
                  </a:txBody>
                  <a:tcPr marL="25717" marR="25717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4. تطوير برامج العمل التي تهدف إلى زيادة ارتباط مجالات البحث في الجامعة مع الأولويات المحددة في العلوم العالمية ومواجهة التحديات المستقبلية للمجتمع. </a:t>
                      </a:r>
                      <a:endParaRPr lang="en-US" sz="2000" b="1" dirty="0"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5. تطوير طرق تحديد واتباع مجالات البحث ذات الأولوية عالمياً. </a:t>
                      </a:r>
                      <a:endParaRPr lang="en-US" sz="2000" b="1" dirty="0">
                        <a:effectLst/>
                        <a:latin typeface="Arabic Typesetting" panose="03020402040406030203" pitchFamily="66" charset="-78"/>
                        <a:ea typeface="Times New Roman"/>
                        <a:cs typeface="AF_Najed" pitchFamily="2" charset="-78"/>
                      </a:endParaRPr>
                    </a:p>
                  </a:txBody>
                  <a:tcPr marL="25717" marR="25717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4. تكثيف الاتصالات مع الجامعات ومراكز البحوث والشركات العالمية في مناطق جغرافية تنافسية جديدة بما يخدم أولويات البحث. </a:t>
                      </a:r>
                      <a:endParaRPr lang="en-US" sz="2000" b="1" dirty="0"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5. </a:t>
                      </a:r>
                      <a:r>
                        <a:rPr lang="ar-JO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إدارة مخاطر </a:t>
                      </a: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ابتعاد السياسة الاقتصادية والخارجية للأردن عن التوجهات العالمية والاحتياجات المستقبلية للمجتمع.</a:t>
                      </a:r>
                      <a:endParaRPr lang="en-US" sz="2000" b="1" dirty="0">
                        <a:effectLst/>
                        <a:latin typeface="Arabic Typesetting" panose="03020402040406030203" pitchFamily="66" charset="-78"/>
                        <a:ea typeface="Times New Roman"/>
                        <a:cs typeface="AF_Najed" pitchFamily="2" charset="-78"/>
                      </a:endParaRPr>
                    </a:p>
                  </a:txBody>
                  <a:tcPr marL="25717" marR="25717" marT="0" marB="0"/>
                </a:tc>
                <a:extLst>
                  <a:ext uri="{0D108BD9-81ED-4DB2-BD59-A6C34878D82A}">
                    <a16:rowId xmlns="" xmlns:a16="http://schemas.microsoft.com/office/drawing/2014/main" val="194867873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3278273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" y="19050"/>
            <a:ext cx="9044938" cy="792162"/>
          </a:xfrm>
        </p:spPr>
        <p:txBody>
          <a:bodyPr>
            <a:noAutofit/>
          </a:bodyPr>
          <a:lstStyle/>
          <a:p>
            <a:pPr algn="ctr" rtl="1"/>
            <a:r>
              <a:rPr lang="ar-JO" sz="3200" b="1" dirty="0">
                <a:effectLst/>
                <a:latin typeface="Arabic Typesetting" panose="03020402040406030203" pitchFamily="66" charset="-78"/>
                <a:cs typeface="AF_Najed" pitchFamily="2" charset="-78"/>
              </a:rPr>
              <a:t>اتجاهات أولويات البحث العلمي و</a:t>
            </a:r>
            <a:r>
              <a:rPr lang="ar-SA" sz="3200" b="1" dirty="0">
                <a:effectLst/>
                <a:latin typeface="Arabic Typesetting" panose="03020402040406030203" pitchFamily="66" charset="-78"/>
                <a:cs typeface="AF_Najed" pitchFamily="2" charset="-78"/>
              </a:rPr>
              <a:t>مجالات التركيز المطلوبة  </a:t>
            </a:r>
            <a:r>
              <a:rPr lang="en-US" sz="3200" b="1" dirty="0">
                <a:effectLst/>
                <a:latin typeface="Arabic Typesetting" panose="03020402040406030203" pitchFamily="66" charset="-78"/>
                <a:cs typeface="AF_Najed" pitchFamily="2" charset="-78"/>
              </a:rPr>
              <a:t/>
            </a:r>
            <a:br>
              <a:rPr lang="en-US" sz="3200" b="1" dirty="0">
                <a:effectLst/>
                <a:latin typeface="Arabic Typesetting" panose="03020402040406030203" pitchFamily="66" charset="-78"/>
                <a:cs typeface="AF_Najed" pitchFamily="2" charset="-78"/>
              </a:rPr>
            </a:br>
            <a:r>
              <a:rPr lang="ar-SA" sz="2000" b="1" dirty="0">
                <a:effectLst/>
                <a:latin typeface="Arabic Typesetting" panose="03020402040406030203" pitchFamily="66" charset="-78"/>
                <a:cs typeface="AF_Najed" pitchFamily="2" charset="-78"/>
              </a:rPr>
              <a:t>(</a:t>
            </a:r>
            <a:r>
              <a:rPr lang="en-US" sz="2000" b="1" dirty="0">
                <a:effectLst/>
                <a:latin typeface="Arabic Typesetting" panose="03020402040406030203" pitchFamily="66" charset="-78"/>
                <a:cs typeface="AF_Najed" pitchFamily="2" charset="-78"/>
              </a:rPr>
              <a:t>Priority Research Areas</a:t>
            </a:r>
            <a:r>
              <a:rPr lang="ar-SA" sz="2000" b="1" dirty="0">
                <a:effectLst/>
                <a:latin typeface="Arabic Typesetting" panose="03020402040406030203" pitchFamily="66" charset="-78"/>
                <a:cs typeface="AF_Najed" pitchFamily="2" charset="-78"/>
              </a:rPr>
              <a:t>) </a:t>
            </a:r>
            <a:r>
              <a:rPr lang="ar-SA" sz="2000" b="1" baseline="30000" dirty="0" smtClean="0">
                <a:effectLst/>
                <a:latin typeface="Arabic Typesetting" panose="03020402040406030203" pitchFamily="66" charset="-78"/>
                <a:cs typeface="AF_Najed" pitchFamily="2" charset="-78"/>
              </a:rPr>
              <a:t>*</a:t>
            </a:r>
            <a:endParaRPr lang="en-US" sz="2000" b="1" dirty="0">
              <a:latin typeface="Arabic Typesetting" panose="03020402040406030203" pitchFamily="66" charset="-78"/>
              <a:cs typeface="AF_Najed" pitchFamily="2" charset="-78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2491722663"/>
              </p:ext>
            </p:extLst>
          </p:nvPr>
        </p:nvGraphicFramePr>
        <p:xfrm>
          <a:off x="403862" y="762000"/>
          <a:ext cx="8740138" cy="5852160"/>
        </p:xfrm>
        <a:graphic>
          <a:graphicData uri="http://schemas.openxmlformats.org/drawingml/2006/table">
            <a:tbl>
              <a:tblPr rtl="1" firstRow="1" firstCol="1" bandRow="1">
                <a:tableStyleId>{5940675A-B579-460E-94D1-54222C63F5DA}</a:tableStyleId>
              </a:tblPr>
              <a:tblGrid>
                <a:gridCol w="73875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2383321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1727993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919993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1970079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</a:tblGrid>
              <a:tr h="26800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en-US" sz="1800" b="1" dirty="0">
                          <a:effectLst/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 </a:t>
                      </a:r>
                      <a:endParaRPr lang="en-US" sz="1800" b="1" dirty="0">
                        <a:effectLst/>
                        <a:latin typeface="Arabic Typesetting" panose="03020402040406030203" pitchFamily="66" charset="-78"/>
                        <a:ea typeface="Times New Roman"/>
                        <a:cs typeface="Arabic Typesetting" panose="03020402040406030203" pitchFamily="66" charset="-78"/>
                      </a:endParaRPr>
                    </a:p>
                  </a:txBody>
                  <a:tcPr marL="25717" marR="25717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4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الاتجاهات الواردة في مجموعة من نقاط القوة في التحليل الربا</a:t>
                      </a:r>
                      <a:r>
                        <a:rPr lang="ar-JO" sz="24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ع</a:t>
                      </a:r>
                      <a:r>
                        <a:rPr lang="ar-SA" sz="24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ي</a:t>
                      </a:r>
                      <a:endParaRPr lang="en-US" sz="2400" b="1" dirty="0">
                        <a:effectLst/>
                        <a:latin typeface="Arabic Typesetting" panose="03020402040406030203" pitchFamily="66" charset="-78"/>
                        <a:ea typeface="Times New Roman"/>
                        <a:cs typeface="AF_Najed" pitchFamily="2" charset="-78"/>
                      </a:endParaRPr>
                    </a:p>
                  </a:txBody>
                  <a:tcPr marL="25717" marR="25717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4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الاتجاهات الواردة في مجموعة من نقاط </a:t>
                      </a:r>
                      <a:r>
                        <a:rPr lang="ar-SA" sz="2400" b="1" dirty="0" smtClean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الضعف</a:t>
                      </a:r>
                      <a:endParaRPr lang="en-US" sz="2400" b="1" dirty="0">
                        <a:effectLst/>
                        <a:latin typeface="Arabic Typesetting" panose="03020402040406030203" pitchFamily="66" charset="-78"/>
                        <a:ea typeface="Times New Roman"/>
                        <a:cs typeface="AF_Najed" pitchFamily="2" charset="-78"/>
                      </a:endParaRPr>
                    </a:p>
                  </a:txBody>
                  <a:tcPr marL="25717" marR="25717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4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الاتجاهات الواردة في مجموعة من نقاط </a:t>
                      </a:r>
                      <a:r>
                        <a:rPr lang="ar-SA" sz="2400" b="1" dirty="0" smtClean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الفرص</a:t>
                      </a:r>
                      <a:endParaRPr lang="en-US" sz="2400" b="1" dirty="0">
                        <a:effectLst/>
                        <a:latin typeface="Arabic Typesetting" panose="03020402040406030203" pitchFamily="66" charset="-78"/>
                        <a:ea typeface="Times New Roman"/>
                        <a:cs typeface="AF_Najed" pitchFamily="2" charset="-78"/>
                      </a:endParaRPr>
                    </a:p>
                  </a:txBody>
                  <a:tcPr marL="25717" marR="25717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4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الاتجاهات الواردة في مجموعة من نقاط </a:t>
                      </a:r>
                      <a:r>
                        <a:rPr lang="ar-SA" sz="2400" b="1" dirty="0" smtClean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التهديدت</a:t>
                      </a:r>
                      <a:endParaRPr lang="en-US" sz="2400" b="1" dirty="0">
                        <a:effectLst/>
                        <a:latin typeface="Arabic Typesetting" panose="03020402040406030203" pitchFamily="66" charset="-78"/>
                        <a:ea typeface="Times New Roman"/>
                        <a:cs typeface="AF_Najed" pitchFamily="2" charset="-78"/>
                      </a:endParaRPr>
                    </a:p>
                  </a:txBody>
                  <a:tcPr marL="25717" marR="25717" marT="0" marB="0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60960">
                <a:tc gridSpan="5"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00" dirty="0">
                        <a:effectLst/>
                        <a:latin typeface="Arabic Typesetting" panose="03020402040406030203" pitchFamily="66" charset="-78"/>
                        <a:ea typeface="Times New Roman"/>
                        <a:cs typeface="Arabic Typesetting" panose="03020402040406030203" pitchFamily="66" charset="-78"/>
                      </a:endParaRPr>
                    </a:p>
                  </a:txBody>
                  <a:tcPr marL="25717" marR="25717" marT="0" marB="0"/>
                </a:tc>
                <a:tc hMerge="1"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Arabic Typesetting" panose="03020402040406030203" pitchFamily="66" charset="-78"/>
                        <a:ea typeface="Times New Roman"/>
                        <a:cs typeface="Arabic Typesetting" panose="03020402040406030203" pitchFamily="66" charset="-78"/>
                      </a:endParaRPr>
                    </a:p>
                  </a:txBody>
                  <a:tcPr marL="25717" marR="25717" marT="0" marB="0"/>
                </a:tc>
                <a:tc hMerge="1"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Arabic Typesetting" panose="03020402040406030203" pitchFamily="66" charset="-78"/>
                        <a:ea typeface="Times New Roman"/>
                        <a:cs typeface="Arabic Typesetting" panose="03020402040406030203" pitchFamily="66" charset="-78"/>
                      </a:endParaRPr>
                    </a:p>
                  </a:txBody>
                  <a:tcPr marL="25717" marR="25717" marT="0" marB="0"/>
                </a:tc>
                <a:tc hMerge="1"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endParaRPr lang="en-US" sz="1600">
                        <a:effectLst/>
                        <a:latin typeface="Arabic Typesetting" panose="03020402040406030203" pitchFamily="66" charset="-78"/>
                        <a:ea typeface="Times New Roman"/>
                        <a:cs typeface="Arabic Typesetting" panose="03020402040406030203" pitchFamily="66" charset="-78"/>
                      </a:endParaRPr>
                    </a:p>
                  </a:txBody>
                  <a:tcPr marL="25717" marR="25717" marT="0" marB="0"/>
                </a:tc>
                <a:tc hMerge="1"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endParaRPr lang="en-US" sz="1600" dirty="0">
                        <a:effectLst/>
                        <a:latin typeface="Arabic Typesetting" panose="03020402040406030203" pitchFamily="66" charset="-78"/>
                        <a:ea typeface="Times New Roman"/>
                        <a:cs typeface="Arabic Typesetting" panose="03020402040406030203" pitchFamily="66" charset="-78"/>
                      </a:endParaRPr>
                    </a:p>
                  </a:txBody>
                  <a:tcPr marL="25717" marR="25717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67640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إثبات جودة التعليم وتحسين نوعيته</a:t>
                      </a:r>
                      <a:endParaRPr lang="en-US" sz="2000" b="1" dirty="0">
                        <a:effectLst/>
                        <a:latin typeface="Arabic Typesetting" panose="03020402040406030203" pitchFamily="66" charset="-78"/>
                        <a:ea typeface="Times New Roman"/>
                        <a:cs typeface="AF_Najed" pitchFamily="2" charset="-78"/>
                      </a:endParaRPr>
                    </a:p>
                  </a:txBody>
                  <a:tcPr marL="25717" marR="25717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5</a:t>
                      </a: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 تطوير أنشطة تدويل عملية التعليم باللغة الإنجليزية بالتعاون مع جامعات دولية مرموقة. </a:t>
                      </a:r>
                      <a:endParaRPr lang="en-US" sz="1800" b="1" dirty="0"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 </a:t>
                      </a:r>
                      <a:r>
                        <a:rPr lang="ar-SA" sz="1800" b="1" dirty="0" smtClean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6</a:t>
                      </a: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 استحداث برامج تعليمية تستجيب لتحديات أولويات البحث.  </a:t>
                      </a:r>
                      <a:endParaRPr lang="en-US" sz="1800" b="1" dirty="0"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7. تطوير نظام تحفيز للأبحاث المشتركة بين أعضاء هيئة التدريس والطلبة في المجالات ذات الأولوية البحثية. </a:t>
                      </a:r>
                      <a:endParaRPr lang="en-US" sz="1800" b="1" dirty="0"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8. تطوير البنية التحتية التعليمية لنصبح عالية المستوى. </a:t>
                      </a:r>
                      <a:endParaRPr lang="en-US" sz="1800" b="1" dirty="0"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9. تطوير برامج تحسين الكفاءات التعليمية في مجال علاقة </a:t>
                      </a:r>
                      <a:r>
                        <a:rPr lang="ar-JO" sz="1800" b="1" dirty="0" smtClean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المدرسين </a:t>
                      </a:r>
                      <a:r>
                        <a:rPr lang="ar-SA" sz="1800" b="1" dirty="0" smtClean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بالطلبة</a:t>
                      </a: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1800" b="1" dirty="0"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18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 10. تنظيم أنشطة للحفاظ على درجة عالية في التصنيف الدولي للجامعة.</a:t>
                      </a:r>
                      <a:endParaRPr lang="en-US" sz="1800" b="1" dirty="0">
                        <a:effectLst/>
                        <a:latin typeface="Arabic Typesetting" panose="03020402040406030203" pitchFamily="66" charset="-78"/>
                        <a:ea typeface="Times New Roman"/>
                        <a:cs typeface="AF_Najed" pitchFamily="2" charset="-78"/>
                      </a:endParaRPr>
                    </a:p>
                  </a:txBody>
                  <a:tcPr marL="25717" marR="25717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6. تطوير أنشطة استقطاب الجامعة للباحثين الأجانب. </a:t>
                      </a:r>
                      <a:endParaRPr lang="en-US" sz="2000" b="1" dirty="0"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7. تطوير أنشطة تعزيز فعالية الوضع الأكاديمي للجامعة.</a:t>
                      </a:r>
                      <a:endParaRPr lang="en-US" sz="2000" b="1" dirty="0"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8. تنظيم أنشطة تهدف إلى تحسين الصورة العالمية للجامعة والاعتراف بها. </a:t>
                      </a:r>
                      <a:endParaRPr lang="en-US" sz="2000" b="1" dirty="0">
                        <a:effectLst/>
                        <a:latin typeface="Arabic Typesetting" panose="03020402040406030203" pitchFamily="66" charset="-78"/>
                        <a:ea typeface="Times New Roman"/>
                        <a:cs typeface="AF_Najed" pitchFamily="2" charset="-78"/>
                      </a:endParaRPr>
                    </a:p>
                  </a:txBody>
                  <a:tcPr marL="25717" marR="25717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6. تطوير أنشطة رفع المستوى العلمي لطلبة الدراسات العليا.</a:t>
                      </a:r>
                      <a:endParaRPr lang="en-US" sz="2000" b="1" dirty="0"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7. تطوير حلول لزيادة المرونة في تصميم البرامج الدراسية. </a:t>
                      </a:r>
                      <a:endParaRPr lang="en-US" sz="2000" b="1" dirty="0"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8. تطوير حلول للحد من البيروقراطية المتنامية في مؤسسات التعليم العالي.</a:t>
                      </a:r>
                      <a:endParaRPr lang="en-US" sz="2000" b="1" dirty="0"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en-US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 </a:t>
                      </a:r>
                      <a:endParaRPr lang="en-US" sz="2000" b="1" dirty="0">
                        <a:effectLst/>
                        <a:latin typeface="Arabic Typesetting" panose="03020402040406030203" pitchFamily="66" charset="-78"/>
                        <a:ea typeface="Times New Roman"/>
                        <a:cs typeface="AF_Najed" pitchFamily="2" charset="-78"/>
                      </a:endParaRPr>
                    </a:p>
                  </a:txBody>
                  <a:tcPr marL="25717" marR="25717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6. تطوير أنشطة رفع المستوى العلمي لطلبة الدراسات العليا. </a:t>
                      </a:r>
                      <a:endParaRPr lang="en-US" sz="2000" b="1" dirty="0"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7. تطوير حلول لزيادة المرونة في تصميم البرامج الدراسية. </a:t>
                      </a:r>
                      <a:endParaRPr lang="en-US" sz="2000" b="1" dirty="0"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8. تطوير حلول للحد من البيروقراطية المتنامية في مؤسسات التعليم العالي.</a:t>
                      </a:r>
                      <a:endParaRPr lang="en-US" sz="2000" b="1" dirty="0"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 </a:t>
                      </a:r>
                      <a:endParaRPr lang="en-US" sz="2000" b="1" dirty="0">
                        <a:effectLst/>
                        <a:latin typeface="Arabic Typesetting" panose="03020402040406030203" pitchFamily="66" charset="-78"/>
                        <a:ea typeface="Times New Roman"/>
                        <a:cs typeface="AF_Najed" pitchFamily="2" charset="-78"/>
                      </a:endParaRPr>
                    </a:p>
                  </a:txBody>
                  <a:tcPr marL="25717" marR="25717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23619276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" y="19050"/>
            <a:ext cx="9044938" cy="792162"/>
          </a:xfrm>
        </p:spPr>
        <p:txBody>
          <a:bodyPr>
            <a:noAutofit/>
          </a:bodyPr>
          <a:lstStyle/>
          <a:p>
            <a:pPr algn="ctr" rtl="1"/>
            <a:r>
              <a:rPr lang="ar-JO" sz="3200" b="1" dirty="0">
                <a:effectLst/>
                <a:latin typeface="Arabic Typesetting" panose="03020402040406030203" pitchFamily="66" charset="-78"/>
                <a:cs typeface="AF_Najed" pitchFamily="2" charset="-78"/>
              </a:rPr>
              <a:t>اتجاهات أولويات البحث العلمي و</a:t>
            </a:r>
            <a:r>
              <a:rPr lang="ar-SA" sz="3200" b="1" dirty="0">
                <a:effectLst/>
                <a:latin typeface="Arabic Typesetting" panose="03020402040406030203" pitchFamily="66" charset="-78"/>
                <a:cs typeface="AF_Najed" pitchFamily="2" charset="-78"/>
              </a:rPr>
              <a:t>مجالات التركيز المطلوبة  </a:t>
            </a:r>
            <a:r>
              <a:rPr lang="en-US" sz="3200" b="1" dirty="0">
                <a:effectLst/>
                <a:latin typeface="Arabic Typesetting" panose="03020402040406030203" pitchFamily="66" charset="-78"/>
                <a:cs typeface="AF_Najed" pitchFamily="2" charset="-78"/>
              </a:rPr>
              <a:t/>
            </a:r>
            <a:br>
              <a:rPr lang="en-US" sz="3200" b="1" dirty="0">
                <a:effectLst/>
                <a:latin typeface="Arabic Typesetting" panose="03020402040406030203" pitchFamily="66" charset="-78"/>
                <a:cs typeface="AF_Najed" pitchFamily="2" charset="-78"/>
              </a:rPr>
            </a:br>
            <a:r>
              <a:rPr lang="ar-SA" sz="2800" b="1" dirty="0">
                <a:effectLst/>
                <a:latin typeface="Arabic Typesetting" panose="03020402040406030203" pitchFamily="66" charset="-78"/>
                <a:cs typeface="Arabic Typesetting" panose="03020402040406030203" pitchFamily="66" charset="-78"/>
              </a:rPr>
              <a:t>(</a:t>
            </a:r>
            <a:r>
              <a:rPr lang="en-US" sz="2800" b="1" dirty="0">
                <a:effectLst/>
                <a:latin typeface="Arabic Typesetting" panose="03020402040406030203" pitchFamily="66" charset="-78"/>
                <a:cs typeface="Arabic Typesetting" panose="03020402040406030203" pitchFamily="66" charset="-78"/>
              </a:rPr>
              <a:t>Priority Research Areas</a:t>
            </a:r>
            <a:r>
              <a:rPr lang="ar-SA" sz="2800" b="1" dirty="0" smtClean="0">
                <a:effectLst/>
                <a:latin typeface="Arabic Typesetting" panose="03020402040406030203" pitchFamily="66" charset="-78"/>
                <a:cs typeface="Arabic Typesetting" panose="03020402040406030203" pitchFamily="66" charset="-78"/>
              </a:rPr>
              <a:t>)</a:t>
            </a:r>
            <a:endParaRPr lang="en-US" sz="2800" b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28DA9-65DA-4B24-AAD6-C7A6BDDE5D52}" type="slidenum">
              <a:rPr lang="en-US" smtClean="0"/>
              <a:pPr/>
              <a:t>23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349712321"/>
              </p:ext>
            </p:extLst>
          </p:nvPr>
        </p:nvGraphicFramePr>
        <p:xfrm>
          <a:off x="228599" y="941495"/>
          <a:ext cx="8686801" cy="4008120"/>
        </p:xfrm>
        <a:graphic>
          <a:graphicData uri="http://schemas.openxmlformats.org/drawingml/2006/table">
            <a:tbl>
              <a:tblPr rtl="1" firstRow="1" firstCol="1" bandRow="1">
                <a:tableStyleId>{5940675A-B579-460E-94D1-54222C63F5DA}</a:tableStyleId>
              </a:tblPr>
              <a:tblGrid>
                <a:gridCol w="734244">
                  <a:extLst>
                    <a:ext uri="{9D8B030D-6E8A-4147-A177-3AD203B41FA5}">
                      <a16:colId xmlns="" xmlns:a16="http://schemas.microsoft.com/office/drawing/2014/main" val="2728816322"/>
                    </a:ext>
                  </a:extLst>
                </a:gridCol>
                <a:gridCol w="2368777">
                  <a:extLst>
                    <a:ext uri="{9D8B030D-6E8A-4147-A177-3AD203B41FA5}">
                      <a16:colId xmlns="" xmlns:a16="http://schemas.microsoft.com/office/drawing/2014/main" val="1099197039"/>
                    </a:ext>
                  </a:extLst>
                </a:gridCol>
                <a:gridCol w="1717448">
                  <a:extLst>
                    <a:ext uri="{9D8B030D-6E8A-4147-A177-3AD203B41FA5}">
                      <a16:colId xmlns="" xmlns:a16="http://schemas.microsoft.com/office/drawing/2014/main" val="806400189"/>
                    </a:ext>
                  </a:extLst>
                </a:gridCol>
                <a:gridCol w="1908275">
                  <a:extLst>
                    <a:ext uri="{9D8B030D-6E8A-4147-A177-3AD203B41FA5}">
                      <a16:colId xmlns="" xmlns:a16="http://schemas.microsoft.com/office/drawing/2014/main" val="2595435743"/>
                    </a:ext>
                  </a:extLst>
                </a:gridCol>
                <a:gridCol w="1958057">
                  <a:extLst>
                    <a:ext uri="{9D8B030D-6E8A-4147-A177-3AD203B41FA5}">
                      <a16:colId xmlns="" xmlns:a16="http://schemas.microsoft.com/office/drawing/2014/main" val="3955971400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Arabic Typesetting" panose="03020402040406030203" pitchFamily="66" charset="-78"/>
                        <a:ea typeface="Times New Roman"/>
                        <a:cs typeface="Arabic Typesetting" panose="03020402040406030203" pitchFamily="66" charset="-78"/>
                      </a:endParaRPr>
                    </a:p>
                  </a:txBody>
                  <a:tcPr marL="25717" marR="25717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1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الاتجاهات الواردة في مجموعة من نقاط القوة في التحليل الربا</a:t>
                      </a:r>
                      <a:r>
                        <a:rPr lang="ar-JO" sz="21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ع</a:t>
                      </a:r>
                      <a:r>
                        <a:rPr lang="ar-SA" sz="21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ي</a:t>
                      </a:r>
                      <a:endParaRPr lang="en-US" sz="2100" b="1" dirty="0">
                        <a:effectLst/>
                        <a:latin typeface="Arabic Typesetting" panose="03020402040406030203" pitchFamily="66" charset="-78"/>
                        <a:ea typeface="Times New Roman"/>
                        <a:cs typeface="AF_Najed" pitchFamily="2" charset="-78"/>
                      </a:endParaRPr>
                    </a:p>
                  </a:txBody>
                  <a:tcPr marL="25717" marR="25717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1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الاتجاهات الواردة في مجموعة من نقاط </a:t>
                      </a:r>
                      <a:r>
                        <a:rPr lang="ar-SA" sz="2100" b="1" dirty="0" smtClean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الضعف</a:t>
                      </a:r>
                      <a:endParaRPr lang="en-US" sz="2100" b="1" dirty="0">
                        <a:effectLst/>
                        <a:latin typeface="Arabic Typesetting" panose="03020402040406030203" pitchFamily="66" charset="-78"/>
                        <a:ea typeface="Times New Roman"/>
                        <a:cs typeface="AF_Najed" pitchFamily="2" charset="-78"/>
                      </a:endParaRPr>
                    </a:p>
                  </a:txBody>
                  <a:tcPr marL="25717" marR="25717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1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الاتجاهات الواردة في مجموعة من نقاط </a:t>
                      </a:r>
                      <a:r>
                        <a:rPr lang="ar-SA" sz="2100" b="1" dirty="0" smtClean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الفرص</a:t>
                      </a:r>
                      <a:endParaRPr lang="en-US" sz="2100" b="1" dirty="0">
                        <a:effectLst/>
                        <a:latin typeface="Arabic Typesetting" panose="03020402040406030203" pitchFamily="66" charset="-78"/>
                        <a:ea typeface="Times New Roman"/>
                        <a:cs typeface="AF_Najed" pitchFamily="2" charset="-78"/>
                      </a:endParaRPr>
                    </a:p>
                  </a:txBody>
                  <a:tcPr marL="25717" marR="25717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1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الاتجاهات الواردة في مجموعة من نقاط </a:t>
                      </a:r>
                      <a:r>
                        <a:rPr lang="ar-SA" sz="2100" b="1" dirty="0" smtClean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التهديدت</a:t>
                      </a:r>
                      <a:endParaRPr lang="en-US" sz="2100" b="1" dirty="0">
                        <a:effectLst/>
                        <a:latin typeface="Arabic Typesetting" panose="03020402040406030203" pitchFamily="66" charset="-78"/>
                        <a:ea typeface="Times New Roman"/>
                        <a:cs typeface="AF_Najed" pitchFamily="2" charset="-78"/>
                      </a:endParaRPr>
                    </a:p>
                  </a:txBody>
                  <a:tcPr marL="25717" marR="25717" marT="0" marB="0"/>
                </a:tc>
                <a:extLst>
                  <a:ext uri="{0D108BD9-81ED-4DB2-BD59-A6C34878D82A}">
                    <a16:rowId xmlns="" xmlns:a16="http://schemas.microsoft.com/office/drawing/2014/main" val="3971845137"/>
                  </a:ext>
                </a:extLst>
              </a:tr>
              <a:tr h="68580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التطوير العلمي للعاملين </a:t>
                      </a:r>
                      <a:endParaRPr lang="en-US" sz="2000" b="1" dirty="0">
                        <a:effectLst/>
                        <a:latin typeface="Arabic Typesetting" panose="03020402040406030203" pitchFamily="66" charset="-78"/>
                        <a:ea typeface="Times New Roman"/>
                        <a:cs typeface="AF_Najed" pitchFamily="2" charset="-78"/>
                      </a:endParaRPr>
                    </a:p>
                  </a:txBody>
                  <a:tcPr marL="25717" marR="25717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11. تطوير برامج وإجراءات تستهدف زيادة المشاركة في البحوث الدولية من قبل العلماء الشباب. </a:t>
                      </a:r>
                      <a:endParaRPr lang="en-US" sz="2000" b="1" dirty="0"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12. تيسير استخدام معطيات البنية التحتية ومعدات البحث في الجامعة</a:t>
                      </a:r>
                      <a:endParaRPr lang="en-US" sz="2000" b="1" dirty="0">
                        <a:effectLst/>
                        <a:latin typeface="Arabic Typesetting" panose="03020402040406030203" pitchFamily="66" charset="-78"/>
                        <a:ea typeface="Times New Roman"/>
                        <a:cs typeface="AF_Najed" pitchFamily="2" charset="-78"/>
                      </a:endParaRPr>
                    </a:p>
                  </a:txBody>
                  <a:tcPr marL="25717" marR="25717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9. العمل على تحسين رواتب الباحثين ذوي المستوى المتميز. </a:t>
                      </a:r>
                      <a:endParaRPr lang="en-US" sz="2000" b="1" dirty="0"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10. العمل على حل </a:t>
                      </a:r>
                      <a:r>
                        <a:rPr lang="ar-SA" sz="2000" b="1" dirty="0" smtClean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مشاكل التوازن </a:t>
                      </a: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بين العمل والحياة </a:t>
                      </a:r>
                      <a:r>
                        <a:rPr lang="ar-SA" sz="2000" b="1" dirty="0" smtClean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ي</a:t>
                      </a: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 </a:t>
                      </a:r>
                      <a:endParaRPr lang="en-US" sz="2000" b="1" dirty="0"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11. تطوير السند القانوني في مجال إدارة التعليم العالي، ومراعاة تنوع أدوار </a:t>
                      </a:r>
                      <a:r>
                        <a:rPr lang="ar-SA" sz="2000" b="1" dirty="0" smtClean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العلماء.</a:t>
                      </a:r>
                      <a:endParaRPr lang="en-US" sz="2000" b="1" dirty="0">
                        <a:effectLst/>
                        <a:latin typeface="Arabic Typesetting" panose="03020402040406030203" pitchFamily="66" charset="-78"/>
                        <a:ea typeface="Times New Roman"/>
                        <a:cs typeface="AF_Najed" pitchFamily="2" charset="-78"/>
                      </a:endParaRPr>
                    </a:p>
                  </a:txBody>
                  <a:tcPr marL="25717" marR="25717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9. العمل على تحسين رواتب الباحثين ذوي المستوى المتميز. </a:t>
                      </a:r>
                      <a:endParaRPr lang="en-US" sz="2000" b="1" dirty="0"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10. العمل على حل المشاكل المتعلقة بـالتوازن بين العمل </a:t>
                      </a:r>
                      <a:r>
                        <a:rPr lang="ar-SA" sz="2000" b="1" dirty="0" smtClean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والحياة.  </a:t>
                      </a:r>
                      <a:endParaRPr lang="en-US" sz="2000" b="1" dirty="0"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11. تطوير السند القانوني في مجال إدارة التعليم العالي، ومراعاة تنوع أدوار </a:t>
                      </a:r>
                      <a:r>
                        <a:rPr lang="ar-SA" sz="2000" b="1" dirty="0" smtClean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العلماء</a:t>
                      </a:r>
                      <a:endParaRPr lang="en-US" sz="2000" b="1" dirty="0">
                        <a:effectLst/>
                        <a:latin typeface="Arabic Typesetting" panose="03020402040406030203" pitchFamily="66" charset="-78"/>
                        <a:ea typeface="Times New Roman"/>
                        <a:cs typeface="AF_Najed" pitchFamily="2" charset="-78"/>
                      </a:endParaRPr>
                    </a:p>
                  </a:txBody>
                  <a:tcPr marL="25717" marR="25717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9. العمل على تحسين رواتب الباحثين ذوي المستوى المتميز.  </a:t>
                      </a:r>
                      <a:endParaRPr lang="en-US" sz="2000" b="1" dirty="0"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10. العمل على حل المشاكل المتعلقة بـالتوازن بين العمل </a:t>
                      </a:r>
                      <a:r>
                        <a:rPr lang="ar-SA" sz="2000" b="1" dirty="0" smtClean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والحياة.  </a:t>
                      </a:r>
                      <a:endParaRPr lang="en-US" sz="2000" b="1" dirty="0"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11. تطوير السند القانوني في مجال إدارة التعليم العالي، ومراعاة تنوع أدوار </a:t>
                      </a:r>
                      <a:r>
                        <a:rPr lang="ar-SA" sz="2000" b="1" dirty="0" smtClean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العلماء</a:t>
                      </a:r>
                      <a:endParaRPr lang="en-US" sz="2000" b="1" dirty="0">
                        <a:effectLst/>
                        <a:latin typeface="Arabic Typesetting" panose="03020402040406030203" pitchFamily="66" charset="-78"/>
                        <a:ea typeface="Times New Roman"/>
                        <a:cs typeface="AF_Najed" pitchFamily="2" charset="-78"/>
                      </a:endParaRPr>
                    </a:p>
                  </a:txBody>
                  <a:tcPr marL="25717" marR="25717" marT="0" marB="0"/>
                </a:tc>
                <a:extLst>
                  <a:ext uri="{0D108BD9-81ED-4DB2-BD59-A6C34878D82A}">
                    <a16:rowId xmlns="" xmlns:a16="http://schemas.microsoft.com/office/drawing/2014/main" val="26115997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762069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1" y="19050"/>
            <a:ext cx="9044938" cy="792162"/>
          </a:xfrm>
        </p:spPr>
        <p:txBody>
          <a:bodyPr>
            <a:noAutofit/>
          </a:bodyPr>
          <a:lstStyle/>
          <a:p>
            <a:pPr algn="ctr" rtl="1"/>
            <a:r>
              <a:rPr lang="ar-JO" sz="3200" b="1" dirty="0">
                <a:effectLst/>
                <a:latin typeface="Arabic Typesetting" panose="03020402040406030203" pitchFamily="66" charset="-78"/>
                <a:cs typeface="AF_Najed" pitchFamily="2" charset="-78"/>
              </a:rPr>
              <a:t>اتجاهات أولويات البحث العلمي و</a:t>
            </a:r>
            <a:r>
              <a:rPr lang="ar-SA" sz="3200" b="1" dirty="0">
                <a:effectLst/>
                <a:latin typeface="Arabic Typesetting" panose="03020402040406030203" pitchFamily="66" charset="-78"/>
                <a:cs typeface="AF_Najed" pitchFamily="2" charset="-78"/>
              </a:rPr>
              <a:t>مجالات التركيز المطلوبة  </a:t>
            </a:r>
            <a:r>
              <a:rPr lang="en-US" sz="3200" b="1" dirty="0">
                <a:effectLst/>
                <a:latin typeface="Arabic Typesetting" panose="03020402040406030203" pitchFamily="66" charset="-78"/>
                <a:cs typeface="AF_Najed" pitchFamily="2" charset="-78"/>
              </a:rPr>
              <a:t/>
            </a:r>
            <a:br>
              <a:rPr lang="en-US" sz="3200" b="1" dirty="0">
                <a:effectLst/>
                <a:latin typeface="Arabic Typesetting" panose="03020402040406030203" pitchFamily="66" charset="-78"/>
                <a:cs typeface="AF_Najed" pitchFamily="2" charset="-78"/>
              </a:rPr>
            </a:br>
            <a:r>
              <a:rPr lang="ar-SA" sz="2800" b="1" dirty="0">
                <a:effectLst/>
                <a:latin typeface="Arabic Typesetting" panose="03020402040406030203" pitchFamily="66" charset="-78"/>
                <a:cs typeface="Arabic Typesetting" panose="03020402040406030203" pitchFamily="66" charset="-78"/>
              </a:rPr>
              <a:t>(</a:t>
            </a:r>
            <a:r>
              <a:rPr lang="en-US" sz="2800" b="1" dirty="0">
                <a:effectLst/>
                <a:latin typeface="Arabic Typesetting" panose="03020402040406030203" pitchFamily="66" charset="-78"/>
                <a:cs typeface="Arabic Typesetting" panose="03020402040406030203" pitchFamily="66" charset="-78"/>
              </a:rPr>
              <a:t>Priority Research Areas</a:t>
            </a:r>
            <a:r>
              <a:rPr lang="ar-SA" sz="2800" b="1" dirty="0" smtClean="0">
                <a:effectLst/>
                <a:latin typeface="Arabic Typesetting" panose="03020402040406030203" pitchFamily="66" charset="-78"/>
                <a:cs typeface="Arabic Typesetting" panose="03020402040406030203" pitchFamily="66" charset="-78"/>
              </a:rPr>
              <a:t>)</a:t>
            </a:r>
            <a:endParaRPr lang="en-US" sz="2800" b="1" dirty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28DA9-65DA-4B24-AAD6-C7A6BDDE5D52}" type="slidenum">
              <a:rPr lang="en-US" smtClean="0"/>
              <a:pPr/>
              <a:t>24</a:t>
            </a:fld>
            <a:endParaRPr lang="en-US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349712321"/>
              </p:ext>
            </p:extLst>
          </p:nvPr>
        </p:nvGraphicFramePr>
        <p:xfrm>
          <a:off x="228599" y="941495"/>
          <a:ext cx="8686801" cy="4008120"/>
        </p:xfrm>
        <a:graphic>
          <a:graphicData uri="http://schemas.openxmlformats.org/drawingml/2006/table">
            <a:tbl>
              <a:tblPr rtl="1" firstRow="1" firstCol="1" bandRow="1">
                <a:tableStyleId>{5940675A-B579-460E-94D1-54222C63F5DA}</a:tableStyleId>
              </a:tblPr>
              <a:tblGrid>
                <a:gridCol w="734244">
                  <a:extLst>
                    <a:ext uri="{9D8B030D-6E8A-4147-A177-3AD203B41FA5}">
                      <a16:colId xmlns="" xmlns:a16="http://schemas.microsoft.com/office/drawing/2014/main" val="2728816322"/>
                    </a:ext>
                  </a:extLst>
                </a:gridCol>
                <a:gridCol w="2368777">
                  <a:extLst>
                    <a:ext uri="{9D8B030D-6E8A-4147-A177-3AD203B41FA5}">
                      <a16:colId xmlns="" xmlns:a16="http://schemas.microsoft.com/office/drawing/2014/main" val="1099197039"/>
                    </a:ext>
                  </a:extLst>
                </a:gridCol>
                <a:gridCol w="1717448">
                  <a:extLst>
                    <a:ext uri="{9D8B030D-6E8A-4147-A177-3AD203B41FA5}">
                      <a16:colId xmlns="" xmlns:a16="http://schemas.microsoft.com/office/drawing/2014/main" val="806400189"/>
                    </a:ext>
                  </a:extLst>
                </a:gridCol>
                <a:gridCol w="1908275">
                  <a:extLst>
                    <a:ext uri="{9D8B030D-6E8A-4147-A177-3AD203B41FA5}">
                      <a16:colId xmlns="" xmlns:a16="http://schemas.microsoft.com/office/drawing/2014/main" val="2595435743"/>
                    </a:ext>
                  </a:extLst>
                </a:gridCol>
                <a:gridCol w="1958057">
                  <a:extLst>
                    <a:ext uri="{9D8B030D-6E8A-4147-A177-3AD203B41FA5}">
                      <a16:colId xmlns="" xmlns:a16="http://schemas.microsoft.com/office/drawing/2014/main" val="3955971400"/>
                    </a:ext>
                  </a:extLst>
                </a:gridCol>
              </a:tblGrid>
              <a:tr h="68580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endParaRPr lang="en-US" sz="1800" dirty="0">
                        <a:effectLst/>
                        <a:latin typeface="Arabic Typesetting" panose="03020402040406030203" pitchFamily="66" charset="-78"/>
                        <a:ea typeface="Times New Roman"/>
                        <a:cs typeface="Arabic Typesetting" panose="03020402040406030203" pitchFamily="66" charset="-78"/>
                      </a:endParaRPr>
                    </a:p>
                  </a:txBody>
                  <a:tcPr marL="25717" marR="25717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1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الاتجاهات الواردة في مجموعة من نقاط القوة في التحليل الربا</a:t>
                      </a:r>
                      <a:r>
                        <a:rPr lang="ar-JO" sz="21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ع</a:t>
                      </a:r>
                      <a:r>
                        <a:rPr lang="ar-SA" sz="21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ي</a:t>
                      </a:r>
                      <a:endParaRPr lang="en-US" sz="2100" b="1" dirty="0">
                        <a:effectLst/>
                        <a:latin typeface="Arabic Typesetting" panose="03020402040406030203" pitchFamily="66" charset="-78"/>
                        <a:ea typeface="Times New Roman"/>
                        <a:cs typeface="AF_Najed" pitchFamily="2" charset="-78"/>
                      </a:endParaRPr>
                    </a:p>
                  </a:txBody>
                  <a:tcPr marL="25717" marR="25717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1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الاتجاهات الواردة في مجموعة من نقاط </a:t>
                      </a:r>
                      <a:r>
                        <a:rPr lang="ar-SA" sz="2100" b="1" dirty="0" smtClean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الضعف</a:t>
                      </a:r>
                      <a:endParaRPr lang="en-US" sz="2100" b="1" dirty="0">
                        <a:effectLst/>
                        <a:latin typeface="Arabic Typesetting" panose="03020402040406030203" pitchFamily="66" charset="-78"/>
                        <a:ea typeface="Times New Roman"/>
                        <a:cs typeface="AF_Najed" pitchFamily="2" charset="-78"/>
                      </a:endParaRPr>
                    </a:p>
                  </a:txBody>
                  <a:tcPr marL="25717" marR="25717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1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الاتجاهات الواردة في مجموعة من نقاط </a:t>
                      </a:r>
                      <a:r>
                        <a:rPr lang="ar-SA" sz="2100" b="1" dirty="0" smtClean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الفرص</a:t>
                      </a:r>
                      <a:endParaRPr lang="en-US" sz="2100" b="1" dirty="0">
                        <a:effectLst/>
                        <a:latin typeface="Arabic Typesetting" panose="03020402040406030203" pitchFamily="66" charset="-78"/>
                        <a:ea typeface="Times New Roman"/>
                        <a:cs typeface="AF_Najed" pitchFamily="2" charset="-78"/>
                      </a:endParaRPr>
                    </a:p>
                  </a:txBody>
                  <a:tcPr marL="25717" marR="25717" marT="0" marB="0"/>
                </a:tc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1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الاتجاهات الواردة في مجموعة من نقاط </a:t>
                      </a:r>
                      <a:r>
                        <a:rPr lang="ar-SA" sz="2100" b="1" dirty="0" smtClean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التهديدت</a:t>
                      </a:r>
                      <a:endParaRPr lang="en-US" sz="2100" b="1" dirty="0">
                        <a:effectLst/>
                        <a:latin typeface="Arabic Typesetting" panose="03020402040406030203" pitchFamily="66" charset="-78"/>
                        <a:ea typeface="Times New Roman"/>
                        <a:cs typeface="AF_Najed" pitchFamily="2" charset="-78"/>
                      </a:endParaRPr>
                    </a:p>
                  </a:txBody>
                  <a:tcPr marL="25717" marR="25717" marT="0" marB="0"/>
                </a:tc>
                <a:extLst>
                  <a:ext uri="{0D108BD9-81ED-4DB2-BD59-A6C34878D82A}">
                    <a16:rowId xmlns="" xmlns:a16="http://schemas.microsoft.com/office/drawing/2014/main" val="3971845137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تحسين جودة أنشطة إدارة الجامعة </a:t>
                      </a:r>
                      <a:endParaRPr lang="en-US" sz="2000" b="1" dirty="0">
                        <a:effectLst/>
                        <a:latin typeface="Arabic Typesetting" panose="03020402040406030203" pitchFamily="66" charset="-78"/>
                        <a:ea typeface="Times New Roman"/>
                        <a:cs typeface="AF_Najed" pitchFamily="2" charset="-78"/>
                      </a:endParaRPr>
                    </a:p>
                  </a:txBody>
                  <a:tcPr marL="25717" marR="25717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13. تحسين الإجراءات التنظيمية في مجال إجراء البحوث الدولية، والتمويل اللازم للبحوث العلمية الدولية مع استخدام تكنولوجيا المعلومات، ودعم الإدارة في مجال إجراء مشاريع البحوث الدولية.</a:t>
                      </a:r>
                      <a:endParaRPr lang="en-US" sz="2000" b="1" dirty="0">
                        <a:effectLst/>
                        <a:latin typeface="Arabic Typesetting" panose="03020402040406030203" pitchFamily="66" charset="-78"/>
                        <a:ea typeface="Times New Roman"/>
                        <a:cs typeface="AF_Najed" pitchFamily="2" charset="-78"/>
                      </a:endParaRPr>
                    </a:p>
                  </a:txBody>
                  <a:tcPr marL="25717" marR="25717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12. تحسين جودة أنشطة إدارة الجامعة لتطوير ظروف العمل وتحسين جاذبية العمل في الجامعة مقارنة بمجال الصناعة. </a:t>
                      </a:r>
                      <a:endParaRPr lang="en-US" sz="2000" b="1" dirty="0"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13. الحفاظ على الاتساق بين أنشطة البحث العلمي ونظام الجامعة. </a:t>
                      </a:r>
                      <a:endParaRPr lang="en-US" sz="2000" b="1" dirty="0">
                        <a:effectLst/>
                        <a:latin typeface="Arabic Typesetting" panose="03020402040406030203" pitchFamily="66" charset="-78"/>
                        <a:ea typeface="Times New Roman"/>
                        <a:cs typeface="AF_Najed" pitchFamily="2" charset="-78"/>
                      </a:endParaRPr>
                    </a:p>
                  </a:txBody>
                  <a:tcPr marL="25717" marR="25717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12. تحسين جودة أنشطة إدارة الجامعة في مجال ظروف العمل وتحسين جاذبية العمل في الجامعة مقارنة بالوظائف في مجال الصناعة. </a:t>
                      </a:r>
                      <a:endParaRPr lang="en-US" sz="2000" b="1" dirty="0"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13. الحفاظ على الاتساق والتناغم بين أنشطة البحث العلمي ونظام الجامعة. </a:t>
                      </a:r>
                      <a:endParaRPr lang="en-US" sz="2000" b="1" dirty="0">
                        <a:effectLst/>
                        <a:latin typeface="Arabic Typesetting" panose="03020402040406030203" pitchFamily="66" charset="-78"/>
                        <a:ea typeface="Times New Roman"/>
                        <a:cs typeface="AF_Najed" pitchFamily="2" charset="-78"/>
                      </a:endParaRPr>
                    </a:p>
                  </a:txBody>
                  <a:tcPr marL="25717" marR="25717" marT="0" marB="0"/>
                </a:tc>
                <a:tc>
                  <a:txBody>
                    <a:bodyPr/>
                    <a:lstStyle/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12. تحسين جودة أنشطة إدارة الجامعة في مجال ظروف العمل وتحسين جاذبية </a:t>
                      </a:r>
                      <a:r>
                        <a:rPr lang="ar-SA" sz="2000" b="1" dirty="0" smtClean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العمل</a:t>
                      </a:r>
                      <a:endParaRPr lang="en-US" sz="2000" b="1" dirty="0"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  <a:p>
                      <a:pPr algn="just" rtl="1">
                        <a:spcAft>
                          <a:spcPts val="0"/>
                        </a:spcAft>
                      </a:pPr>
                      <a:r>
                        <a:rPr lang="ar-SA" sz="20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13. الحفاظ على الاتساق بين أنشطة البحث العلمي ونظام الجامعة. </a:t>
                      </a:r>
                      <a:endParaRPr lang="en-US" sz="2000" b="1" dirty="0">
                        <a:effectLst/>
                        <a:latin typeface="Arabic Typesetting" panose="03020402040406030203" pitchFamily="66" charset="-78"/>
                        <a:ea typeface="Times New Roman"/>
                        <a:cs typeface="AF_Najed" pitchFamily="2" charset="-78"/>
                      </a:endParaRPr>
                    </a:p>
                  </a:txBody>
                  <a:tcPr marL="25717" marR="25717" marT="0" marB="0"/>
                </a:tc>
                <a:extLst>
                  <a:ext uri="{0D108BD9-81ED-4DB2-BD59-A6C34878D82A}">
                    <a16:rowId xmlns="" xmlns:a16="http://schemas.microsoft.com/office/drawing/2014/main" val="339133019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762069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235495"/>
            <a:ext cx="1524000" cy="159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2438400"/>
            <a:ext cx="9144000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JO" altLang="en-US" sz="4400" b="1" dirty="0" smtClean="0">
                <a:latin typeface="Arabic Typesetting" panose="03020402040406030203" pitchFamily="66" charset="-78"/>
                <a:cs typeface="AF_Najed" pitchFamily="2" charset="-78"/>
              </a:rPr>
              <a:t>وبعد..</a:t>
            </a:r>
          </a:p>
          <a:p>
            <a:pPr lvl="0"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JO" altLang="en-US" sz="4400" b="1" dirty="0" smtClean="0">
                <a:latin typeface="Arabic Typesetting" panose="03020402040406030203" pitchFamily="66" charset="-78"/>
                <a:cs typeface="AF_Najed" pitchFamily="2" charset="-78"/>
              </a:rPr>
              <a:t>ماذا تقترحون لتحقيق مستوى جيد </a:t>
            </a:r>
          </a:p>
          <a:p>
            <a:pPr lvl="0"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JO" altLang="en-US" sz="4400" b="1" dirty="0" smtClean="0">
                <a:latin typeface="Arabic Typesetting" panose="03020402040406030203" pitchFamily="66" charset="-78"/>
                <a:cs typeface="AF_Najed" pitchFamily="2" charset="-78"/>
              </a:rPr>
              <a:t>في مجال البحث العلمي..؟  </a:t>
            </a:r>
            <a:endParaRPr lang="en-US" altLang="en-US" sz="1600" dirty="0">
              <a:latin typeface="Arabic Typesetting" panose="03020402040406030203" pitchFamily="66" charset="-78"/>
              <a:cs typeface="AF_Najed" pitchFamily="2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27176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235495"/>
            <a:ext cx="1524000" cy="159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2438400"/>
            <a:ext cx="9144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JO" altLang="en-US" sz="4400" b="1" dirty="0" smtClean="0">
                <a:latin typeface="Arabic Typesetting" panose="03020402040406030203" pitchFamily="66" charset="-78"/>
                <a:cs typeface="AF_Najed" pitchFamily="2" charset="-78"/>
              </a:rPr>
              <a:t>شكراً لمشاركتكم</a:t>
            </a:r>
            <a:endParaRPr lang="en-US" altLang="en-US" sz="1600" dirty="0">
              <a:latin typeface="Arabic Typesetting" panose="03020402040406030203" pitchFamily="66" charset="-78"/>
              <a:cs typeface="AF_Najed" pitchFamily="2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27176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04800" y="0"/>
            <a:ext cx="8610600" cy="64940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rtl="1"/>
            <a:r>
              <a:rPr lang="ar-JO" sz="3200" b="1" dirty="0" smtClean="0">
                <a:latin typeface="Arabic Typesetting" panose="03020402040406030203" pitchFamily="66" charset="-78"/>
                <a:cs typeface="AF_Najed" pitchFamily="2" charset="-78"/>
              </a:rPr>
              <a:t>المعايير التي أثرت سلباً على تقييم هيئة الاعتماد للجامعة:</a:t>
            </a:r>
          </a:p>
          <a:p>
            <a:pPr algn="ctr" rtl="1"/>
            <a:r>
              <a:rPr lang="ar-JO" sz="3200" b="1" dirty="0" smtClean="0">
                <a:latin typeface="Arabic Typesetting" panose="03020402040406030203" pitchFamily="66" charset="-78"/>
                <a:cs typeface="AF_Najed" pitchFamily="2" charset="-78"/>
              </a:rPr>
              <a:t> معيار البحث العلمي والايفاد والابداعات</a:t>
            </a:r>
            <a:endParaRPr lang="ar-JO" sz="3200" b="1" dirty="0" smtClean="0"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  <a:p>
            <a:pPr algn="ctr" rtl="1"/>
            <a:r>
              <a:rPr lang="ar-JO" sz="3600" b="1" dirty="0" smtClean="0">
                <a:solidFill>
                  <a:srgbClr val="0033CC"/>
                </a:solidFill>
                <a:latin typeface="Arabic Typesetting" panose="03020402040406030203" pitchFamily="66" charset="-78"/>
                <a:cs typeface="AF_Najed" pitchFamily="2" charset="-78"/>
              </a:rPr>
              <a:t> </a:t>
            </a:r>
          </a:p>
          <a:p>
            <a:pPr algn="r" rtl="1"/>
            <a:r>
              <a:rPr lang="ar-JO" sz="2800" b="1" dirty="0" smtClean="0">
                <a:latin typeface="Arabic Typesetting" panose="03020402040406030203" pitchFamily="66" charset="-78"/>
                <a:cs typeface="AF_Najed" pitchFamily="2" charset="-78"/>
              </a:rPr>
              <a:t>نتيجة التقييم: </a:t>
            </a:r>
            <a:r>
              <a:rPr lang="en-US" sz="2800" b="1" dirty="0" smtClean="0">
                <a:solidFill>
                  <a:srgbClr val="FF0000"/>
                </a:solidFill>
                <a:latin typeface="Arabic Typesetting" panose="03020402040406030203" pitchFamily="66" charset="-78"/>
                <a:cs typeface="AF_Najed" pitchFamily="2" charset="-78"/>
              </a:rPr>
              <a:t>2.51</a:t>
            </a:r>
            <a:r>
              <a:rPr lang="ar-JO" sz="2800" b="1" dirty="0" smtClean="0">
                <a:solidFill>
                  <a:srgbClr val="FF0000"/>
                </a:solidFill>
                <a:latin typeface="Arabic Typesetting" panose="03020402040406030203" pitchFamily="66" charset="-78"/>
                <a:cs typeface="AF_Najed" pitchFamily="2" charset="-78"/>
              </a:rPr>
              <a:t>؟؟؟          </a:t>
            </a:r>
            <a:r>
              <a:rPr lang="ar-JO" sz="2800" b="1" dirty="0" smtClean="0">
                <a:latin typeface="Arabic Typesetting" panose="03020402040406030203" pitchFamily="66" charset="-78"/>
                <a:cs typeface="AF_Najed" pitchFamily="2" charset="-78"/>
              </a:rPr>
              <a:t>الوزن: </a:t>
            </a:r>
            <a:r>
              <a:rPr lang="en-US" sz="2800" b="1" dirty="0" smtClean="0">
                <a:solidFill>
                  <a:srgbClr val="FF0000"/>
                </a:solidFill>
                <a:latin typeface="Arabic Typesetting" panose="03020402040406030203" pitchFamily="66" charset="-78"/>
                <a:cs typeface="AF_Najed" pitchFamily="2" charset="-78"/>
              </a:rPr>
              <a:t>20</a:t>
            </a:r>
            <a:endParaRPr lang="ar-JO" sz="2800" b="1" dirty="0" smtClean="0">
              <a:solidFill>
                <a:srgbClr val="FF0000"/>
              </a:solidFill>
              <a:latin typeface="Arabic Typesetting" panose="03020402040406030203" pitchFamily="66" charset="-78"/>
              <a:cs typeface="AF_Najed" pitchFamily="2" charset="-78"/>
            </a:endParaRPr>
          </a:p>
          <a:p>
            <a:pPr algn="r" rtl="1"/>
            <a:r>
              <a:rPr lang="ar-JO" sz="2800" b="1" dirty="0" smtClean="0">
                <a:latin typeface="Arabic Typesetting" panose="03020402040406030203" pitchFamily="66" charset="-78"/>
                <a:cs typeface="AF_Najed" pitchFamily="2" charset="-78"/>
              </a:rPr>
              <a:t>عدد المعايير الفرعية: </a:t>
            </a:r>
            <a:r>
              <a:rPr lang="en-US" sz="2800" b="1" dirty="0">
                <a:solidFill>
                  <a:srgbClr val="FF0000"/>
                </a:solidFill>
                <a:latin typeface="Arabic Typesetting" panose="03020402040406030203" pitchFamily="66" charset="-78"/>
                <a:cs typeface="AF_Najed" pitchFamily="2" charset="-78"/>
              </a:rPr>
              <a:t>3</a:t>
            </a:r>
            <a:r>
              <a:rPr lang="ar-JO" sz="2800" b="1" dirty="0" smtClean="0">
                <a:latin typeface="Arabic Typesetting" panose="03020402040406030203" pitchFamily="66" charset="-78"/>
                <a:cs typeface="AF_Najed" pitchFamily="2" charset="-78"/>
              </a:rPr>
              <a:t>        عدد المؤشرات: </a:t>
            </a:r>
            <a:r>
              <a:rPr lang="en-US" sz="2800" b="1" dirty="0" smtClean="0">
                <a:solidFill>
                  <a:srgbClr val="FF0000"/>
                </a:solidFill>
                <a:latin typeface="Arabic Typesetting" panose="03020402040406030203" pitchFamily="66" charset="-78"/>
                <a:cs typeface="AF_Najed" pitchFamily="2" charset="-78"/>
              </a:rPr>
              <a:t>25</a:t>
            </a:r>
            <a:r>
              <a:rPr lang="ar-JO" sz="2800" b="1" dirty="0" smtClean="0">
                <a:latin typeface="Arabic Typesetting" panose="03020402040406030203" pitchFamily="66" charset="-78"/>
                <a:cs typeface="AF_Najed" pitchFamily="2" charset="-78"/>
              </a:rPr>
              <a:t>       عدد الأسئلة:</a:t>
            </a:r>
            <a:r>
              <a:rPr lang="en-US" sz="2800" b="1" dirty="0" smtClean="0">
                <a:latin typeface="Arabic Typesetting" panose="03020402040406030203" pitchFamily="66" charset="-78"/>
                <a:cs typeface="AF_Najed" pitchFamily="2" charset="-78"/>
              </a:rPr>
              <a:t> </a:t>
            </a:r>
            <a:r>
              <a:rPr lang="en-US" sz="2800" b="1" dirty="0" smtClean="0">
                <a:solidFill>
                  <a:srgbClr val="FF0000"/>
                </a:solidFill>
                <a:latin typeface="Arabic Typesetting" panose="03020402040406030203" pitchFamily="66" charset="-78"/>
                <a:cs typeface="AF_Najed" pitchFamily="2" charset="-78"/>
              </a:rPr>
              <a:t>49</a:t>
            </a:r>
            <a:r>
              <a:rPr lang="en-US" sz="2800" b="1" dirty="0" smtClean="0">
                <a:latin typeface="Arabic Typesetting" panose="03020402040406030203" pitchFamily="66" charset="-78"/>
                <a:cs typeface="AF_Najed" pitchFamily="2" charset="-78"/>
              </a:rPr>
              <a:t> </a:t>
            </a:r>
            <a:endParaRPr lang="ar-JO" sz="2800" b="1" dirty="0" smtClean="0">
              <a:latin typeface="Arabic Typesetting" panose="03020402040406030203" pitchFamily="66" charset="-78"/>
              <a:cs typeface="AF_Najed" pitchFamily="2" charset="-78"/>
            </a:endParaRPr>
          </a:p>
          <a:p>
            <a:pPr algn="r" rtl="1"/>
            <a:endParaRPr lang="ar-JO" sz="2800" b="1" dirty="0" smtClean="0">
              <a:solidFill>
                <a:srgbClr val="FF0000"/>
              </a:solidFill>
              <a:latin typeface="Arabic Typesetting" panose="03020402040406030203" pitchFamily="66" charset="-78"/>
              <a:cs typeface="AF_Najed" pitchFamily="2" charset="-78"/>
            </a:endParaRPr>
          </a:p>
          <a:p>
            <a:pPr algn="r" rtl="1"/>
            <a:r>
              <a:rPr lang="ar-JO" sz="2800" b="1" dirty="0" smtClean="0">
                <a:solidFill>
                  <a:srgbClr val="FF0000"/>
                </a:solidFill>
                <a:latin typeface="Arabic Typesetting" panose="03020402040406030203" pitchFamily="66" charset="-78"/>
                <a:cs typeface="AF_Najed" pitchFamily="2" charset="-78"/>
              </a:rPr>
              <a:t>نقاط القوة: </a:t>
            </a:r>
            <a:r>
              <a:rPr lang="ar-JO" sz="2400" b="1" dirty="0" smtClean="0">
                <a:latin typeface="Arabic Typesetting" panose="03020402040406030203" pitchFamily="66" charset="-78"/>
                <a:cs typeface="AF_Najed" pitchFamily="2" charset="-78"/>
              </a:rPr>
              <a:t>الأنظمة والتعليمات المتعلقة بالإيفاد، متابعة الوافدين.</a:t>
            </a:r>
          </a:p>
          <a:p>
            <a:pPr algn="r" rtl="1"/>
            <a:r>
              <a:rPr lang="ar-JO" sz="2800" b="1" dirty="0" smtClean="0">
                <a:solidFill>
                  <a:srgbClr val="FF0000"/>
                </a:solidFill>
                <a:latin typeface="Arabic Typesetting" panose="03020402040406030203" pitchFamily="66" charset="-78"/>
                <a:cs typeface="AF_Najed" pitchFamily="2" charset="-78"/>
              </a:rPr>
              <a:t>نقاط الضعف:</a:t>
            </a:r>
            <a:endParaRPr lang="en-US" sz="2800" b="1" dirty="0" smtClean="0">
              <a:solidFill>
                <a:srgbClr val="FF0000"/>
              </a:solidFill>
              <a:latin typeface="Arabic Typesetting" panose="03020402040406030203" pitchFamily="66" charset="-78"/>
              <a:cs typeface="AF_Najed" pitchFamily="2" charset="-78"/>
            </a:endParaRPr>
          </a:p>
          <a:p>
            <a:pPr marL="285750" indent="-285750" algn="r" rtl="1">
              <a:buFont typeface="Wingdings" pitchFamily="2" charset="2"/>
              <a:buChar char="§"/>
            </a:pPr>
            <a:r>
              <a:rPr lang="ar-JO" sz="2400" b="1" dirty="0" smtClean="0">
                <a:latin typeface="Arabic Typesetting" panose="03020402040406030203" pitchFamily="66" charset="-78"/>
                <a:cs typeface="AF_Najed" pitchFamily="2" charset="-78"/>
              </a:rPr>
              <a:t>خطة البحث العلمي ومتابعته وتقييمه.</a:t>
            </a:r>
          </a:p>
          <a:p>
            <a:pPr marL="285750" indent="-285750" algn="r" rtl="1">
              <a:buFont typeface="Wingdings" pitchFamily="2" charset="2"/>
              <a:buChar char="§"/>
            </a:pPr>
            <a:r>
              <a:rPr lang="ar-JO" sz="2400" b="1" dirty="0" smtClean="0">
                <a:latin typeface="Arabic Typesetting" panose="03020402040406030203" pitchFamily="66" charset="-78"/>
                <a:cs typeface="AF_Najed" pitchFamily="2" charset="-78"/>
              </a:rPr>
              <a:t>تحديد الاولويات البحثية والاهتمامات البحثية.</a:t>
            </a:r>
          </a:p>
          <a:p>
            <a:pPr marL="285750" indent="-285750" algn="r" rtl="1">
              <a:buFont typeface="Wingdings" pitchFamily="2" charset="2"/>
              <a:buChar char="§"/>
            </a:pPr>
            <a:r>
              <a:rPr lang="ar-JO" sz="2400" b="1" dirty="0" smtClean="0">
                <a:latin typeface="Arabic Typesetting" panose="03020402040406030203" pitchFamily="66" charset="-78"/>
                <a:cs typeface="AF_Najed" pitchFamily="2" charset="-78"/>
              </a:rPr>
              <a:t>التعاون البحثي مع المؤسسات التعليمية الأخرى.</a:t>
            </a:r>
          </a:p>
          <a:p>
            <a:pPr marL="285750" indent="-285750" algn="r" rtl="1">
              <a:buFont typeface="Wingdings" pitchFamily="2" charset="2"/>
              <a:buChar char="§"/>
            </a:pPr>
            <a:r>
              <a:rPr lang="ar-JO" sz="2400" b="1" dirty="0" smtClean="0">
                <a:latin typeface="Arabic Typesetting" panose="03020402040406030203" pitchFamily="66" charset="-78"/>
                <a:cs typeface="AF_Najed" pitchFamily="2" charset="-78"/>
              </a:rPr>
              <a:t>مدى استفادة طلبة الدراسات العليا من مشاريع البحث العلمي المدعومة.</a:t>
            </a:r>
          </a:p>
          <a:p>
            <a:pPr marL="285750" indent="-285750" algn="r" rtl="1">
              <a:buFont typeface="Wingdings" pitchFamily="2" charset="2"/>
              <a:buChar char="§"/>
            </a:pPr>
            <a:r>
              <a:rPr lang="ar-JO" sz="2400" b="1" dirty="0" smtClean="0">
                <a:latin typeface="Arabic Typesetting" panose="03020402040406030203" pitchFamily="66" charset="-78"/>
                <a:cs typeface="AF_Najed" pitchFamily="2" charset="-78"/>
              </a:rPr>
              <a:t>مدى استفادة المجتمع المحلي والقطاعات الانتاجية والخدمية من مشاريع البحث العلمي المدعومة.</a:t>
            </a:r>
          </a:p>
          <a:p>
            <a:pPr marL="285750" indent="-285750" algn="r" rtl="1">
              <a:buFont typeface="Wingdings" pitchFamily="2" charset="2"/>
              <a:buChar char="§"/>
            </a:pPr>
            <a:r>
              <a:rPr lang="ar-JO" sz="2400" b="1" dirty="0" smtClean="0">
                <a:latin typeface="Arabic Typesetting" panose="03020402040406030203" pitchFamily="66" charset="-78"/>
                <a:cs typeface="AF_Najed" pitchFamily="2" charset="-78"/>
              </a:rPr>
              <a:t>تسويق البحث العلمي.</a:t>
            </a:r>
          </a:p>
          <a:p>
            <a:pPr marL="285750" indent="-285750" algn="r" rtl="1">
              <a:buFont typeface="Wingdings" pitchFamily="2" charset="2"/>
              <a:buChar char="§"/>
            </a:pPr>
            <a:r>
              <a:rPr lang="ar-JO" sz="2400" b="1" dirty="0" smtClean="0">
                <a:latin typeface="Arabic Typesetting" panose="03020402040406030203" pitchFamily="66" charset="-78"/>
                <a:cs typeface="AF_Najed" pitchFamily="2" charset="-78"/>
              </a:rPr>
              <a:t>دور اللجان والمجالس المعنية بالإبداعات.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528DA9-65DA-4B24-AAD6-C7A6BDDE5D52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965192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39762"/>
          </a:xfrm>
        </p:spPr>
        <p:txBody>
          <a:bodyPr>
            <a:normAutofit/>
          </a:bodyPr>
          <a:lstStyle/>
          <a:p>
            <a:pPr algn="ctr" rtl="1"/>
            <a:r>
              <a:rPr lang="ar-JO" sz="3200" b="1" dirty="0">
                <a:effectLst/>
                <a:latin typeface="Arabic Typesetting" panose="03020402040406030203" pitchFamily="66" charset="-78"/>
                <a:cs typeface="AF_Najed" pitchFamily="2" charset="-78"/>
              </a:rPr>
              <a:t>الغايات والأهداف والمبادرات الاستراتيجية</a:t>
            </a:r>
            <a:endParaRPr lang="en-US" sz="3200" dirty="0">
              <a:latin typeface="Arabic Typesetting" panose="03020402040406030203" pitchFamily="66" charset="-78"/>
              <a:cs typeface="AF_Najed" pitchFamily="2" charset="-78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/>
          </p:nvPr>
        </p:nvGraphicFramePr>
        <p:xfrm>
          <a:off x="304800" y="762000"/>
          <a:ext cx="8610600" cy="554126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56644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04415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JO" sz="24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المبادرات</a:t>
                      </a:r>
                      <a:endParaRPr lang="en-US" sz="2400" b="1" dirty="0"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41804" marR="41804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JO" sz="24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الأهداف الاستراتيجية</a:t>
                      </a:r>
                      <a:endParaRPr lang="en-US" sz="2400" b="1" dirty="0"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41804" marR="41804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337560">
                <a:tc>
                  <a:txBody>
                    <a:bodyPr/>
                    <a:lstStyle/>
                    <a:p>
                      <a:pPr marL="342900" lvl="0" indent="-342900" algn="justLow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implified Arabic"/>
                        <a:buChar char="-"/>
                      </a:pPr>
                      <a:r>
                        <a:rPr lang="ar-JO" sz="24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وضع إجراءات لتعزيز ثقافة البحث العلمي لدى </a:t>
                      </a:r>
                      <a:endParaRPr lang="en-US" sz="2400" b="1" dirty="0" smtClean="0"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  <a:p>
                      <a:pPr marL="342900" lvl="0" indent="-342900" algn="justLow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implified Arabic"/>
                        <a:buNone/>
                      </a:pPr>
                      <a:r>
                        <a:rPr lang="en-US" sz="2400" b="1" dirty="0" smtClean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      </a:t>
                      </a:r>
                      <a:r>
                        <a:rPr lang="ar-JO" sz="2400" b="1" dirty="0" smtClean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أعضاء هيئة </a:t>
                      </a:r>
                      <a:r>
                        <a:rPr lang="ar-JO" sz="24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التدريس.</a:t>
                      </a:r>
                      <a:endParaRPr lang="en-US" sz="2400" b="1" dirty="0"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  <a:p>
                      <a:pPr marL="342900" lvl="0" indent="-342900" algn="justLow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implified Arabic"/>
                        <a:buChar char="-"/>
                      </a:pPr>
                      <a:r>
                        <a:rPr lang="ar-JO" sz="24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إطلاق عدد من برامج الدعم لتعزيز البحوث متعددة </a:t>
                      </a:r>
                      <a:r>
                        <a:rPr lang="ar-JO" sz="2400" b="1" dirty="0" smtClean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التخصصات والبحوث التطبيقية </a:t>
                      </a:r>
                      <a:r>
                        <a:rPr lang="ar-JO" sz="24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وبحوث التنمية المجتمعية.</a:t>
                      </a:r>
                      <a:endParaRPr lang="en-US" sz="2400" b="1" dirty="0"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  <a:p>
                      <a:pPr marL="342900" lvl="0" indent="-342900" algn="justLow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implified Arabic"/>
                        <a:buChar char="-"/>
                      </a:pPr>
                      <a:r>
                        <a:rPr lang="ar-JO" sz="24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تطوير تعليمات البحث العلمي وإجراءاته.</a:t>
                      </a:r>
                      <a:endParaRPr lang="en-US" sz="2400" b="1" dirty="0"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  <a:p>
                      <a:pPr marL="342900" lvl="0" indent="-342900" algn="justLow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implified Arabic"/>
                        <a:buChar char="-"/>
                      </a:pPr>
                      <a:r>
                        <a:rPr lang="ar-JO" sz="24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دعوة باحثين متميزين لعقد ورش عمل ودورات لتطوير كفاءة هيئة </a:t>
                      </a:r>
                      <a:r>
                        <a:rPr lang="ar-JO" sz="2400" b="1" dirty="0" smtClean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التدريس </a:t>
                      </a:r>
                      <a:endParaRPr lang="en-US" sz="2400" b="1" dirty="0" smtClean="0"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  <a:p>
                      <a:pPr marL="342900" lvl="0" indent="-342900" algn="justLow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implified Arabic"/>
                        <a:buNone/>
                      </a:pPr>
                      <a:r>
                        <a:rPr lang="en-US" sz="2400" b="1" dirty="0" smtClean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         </a:t>
                      </a:r>
                      <a:r>
                        <a:rPr lang="ar-JO" sz="2400" b="1" dirty="0" smtClean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البحثية </a:t>
                      </a:r>
                      <a:r>
                        <a:rPr lang="ar-JO" sz="24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للحصول على المنح البحثية من الجهات الخارجية.</a:t>
                      </a:r>
                      <a:endParaRPr lang="en-US" sz="2400" b="1" dirty="0"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  <a:p>
                      <a:pPr marL="342900" lvl="0" indent="-342900" algn="justLow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implified Arabic"/>
                        <a:buChar char="-"/>
                      </a:pPr>
                      <a:r>
                        <a:rPr lang="ar-JO" sz="24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عقد مؤتمر علمي على مستوى الجامعة سنوياً لعرض المشاريع البحثية </a:t>
                      </a:r>
                      <a:r>
                        <a:rPr lang="ar-JO" sz="2400" b="1" dirty="0" smtClean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في </a:t>
                      </a:r>
                      <a:r>
                        <a:rPr lang="ar-JO" sz="24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الجامعة.</a:t>
                      </a:r>
                      <a:endParaRPr lang="en-US" sz="2400" b="1" dirty="0"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  <a:p>
                      <a:pPr marL="342900" lvl="0" indent="-342900" algn="justLow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implified Arabic"/>
                        <a:buChar char="-"/>
                      </a:pPr>
                      <a:r>
                        <a:rPr lang="ar-JO" sz="24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وضع تعليمات وحوافز مادية لتشجيع النشر في المجلات العالمية المرموقة.</a:t>
                      </a:r>
                      <a:endParaRPr lang="en-US" sz="2400" b="1" dirty="0"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  <a:p>
                      <a:pPr marL="342900" lvl="0" indent="-342900" algn="justLow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implified Arabic"/>
                        <a:buChar char="-"/>
                      </a:pPr>
                      <a:r>
                        <a:rPr lang="ar-JO" sz="24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إنشاء قاعدة بيانات مركزية توفر معلومات عن الجهات الخارجية الداعمة للبحوث.</a:t>
                      </a:r>
                      <a:endParaRPr lang="en-US" sz="2400" b="1" dirty="0"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41804" marR="41804" marT="0" marB="0"/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1930" algn="r"/>
                        </a:tabLst>
                      </a:pPr>
                      <a:r>
                        <a:rPr lang="ar-JO" sz="24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الهدف الأول: تحفيز أعضاء هيئة التدريس للانخراط في البحث العلمي وتطوير انتاجهم البحثي كماً ونوعاً.</a:t>
                      </a:r>
                      <a:endParaRPr lang="en-US" sz="2400" b="1" dirty="0"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  <a:p>
                      <a:pPr marL="111760" algn="ctr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1760" algn="r"/>
                          <a:tab pos="201930" algn="r"/>
                        </a:tabLst>
                      </a:pPr>
                      <a:r>
                        <a:rPr lang="ar-JO" sz="24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 </a:t>
                      </a:r>
                      <a:endParaRPr lang="en-US" sz="2400" b="1" dirty="0"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41804" marR="41804" marT="0" marB="0"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743064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39762"/>
          </a:xfrm>
        </p:spPr>
        <p:txBody>
          <a:bodyPr>
            <a:normAutofit/>
          </a:bodyPr>
          <a:lstStyle/>
          <a:p>
            <a:pPr algn="ctr" rtl="1"/>
            <a:r>
              <a:rPr lang="ar-JO" sz="3200" b="1" dirty="0">
                <a:effectLst/>
                <a:latin typeface="Arabic Typesetting" panose="03020402040406030203" pitchFamily="66" charset="-78"/>
                <a:cs typeface="AF_Najed" pitchFamily="2" charset="-78"/>
              </a:rPr>
              <a:t>الغايات والأهداف والمبادرات الاستراتيجية</a:t>
            </a:r>
            <a:endParaRPr lang="en-US" sz="3200" dirty="0">
              <a:latin typeface="Arabic Typesetting" panose="03020402040406030203" pitchFamily="66" charset="-78"/>
              <a:cs typeface="AF_Najed" pitchFamily="2" charset="-78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/>
          </p:nvPr>
        </p:nvGraphicFramePr>
        <p:xfrm>
          <a:off x="304800" y="762000"/>
          <a:ext cx="8610600" cy="2615184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566448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04415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JO" sz="24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المبادرات</a:t>
                      </a:r>
                      <a:endParaRPr lang="en-US" sz="2400" b="1" dirty="0"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41804" marR="41804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JO" sz="24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الأهداف الاستراتيجية</a:t>
                      </a:r>
                      <a:endParaRPr lang="en-US" sz="2400" b="1" dirty="0"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41804" marR="41804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854200">
                <a:tc>
                  <a:txBody>
                    <a:bodyPr/>
                    <a:lstStyle/>
                    <a:p>
                      <a:pPr marL="342900" lvl="0" indent="-342900" algn="justLow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implified Arabic"/>
                        <a:buChar char="-"/>
                      </a:pPr>
                      <a:r>
                        <a:rPr lang="ar-JO" sz="24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وضع خطط لتطوير </a:t>
                      </a:r>
                      <a:r>
                        <a:rPr lang="ar-JO" sz="2400" b="1" dirty="0" smtClean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مرافق البخوث وتجهيزاتها</a:t>
                      </a:r>
                      <a:r>
                        <a:rPr lang="ar-JO" sz="24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2400" b="1" dirty="0"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  <a:p>
                      <a:pPr marL="342900" lvl="0" indent="-342900" algn="justLow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implified Arabic"/>
                        <a:buChar char="-"/>
                      </a:pPr>
                      <a:r>
                        <a:rPr lang="ar-JO" sz="24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تطوير تعليمات لحماية الملكية الفكرية.</a:t>
                      </a:r>
                      <a:endParaRPr lang="en-US" sz="2400" b="1" dirty="0"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  <a:p>
                      <a:pPr marL="342900" lvl="0" indent="-342900" algn="justLow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implified Arabic"/>
                        <a:buChar char="-"/>
                      </a:pPr>
                      <a:r>
                        <a:rPr lang="ar-JO" sz="24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تطوير آليات للاستخدام الأمثل للمختبرات وسلامتها.</a:t>
                      </a:r>
                      <a:endParaRPr lang="en-US" sz="2400" b="1" dirty="0"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  <a:p>
                      <a:pPr marL="342900" lvl="0" indent="-342900" algn="justLow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implified Arabic"/>
                        <a:buChar char="-"/>
                      </a:pPr>
                      <a:r>
                        <a:rPr lang="ar-JO" sz="24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تفعيل مراكز الإبداع للارتقاء بالبحث العلمي </a:t>
                      </a:r>
                      <a:endParaRPr lang="ar-JO" sz="2400" b="1" dirty="0" smtClean="0"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  <a:p>
                      <a:pPr marL="342900" lvl="0" indent="-342900" algn="justLow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implified Arabic"/>
                        <a:buNone/>
                      </a:pPr>
                      <a:r>
                        <a:rPr lang="ar-JO" sz="2400" b="1" dirty="0" smtClean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      ونتاجاته وتسويقها</a:t>
                      </a:r>
                      <a:endParaRPr lang="en-US" sz="2400" b="1" dirty="0"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  <a:p>
                      <a:pPr marL="342900" lvl="0" indent="-342900" algn="justLow" rtl="1">
                        <a:lnSpc>
                          <a:spcPct val="100000"/>
                        </a:lnSpc>
                        <a:spcAft>
                          <a:spcPts val="0"/>
                        </a:spcAft>
                        <a:buFont typeface="Simplified Arabic"/>
                        <a:buChar char="-"/>
                      </a:pPr>
                      <a:r>
                        <a:rPr lang="ar-JO" sz="24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دعم التحول للخدمات الالكترونية وأتمتة الإجراءات.</a:t>
                      </a:r>
                      <a:endParaRPr lang="en-US" sz="2400" b="1" dirty="0"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41804" marR="41804" marT="0" marB="0"/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1930" algn="r"/>
                        </a:tabLst>
                      </a:pPr>
                      <a:r>
                        <a:rPr lang="ar-JO" sz="24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الهدف الثاني: تطوير البنية الأساسية لعمادة البحث العلمي وتجهيزاتها.</a:t>
                      </a:r>
                      <a:endParaRPr lang="en-US" sz="2400" b="1" dirty="0"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  <a:p>
                      <a:pPr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1760" algn="r"/>
                          <a:tab pos="201930" algn="r"/>
                        </a:tabLst>
                      </a:pPr>
                      <a:r>
                        <a:rPr lang="ar-JO" sz="24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 </a:t>
                      </a:r>
                      <a:endParaRPr lang="en-US" sz="2400" b="1" dirty="0"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41804" marR="41804" marT="0" marB="0"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1743064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39762"/>
          </a:xfrm>
        </p:spPr>
        <p:txBody>
          <a:bodyPr>
            <a:normAutofit/>
          </a:bodyPr>
          <a:lstStyle/>
          <a:p>
            <a:pPr algn="ctr" rtl="1"/>
            <a:r>
              <a:rPr lang="ar-JO" sz="3200" b="1" dirty="0">
                <a:effectLst/>
                <a:latin typeface="Arabic Typesetting" panose="03020402040406030203" pitchFamily="66" charset="-78"/>
                <a:cs typeface="AF_Najed" pitchFamily="2" charset="-78"/>
              </a:rPr>
              <a:t>الغايات والأهداف والمبادرات الاستراتيجية</a:t>
            </a:r>
            <a:endParaRPr lang="en-US" sz="3200" dirty="0">
              <a:latin typeface="Arabic Typesetting" panose="03020402040406030203" pitchFamily="66" charset="-78"/>
              <a:cs typeface="AF_Najed" pitchFamily="2" charset="-78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/>
          </p:nvPr>
        </p:nvGraphicFramePr>
        <p:xfrm>
          <a:off x="457200" y="762000"/>
          <a:ext cx="8534400" cy="2103120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51718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01721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98585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JO" sz="24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المبادرات</a:t>
                      </a:r>
                      <a:endParaRPr lang="en-US" sz="2400" b="1" dirty="0"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41804" marR="41804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JO" sz="24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الأهداف الاستراتيجية</a:t>
                      </a:r>
                      <a:endParaRPr lang="en-US" sz="2400" b="1" dirty="0"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41804" marR="41804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1195754">
                <a:tc>
                  <a:txBody>
                    <a:bodyPr/>
                    <a:lstStyle/>
                    <a:p>
                      <a:pPr marL="342900" lvl="0" indent="-342900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implified Arabic"/>
                        <a:buChar char="-"/>
                      </a:pPr>
                      <a:r>
                        <a:rPr lang="ar-JO" sz="24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إقامة تعاون فعّال في مجال البحوث والشراكة </a:t>
                      </a:r>
                      <a:r>
                        <a:rPr lang="ar-JO" sz="2400" b="1" dirty="0" smtClean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مع</a:t>
                      </a:r>
                    </a:p>
                    <a:p>
                      <a:pPr marL="342900" lvl="0" indent="-342900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implified Arabic"/>
                        <a:buNone/>
                      </a:pPr>
                      <a:r>
                        <a:rPr lang="ar-JO" sz="2400" b="1" dirty="0" smtClean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      </a:t>
                      </a:r>
                      <a:r>
                        <a:rPr lang="ar-JO" sz="24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المؤسسات والصناعات الرائدة.</a:t>
                      </a:r>
                      <a:endParaRPr lang="en-US" sz="2400" b="1" dirty="0"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  <a:p>
                      <a:pPr marL="342900" lvl="0" indent="-342900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implified Arabic"/>
                        <a:buChar char="-"/>
                      </a:pPr>
                      <a:r>
                        <a:rPr lang="ar-JO" sz="24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وضع معايير وآليات للتعاون مع الجهات الخارجية </a:t>
                      </a:r>
                      <a:endParaRPr lang="ar-JO" sz="2400" b="1" dirty="0" smtClean="0"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  <a:p>
                      <a:pPr marL="342900" lvl="0" indent="-342900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implified Arabic"/>
                        <a:buNone/>
                      </a:pPr>
                      <a:r>
                        <a:rPr lang="ar-JO" sz="2400" b="1" dirty="0" smtClean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       والشراكة </a:t>
                      </a:r>
                      <a:r>
                        <a:rPr lang="ar-JO" sz="24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في المجالات البحثية.</a:t>
                      </a:r>
                      <a:endParaRPr lang="en-US" sz="2400" b="1" dirty="0"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41804" marR="41804" marT="0" marB="0"/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1930" algn="r"/>
                        </a:tabLst>
                      </a:pPr>
                      <a:r>
                        <a:rPr lang="ar-JO" sz="24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الهدف الثالث: تعزيز التعاون مع المؤسسات البحثية والجامعات المرموقة محلياً وإقليمياً وعالمياً.</a:t>
                      </a:r>
                      <a:endParaRPr lang="en-US" sz="2400" b="1" dirty="0"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  <a:p>
                      <a:pPr marL="457200" algn="r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111760" algn="r"/>
                          <a:tab pos="201930" algn="r"/>
                        </a:tabLst>
                      </a:pPr>
                      <a:r>
                        <a:rPr lang="ar-JO" sz="24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 </a:t>
                      </a:r>
                      <a:endParaRPr lang="en-US" sz="2400" b="1" dirty="0"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41804" marR="41804" marT="0" marB="0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220584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9144000" cy="639762"/>
          </a:xfrm>
        </p:spPr>
        <p:txBody>
          <a:bodyPr>
            <a:normAutofit/>
          </a:bodyPr>
          <a:lstStyle/>
          <a:p>
            <a:pPr algn="ctr" rtl="1"/>
            <a:r>
              <a:rPr lang="ar-JO" sz="3200" b="1" dirty="0">
                <a:effectLst/>
                <a:latin typeface="Arabic Typesetting" panose="03020402040406030203" pitchFamily="66" charset="-78"/>
                <a:cs typeface="AF_Najed" pitchFamily="2" charset="-78"/>
              </a:rPr>
              <a:t>الغايات والأهداف والمبادرات الاستراتيجية</a:t>
            </a:r>
            <a:endParaRPr lang="en-US" sz="3200" dirty="0">
              <a:latin typeface="Arabic Typesetting" panose="03020402040406030203" pitchFamily="66" charset="-78"/>
              <a:cs typeface="AF_Najed" pitchFamily="2" charset="-78"/>
            </a:endParaRPr>
          </a:p>
        </p:txBody>
      </p:sp>
      <p:graphicFrame>
        <p:nvGraphicFramePr>
          <p:cNvPr id="8" name="Table 7"/>
          <p:cNvGraphicFramePr>
            <a:graphicFrameLocks noGrp="1"/>
          </p:cNvGraphicFramePr>
          <p:nvPr>
            <p:extLst/>
          </p:nvPr>
        </p:nvGraphicFramePr>
        <p:xfrm>
          <a:off x="457200" y="762000"/>
          <a:ext cx="8534400" cy="5888736"/>
        </p:xfrm>
        <a:graphic>
          <a:graphicData uri="http://schemas.openxmlformats.org/drawingml/2006/table">
            <a:tbl>
              <a:tblPr firstRow="1" firstCol="1" bandRow="1">
                <a:tableStyleId>{5940675A-B579-460E-94D1-54222C63F5DA}</a:tableStyleId>
              </a:tblPr>
              <a:tblGrid>
                <a:gridCol w="5517187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3017213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98585"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JO" sz="24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المبادرات</a:t>
                      </a:r>
                      <a:endParaRPr lang="en-US" sz="2400" b="1" dirty="0"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41804" marR="41804" marT="0" marB="0" anchor="ctr"/>
                </a:tc>
                <a:tc>
                  <a:txBody>
                    <a:bodyPr/>
                    <a:lstStyle/>
                    <a:p>
                      <a:pPr marL="457200" algn="ctr"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ar-JO" sz="24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الأهداف الاستراتيجية</a:t>
                      </a:r>
                      <a:endParaRPr lang="en-US" sz="2400" b="1" dirty="0"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41804" marR="41804" marT="0" marB="0" anchor="ctr"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587262">
                <a:tc>
                  <a:txBody>
                    <a:bodyPr/>
                    <a:lstStyle/>
                    <a:p>
                      <a:pPr marL="342900" lvl="0" indent="-342900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implified Arabic"/>
                        <a:buChar char="-"/>
                      </a:pPr>
                      <a:r>
                        <a:rPr lang="ar-JO" sz="24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استقطاب طلبة متميزين للدراسات العليا </a:t>
                      </a:r>
                      <a:r>
                        <a:rPr lang="ar-JO" sz="2400" b="1" dirty="0" smtClean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واستبقائهم</a:t>
                      </a:r>
                      <a:r>
                        <a:rPr lang="ar-JO" sz="24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.</a:t>
                      </a:r>
                      <a:endParaRPr lang="en-US" sz="2400" b="1" dirty="0"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  <a:p>
                      <a:pPr marL="342900" lvl="0" indent="-342900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implified Arabic"/>
                        <a:buChar char="-"/>
                      </a:pPr>
                      <a:r>
                        <a:rPr lang="ar-JO" sz="24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إنشاء برامج دراسات عليا متعددة التخصصات تلبي الاحتياجات الوطنية.</a:t>
                      </a:r>
                      <a:endParaRPr lang="en-US" sz="2400" b="1" dirty="0"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  <a:p>
                      <a:pPr marL="342900" lvl="0" indent="-342900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implified Arabic"/>
                        <a:buChar char="-"/>
                      </a:pPr>
                      <a:r>
                        <a:rPr lang="ar-JO" sz="24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استحداث برامج دراسات عليا مشتركة مع جامعات عالمية مرموقة.</a:t>
                      </a:r>
                      <a:endParaRPr lang="en-US" sz="2400" b="1" dirty="0"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  <a:p>
                      <a:pPr marL="342900" lvl="0" indent="-342900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implified Arabic"/>
                        <a:buChar char="-"/>
                      </a:pPr>
                      <a:r>
                        <a:rPr lang="ar-JO" sz="24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تقديم خدمات عالية الجودة مستجيبة لاحتياجات هيئة التدريس والطلبة.</a:t>
                      </a:r>
                      <a:endParaRPr lang="en-US" sz="2400" b="1" dirty="0"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  <a:p>
                      <a:pPr marL="342900" lvl="0" indent="-342900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implified Arabic"/>
                        <a:buChar char="-"/>
                      </a:pPr>
                      <a:r>
                        <a:rPr lang="ar-JO" sz="24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تطوير آلية لتقييم برامج الدراسات العليا وضمان جودتها بشكل دوري.</a:t>
                      </a:r>
                      <a:endParaRPr lang="en-US" sz="2400" b="1" dirty="0"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  <a:p>
                      <a:pPr marL="342900" lvl="0" indent="-342900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implified Arabic"/>
                        <a:buChar char="-"/>
                      </a:pPr>
                      <a:r>
                        <a:rPr lang="ar-JO" sz="24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تطوير تعليمات الدراسات العليا.</a:t>
                      </a:r>
                      <a:endParaRPr lang="en-US" sz="2400" b="1" dirty="0"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  <a:p>
                      <a:pPr marL="342900" lvl="0" indent="-342900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implified Arabic"/>
                        <a:buChar char="-"/>
                      </a:pPr>
                      <a:r>
                        <a:rPr lang="ar-JO" sz="24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توجيه رسائل الدراسات العليا لمعالجة قضايا المجتمع والبيئة.</a:t>
                      </a:r>
                      <a:endParaRPr lang="en-US" sz="2400" b="1" dirty="0"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  <a:p>
                      <a:pPr marL="342900" lvl="0" indent="-342900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implified Arabic"/>
                        <a:buChar char="-"/>
                      </a:pPr>
                      <a:r>
                        <a:rPr lang="ar-JO" sz="24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وضع معايير لضمان جودة الرسائل الجامعية.</a:t>
                      </a:r>
                      <a:endParaRPr lang="en-US" sz="2400" b="1" dirty="0"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  <a:p>
                      <a:pPr marL="342900" lvl="0" indent="-342900"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buFont typeface="Simplified Arabic"/>
                        <a:buChar char="-"/>
                      </a:pPr>
                      <a:r>
                        <a:rPr lang="ar-JO" sz="24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تطوير خطة مستدامة لبرامج الابتعاث.</a:t>
                      </a:r>
                      <a:endParaRPr lang="en-US" sz="2400" b="1" dirty="0"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41804" marR="41804" marT="0" marB="0"/>
                </a:tc>
                <a:tc>
                  <a:txBody>
                    <a:bodyPr/>
                    <a:lstStyle/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1930" algn="r"/>
                        </a:tabLst>
                      </a:pPr>
                      <a:r>
                        <a:rPr lang="ar-JO" sz="24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الهدف الرابع: توسيع برامج الدراسات العليا وضمان جودة نتاجاتها.</a:t>
                      </a:r>
                      <a:endParaRPr lang="en-US" sz="2400" b="1" dirty="0"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  <a:p>
                      <a:pPr algn="justLow" rtl="1">
                        <a:lnSpc>
                          <a:spcPct val="115000"/>
                        </a:lnSpc>
                        <a:spcAft>
                          <a:spcPts val="0"/>
                        </a:spcAft>
                        <a:tabLst>
                          <a:tab pos="201930" algn="r"/>
                        </a:tabLst>
                      </a:pPr>
                      <a:r>
                        <a:rPr lang="ar-JO" sz="2400" b="1" dirty="0"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 </a:t>
                      </a:r>
                      <a:endParaRPr lang="en-US" sz="2400" b="1" dirty="0">
                        <a:effectLst/>
                        <a:latin typeface="Arabic Typesetting" panose="03020402040406030203" pitchFamily="66" charset="-78"/>
                        <a:ea typeface="Calibri"/>
                        <a:cs typeface="AF_Najed" pitchFamily="2" charset="-78"/>
                      </a:endParaRPr>
                    </a:p>
                  </a:txBody>
                  <a:tcPr marL="41804" marR="41804" marT="0" marB="0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="" xmlns:p14="http://schemas.microsoft.com/office/powerpoint/2010/main" val="42205845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3165819113"/>
              </p:ext>
            </p:extLst>
          </p:nvPr>
        </p:nvGraphicFramePr>
        <p:xfrm>
          <a:off x="152797" y="594608"/>
          <a:ext cx="8838406" cy="6337877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591345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378572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  <a:gridCol w="503064">
                  <a:extLst>
                    <a:ext uri="{9D8B030D-6E8A-4147-A177-3AD203B41FA5}">
                      <a16:colId xmlns="" xmlns:a16="http://schemas.microsoft.com/office/drawing/2014/main" val="20002"/>
                    </a:ext>
                  </a:extLst>
                </a:gridCol>
                <a:gridCol w="1552676">
                  <a:extLst>
                    <a:ext uri="{9D8B030D-6E8A-4147-A177-3AD203B41FA5}">
                      <a16:colId xmlns="" xmlns:a16="http://schemas.microsoft.com/office/drawing/2014/main" val="20003"/>
                    </a:ext>
                  </a:extLst>
                </a:gridCol>
                <a:gridCol w="981771">
                  <a:extLst>
                    <a:ext uri="{9D8B030D-6E8A-4147-A177-3AD203B41FA5}">
                      <a16:colId xmlns="" xmlns:a16="http://schemas.microsoft.com/office/drawing/2014/main" val="20004"/>
                    </a:ext>
                  </a:extLst>
                </a:gridCol>
                <a:gridCol w="667658">
                  <a:extLst>
                    <a:ext uri="{9D8B030D-6E8A-4147-A177-3AD203B41FA5}">
                      <a16:colId xmlns="" xmlns:a16="http://schemas.microsoft.com/office/drawing/2014/main" val="20005"/>
                    </a:ext>
                  </a:extLst>
                </a:gridCol>
                <a:gridCol w="769256">
                  <a:extLst>
                    <a:ext uri="{9D8B030D-6E8A-4147-A177-3AD203B41FA5}">
                      <a16:colId xmlns="" xmlns:a16="http://schemas.microsoft.com/office/drawing/2014/main" val="20006"/>
                    </a:ext>
                  </a:extLst>
                </a:gridCol>
                <a:gridCol w="600639">
                  <a:extLst>
                    <a:ext uri="{9D8B030D-6E8A-4147-A177-3AD203B41FA5}">
                      <a16:colId xmlns="" xmlns:a16="http://schemas.microsoft.com/office/drawing/2014/main" val="20007"/>
                    </a:ext>
                  </a:extLst>
                </a:gridCol>
                <a:gridCol w="763705">
                  <a:extLst>
                    <a:ext uri="{9D8B030D-6E8A-4147-A177-3AD203B41FA5}">
                      <a16:colId xmlns="" xmlns:a16="http://schemas.microsoft.com/office/drawing/2014/main" val="20008"/>
                    </a:ext>
                  </a:extLst>
                </a:gridCol>
                <a:gridCol w="1029720">
                  <a:extLst>
                    <a:ext uri="{9D8B030D-6E8A-4147-A177-3AD203B41FA5}">
                      <a16:colId xmlns="" xmlns:a16="http://schemas.microsoft.com/office/drawing/2014/main" val="20009"/>
                    </a:ext>
                  </a:extLst>
                </a:gridCol>
              </a:tblGrid>
              <a:tr h="534866">
                <a:tc gridSpan="10">
                  <a:txBody>
                    <a:bodyPr/>
                    <a:lstStyle/>
                    <a:p>
                      <a:pPr algn="ctr" rtl="1"/>
                      <a:r>
                        <a:rPr kumimoji="0" lang="ar-JO" sz="3200" b="1" i="0" kern="1200" dirty="0" smtClean="0">
                          <a:solidFill>
                            <a:schemeClr val="tx1"/>
                          </a:solidFill>
                          <a:effectLst/>
                          <a:latin typeface="Arabic Typesetting" panose="03020402040406030203" pitchFamily="66" charset="-78"/>
                          <a:ea typeface="+mn-ea"/>
                          <a:cs typeface="AF_Najed" pitchFamily="2" charset="-78"/>
                        </a:rPr>
                        <a:t>المعيار الرابع: البحث العلمي والإيفاد والإبداعات </a:t>
                      </a:r>
                      <a:endParaRPr lang="ar-JO" sz="3200" dirty="0">
                        <a:solidFill>
                          <a:schemeClr val="tx1"/>
                        </a:solidFill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rtl="1"/>
                      <a:endParaRPr lang="ar-JO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37810">
                <a:tc rowSpan="2" gridSpan="2">
                  <a:txBody>
                    <a:bodyPr/>
                    <a:lstStyle/>
                    <a:p>
                      <a:pPr algn="ctr" rtl="1"/>
                      <a:r>
                        <a:rPr lang="ar-JO" sz="1800" b="1" dirty="0" smtClean="0">
                          <a:solidFill>
                            <a:schemeClr val="bg1"/>
                          </a:solidFill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المعيار الفرعي </a:t>
                      </a:r>
                      <a:endParaRPr lang="ar-JO" sz="1800" b="1" dirty="0">
                        <a:solidFill>
                          <a:schemeClr val="bg1"/>
                        </a:solidFill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 rowSpan="2" hMerge="1">
                  <a:txBody>
                    <a:bodyPr/>
                    <a:lstStyle/>
                    <a:p>
                      <a:endParaRPr lang="ar-JO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1"/>
                      <a:r>
                        <a:rPr lang="ar-JO" sz="1200" b="1" dirty="0" smtClean="0">
                          <a:solidFill>
                            <a:schemeClr val="bg1"/>
                          </a:solidFill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العلامة</a:t>
                      </a:r>
                      <a:endParaRPr lang="ar-JO" sz="1200" b="1" dirty="0">
                        <a:solidFill>
                          <a:schemeClr val="bg1"/>
                        </a:solidFill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/>
                      <a:r>
                        <a:rPr lang="ar-JO" sz="1800" b="1" dirty="0" smtClean="0">
                          <a:solidFill>
                            <a:schemeClr val="bg1"/>
                          </a:solidFill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مجال التحسين</a:t>
                      </a:r>
                      <a:endParaRPr lang="ar-JO" sz="1800" b="1" dirty="0">
                        <a:solidFill>
                          <a:schemeClr val="bg1"/>
                        </a:solidFill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/>
                      <a:r>
                        <a:rPr lang="ar-JO" sz="1800" b="1" dirty="0" smtClean="0">
                          <a:solidFill>
                            <a:schemeClr val="bg1"/>
                          </a:solidFill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الجهة المسؤولة</a:t>
                      </a:r>
                      <a:endParaRPr lang="ar-JO" sz="1800" b="1" dirty="0">
                        <a:solidFill>
                          <a:schemeClr val="bg1"/>
                        </a:solidFill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/>
                      <a:r>
                        <a:rPr lang="ar-JO" sz="1800" b="1" dirty="0" smtClean="0">
                          <a:solidFill>
                            <a:schemeClr val="bg1"/>
                          </a:solidFill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نوع</a:t>
                      </a:r>
                    </a:p>
                    <a:p>
                      <a:pPr algn="ctr" rtl="1"/>
                      <a:r>
                        <a:rPr lang="ar-JO" sz="1800" b="1" dirty="0" smtClean="0">
                          <a:solidFill>
                            <a:schemeClr val="bg1"/>
                          </a:solidFill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 التحسين</a:t>
                      </a:r>
                      <a:endParaRPr lang="ar-JO" sz="1800" b="1" dirty="0">
                        <a:solidFill>
                          <a:schemeClr val="bg1"/>
                        </a:solidFill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 gridSpan="2">
                  <a:txBody>
                    <a:bodyPr/>
                    <a:lstStyle/>
                    <a:p>
                      <a:pPr algn="ctr" rtl="1"/>
                      <a:r>
                        <a:rPr lang="ar-JO" sz="1800" b="1" dirty="0" smtClean="0">
                          <a:solidFill>
                            <a:schemeClr val="bg1"/>
                          </a:solidFill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التدريب</a:t>
                      </a:r>
                      <a:endParaRPr lang="ar-JO" sz="1800" b="1" dirty="0">
                        <a:solidFill>
                          <a:schemeClr val="bg1"/>
                        </a:solidFill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 hMerge="1">
                  <a:txBody>
                    <a:bodyPr/>
                    <a:lstStyle/>
                    <a:p>
                      <a:pPr rtl="1"/>
                      <a:endParaRPr lang="ar-JO" sz="1400" b="1" dirty="0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1"/>
                      <a:r>
                        <a:rPr lang="ar-JO" sz="1800" b="1" dirty="0" smtClean="0">
                          <a:solidFill>
                            <a:schemeClr val="bg1"/>
                          </a:solidFill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فترة انجاز التحسين</a:t>
                      </a:r>
                      <a:endParaRPr lang="ar-JO" sz="1800" b="1" dirty="0">
                        <a:solidFill>
                          <a:schemeClr val="bg1"/>
                        </a:solidFill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1"/>
                      <a:r>
                        <a:rPr lang="ar-JO" sz="1800" b="1" dirty="0" smtClean="0">
                          <a:solidFill>
                            <a:schemeClr val="bg1"/>
                          </a:solidFill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المراقبة والمتابعة</a:t>
                      </a:r>
                      <a:endParaRPr lang="ar-JO" sz="1800" b="1" dirty="0">
                        <a:solidFill>
                          <a:schemeClr val="bg1"/>
                        </a:solidFill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06715">
                <a:tc gridSpan="2" vMerge="1">
                  <a:txBody>
                    <a:bodyPr/>
                    <a:lstStyle/>
                    <a:p>
                      <a:pPr rtl="1"/>
                      <a:endParaRPr lang="ar-JO" dirty="0"/>
                    </a:p>
                  </a:txBody>
                  <a:tcPr/>
                </a:tc>
                <a:tc hMerge="1" vMerge="1">
                  <a:txBody>
                    <a:bodyPr/>
                    <a:lstStyle/>
                    <a:p>
                      <a:pPr rtl="1"/>
                      <a:endParaRPr lang="ar-JO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1200" b="1" dirty="0" smtClean="0">
                          <a:solidFill>
                            <a:schemeClr val="bg1"/>
                          </a:solidFill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الجهة المدربة</a:t>
                      </a:r>
                      <a:endParaRPr lang="ar-JO" sz="1200" b="1" dirty="0">
                        <a:solidFill>
                          <a:schemeClr val="bg1"/>
                        </a:solidFill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JO" sz="1200" b="1" dirty="0" smtClean="0">
                          <a:solidFill>
                            <a:schemeClr val="bg1"/>
                          </a:solidFill>
                          <a:latin typeface="Arabic Typesetting" panose="03020402040406030203" pitchFamily="66" charset="-78"/>
                          <a:cs typeface="Arabic Typesetting" panose="03020402040406030203" pitchFamily="66" charset="-78"/>
                        </a:rPr>
                        <a:t>الجهة المستفيدة</a:t>
                      </a:r>
                      <a:endParaRPr lang="ar-JO" sz="1200" b="1" dirty="0">
                        <a:solidFill>
                          <a:schemeClr val="bg1"/>
                        </a:solidFill>
                        <a:latin typeface="Arabic Typesetting" panose="03020402040406030203" pitchFamily="66" charset="-78"/>
                        <a:cs typeface="Arabic Typesetting" panose="03020402040406030203" pitchFamily="66" charset="-78"/>
                      </a:endParaRPr>
                    </a:p>
                  </a:txBody>
                  <a:tcPr>
                    <a:solidFill>
                      <a:srgbClr val="002060"/>
                    </a:solidFill>
                  </a:tcPr>
                </a:tc>
                <a:tc vMerge="1">
                  <a:txBody>
                    <a:bodyPr/>
                    <a:lstStyle/>
                    <a:p>
                      <a:pPr rtl="1"/>
                      <a:endParaRPr lang="ar-JO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pPr rtl="1"/>
                      <a:endParaRPr lang="ar-JO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1001797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JO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3.1.1.4 </a:t>
                      </a:r>
                      <a:endParaRPr lang="ar-JO" sz="1400" b="1" i="0" u="none" strike="noStrike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هل سبل التوعية بتشريعات البحث العلمي فعّالة؟ 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2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العمل على ضمان تحسين </a:t>
                      </a:r>
                      <a:b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</a:br>
                      <a: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سبل التوعية لتصبح ممتازة، أكثر من 90% من أعضاء هيئة التدريس يعونها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عمادة البحث العلمي والدراسات العليا، والكليات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تحسين</a:t>
                      </a:r>
                      <a:b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</a:br>
                      <a: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 جوهري 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عمادة البحث</a:t>
                      </a:r>
                      <a:b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</a:br>
                      <a: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 العلمي والدراسات العليا والكليات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JO" sz="1400" b="1" i="0" u="none" strike="noStrike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أعضاء هيئة التدريس والباحثين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نهاية الفصل الدراسي الاول 2019-2020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عمادة البحث العلمي،</a:t>
                      </a:r>
                      <a:b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</a:br>
                      <a: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مجلس البحث العلمي،</a:t>
                      </a:r>
                      <a:b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</a:br>
                      <a: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عمادة ضمان الجودة</a:t>
                      </a:r>
                      <a:b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</a:br>
                      <a:endParaRPr lang="ar-JO" sz="1400" b="1" i="0" u="none" strike="noStrike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726644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JO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2.2.1.4</a:t>
                      </a:r>
                      <a:endParaRPr lang="ar-JO" sz="1400" b="1" i="0" u="none" strike="noStrike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هل لدى المؤسّسة إجراءات واضحة لتقييم البحث العلمي وفق أدلّة وبراهين موضوعية؟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2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العمل على ضمان وجود إجراءات واضحة تماما، والأدلة والبراهين تامة الموضوعية.</a:t>
                      </a:r>
                    </a:p>
                  </a:txBody>
                  <a:tcPr marL="9525" marR="9525" marT="9525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عمادة البحث العلمي والدراسات العليا</a:t>
                      </a:r>
                    </a:p>
                  </a:txBody>
                  <a:tcPr marL="9525" marR="9525" marT="9525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تحسين  </a:t>
                      </a:r>
                      <a:b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</a:br>
                      <a: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جوهري </a:t>
                      </a:r>
                    </a:p>
                  </a:txBody>
                  <a:tcPr marL="9525" marR="9525" marT="9525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لا ينطبق</a:t>
                      </a:r>
                    </a:p>
                  </a:txBody>
                  <a:tcPr marL="9525" marR="9525" marT="9525"/>
                </a:tc>
                <a:tc>
                  <a:txBody>
                    <a:bodyPr/>
                    <a:lstStyle/>
                    <a:p>
                      <a:pPr algn="r" rtl="0" fontAlgn="b"/>
                      <a:endParaRPr lang="ar-JO" sz="1400" b="1" i="0" u="none" strike="noStrike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نهاية الفصل الدراسي الاول 2019-2020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عمادة البحث العلمي، </a:t>
                      </a:r>
                      <a:b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</a:br>
                      <a: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مجلس البحث العلمي،</a:t>
                      </a:r>
                      <a:b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</a:br>
                      <a: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عمادة ضمان الجودة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726644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JO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3.2.1.4</a:t>
                      </a:r>
                      <a:endParaRPr lang="ar-JO" sz="1400" b="1" i="0" u="none" strike="noStrike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هل تجاري معايير تقييم البحث العلمي في المؤسّسة التوجّهات والمعايير العالمية؟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2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العمل على ضمان وجود معايير المؤسّسة تجاري المعايير العالمية  بدرجة عالية جدّاً.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عمادة البحث العلمي والدراسات العليا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تحسين  </a:t>
                      </a:r>
                      <a:b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</a:br>
                      <a: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جوهري 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JO" sz="1400" b="1" i="0" u="none" strike="noStrike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لا ينطبق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r" rtl="0" fontAlgn="b"/>
                      <a:endParaRPr lang="ar-JO" sz="1400" b="1" i="0" u="none" strike="noStrike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نهاية الفصل الدراسي الاول 2019-2020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عمادة البحث العلمي، </a:t>
                      </a:r>
                      <a:b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</a:br>
                      <a: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عمادة ضمان الجودة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  <a:tr h="951851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JO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4.2.1.4 </a:t>
                      </a:r>
                      <a:endParaRPr lang="ar-JO" sz="1400" b="1" i="0" u="none" strike="noStrike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r" rtl="1" fontAlgn="ctr"/>
                      <a: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هل </a:t>
                      </a:r>
                      <a:r>
                        <a:rPr lang="ar-JO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تتعقد </a:t>
                      </a:r>
                      <a: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المؤسّسة المؤتمرات والندوات والورش العلمية لمناقشة نتائج البحوث المنجزة وأهميتها؟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2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العمل على ضمان عقدعدّة مؤتمرات وندوات وورش بمشاركات كبيرة ودعم كامل.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عمادة البحث العلمي والدراسات العليا، والكليات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تحسين  </a:t>
                      </a:r>
                      <a:b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</a:br>
                      <a: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جوهري 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لا ينطبق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r" rtl="0" fontAlgn="b"/>
                      <a:endParaRPr lang="ar-JO" sz="1400" b="1" i="0" u="none" strike="noStrike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</a:txBody>
                  <a:tcPr marL="9525" marR="9525" marT="9525" anchor="b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JO" sz="1400" b="1" i="0" u="none" strike="noStrike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نهاية الفصل الدراسي الاول 2019-2020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عمادة البحث العلمي، </a:t>
                      </a:r>
                      <a:b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</a:br>
                      <a: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لجان البحث العلمي في الكليات،</a:t>
                      </a:r>
                      <a:b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</a:br>
                      <a: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عمادة ضمان الجودة</a:t>
                      </a:r>
                    </a:p>
                  </a:txBody>
                  <a:tcPr marL="9525" marR="9525" marT="9525" anchor="ctr"/>
                </a:tc>
                <a:extLst>
                  <a:ext uri="{0D108BD9-81ED-4DB2-BD59-A6C34878D82A}">
                    <a16:rowId xmlns="" xmlns:a16="http://schemas.microsoft.com/office/drawing/2014/main" val="10006"/>
                  </a:ext>
                </a:extLst>
              </a:tr>
              <a:tr h="1177057">
                <a:tc>
                  <a:txBody>
                    <a:bodyPr/>
                    <a:lstStyle/>
                    <a:p>
                      <a:pPr algn="ctr" rtl="0" fontAlgn="ctr"/>
                      <a:r>
                        <a:rPr lang="ar-JO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3.1.2.4 </a:t>
                      </a:r>
                      <a:endParaRPr lang="ar-JO" sz="1400" b="1" i="0" u="none" strike="noStrike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ما مدى نجاح المؤسّسة في الحصول على منح دراسية؟</a:t>
                      </a:r>
                    </a:p>
                  </a:txBody>
                  <a:tcPr marL="9525" marR="9525" marT="9525"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0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حصلت على عشرات المنح.</a:t>
                      </a:r>
                      <a:b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</a:br>
                      <a: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(عمل خطة للحصول على منح </a:t>
                      </a:r>
                      <a:r>
                        <a:rPr lang="ar-JO" sz="1400" b="1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دراسية)</a:t>
                      </a:r>
                      <a:endParaRPr lang="ar-JO" sz="1400" b="1" i="0" u="none" strike="noStrike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</a:txBody>
                  <a:tcPr marL="9525" marR="9525" marT="9525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دائرة العلاقات الدولية والمراكز العلمية، وعمادة البحث العلمي والدراسات العليا</a:t>
                      </a:r>
                    </a:p>
                  </a:txBody>
                  <a:tcPr marL="9525" marR="9525" marT="9525" anchor="ctr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تحسين  </a:t>
                      </a:r>
                      <a:b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</a:br>
                      <a: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جوهري </a:t>
                      </a:r>
                    </a:p>
                  </a:txBody>
                  <a:tcPr marL="9525" marR="9525" marT="9525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لا ينطبق</a:t>
                      </a:r>
                    </a:p>
                  </a:txBody>
                  <a:tcPr marL="9525" marR="9525" marT="9525"/>
                </a:tc>
                <a:tc>
                  <a:txBody>
                    <a:bodyPr/>
                    <a:lstStyle/>
                    <a:p>
                      <a:pPr algn="r" rtl="0" fontAlgn="b"/>
                      <a:endParaRPr lang="ar-JO" sz="1400" b="1" i="0" u="none" strike="noStrike" dirty="0">
                        <a:solidFill>
                          <a:srgbClr val="000000"/>
                        </a:solidFill>
                        <a:effectLst/>
                        <a:latin typeface="Arabic Typesetting" panose="03020402040406030203" pitchFamily="66" charset="-78"/>
                        <a:cs typeface="AF_Najed" pitchFamily="2" charset="-78"/>
                      </a:endParaRPr>
                    </a:p>
                  </a:txBody>
                  <a:tcPr marL="9525" marR="9525" marT="9525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نهاية الفصل الدراسي الاول 2019-2020</a:t>
                      </a:r>
                    </a:p>
                  </a:txBody>
                  <a:tcPr marL="9525" marR="9525" marT="9525"/>
                </a:tc>
                <a:tc>
                  <a:txBody>
                    <a:bodyPr/>
                    <a:lstStyle/>
                    <a:p>
                      <a:pPr algn="ctr" rtl="1" fontAlgn="ctr"/>
                      <a: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دائرة العلاقات الدولية والمراكز العلمية،</a:t>
                      </a:r>
                      <a:b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</a:br>
                      <a:r>
                        <a:rPr lang="ar-JO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Arabic Typesetting" panose="03020402040406030203" pitchFamily="66" charset="-78"/>
                          <a:cs typeface="AF_Najed" pitchFamily="2" charset="-78"/>
                        </a:rPr>
                        <a:t>عمادة ضمان الجودة</a:t>
                      </a:r>
                    </a:p>
                  </a:txBody>
                  <a:tcPr marL="9525" marR="9525" marT="9525"/>
                </a:tc>
                <a:extLst>
                  <a:ext uri="{0D108BD9-81ED-4DB2-BD59-A6C34878D82A}">
                    <a16:rowId xmlns=""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0" y="0"/>
            <a:ext cx="9144000" cy="639762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457200" rtl="0" eaLnBrk="1" latinLnBrk="0" hangingPunct="1">
              <a:spcBef>
                <a:spcPct val="0"/>
              </a:spcBef>
              <a:buNone/>
              <a:defRPr sz="4000" kern="1200" cap="none">
                <a:ln w="3175" cmpd="sng">
                  <a:noFill/>
                </a:ln>
                <a:solidFill>
                  <a:schemeClr val="tx1"/>
                </a:solidFill>
                <a:effectLst/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ar-JO" sz="3200" b="1" dirty="0" smtClean="0">
                <a:latin typeface="Arabic Typesetting" panose="03020402040406030203" pitchFamily="66" charset="-78"/>
                <a:cs typeface="AF_Najed" pitchFamily="2" charset="-78"/>
              </a:rPr>
              <a:t>ربط ملاحظات الهيئة مع مجالات التحسين </a:t>
            </a:r>
            <a:endParaRPr lang="en-US" sz="3200" dirty="0">
              <a:latin typeface="Arabic Typesetting" panose="03020402040406030203" pitchFamily="66" charset="-78"/>
              <a:cs typeface="AF_Najed" pitchFamily="2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501131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0000" y="235495"/>
            <a:ext cx="1524000" cy="15970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Rectangle 3"/>
          <p:cNvSpPr/>
          <p:nvPr/>
        </p:nvSpPr>
        <p:spPr>
          <a:xfrm>
            <a:off x="0" y="2438400"/>
            <a:ext cx="9144000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rtl="1" fontAlgn="base">
              <a:spcBef>
                <a:spcPct val="0"/>
              </a:spcBef>
              <a:spcAft>
                <a:spcPct val="0"/>
              </a:spcAft>
            </a:pPr>
            <a:r>
              <a:rPr lang="ar-JO" altLang="en-US" sz="4400" b="1" dirty="0" smtClean="0">
                <a:latin typeface="Arabic Typesetting" panose="03020402040406030203" pitchFamily="66" charset="-78"/>
                <a:cs typeface="AF_Najed" pitchFamily="2" charset="-78"/>
              </a:rPr>
              <a:t>الطموح وإجراءات التحسين  </a:t>
            </a:r>
            <a:endParaRPr lang="en-US" altLang="en-US" sz="1600" dirty="0">
              <a:latin typeface="Arabic Typesetting" panose="03020402040406030203" pitchFamily="66" charset="-78"/>
              <a:cs typeface="AF_Najed" pitchFamily="2" charset="-78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27176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Parallax">
  <a:themeElements>
    <a:clrScheme name="Parallax">
      <a:dk1>
        <a:sysClr val="windowText" lastClr="000000"/>
      </a:dk1>
      <a:lt1>
        <a:sysClr val="window" lastClr="FFFFFF"/>
      </a:lt1>
      <a:dk2>
        <a:srgbClr val="212121"/>
      </a:dk2>
      <a:lt2>
        <a:srgbClr val="EBEBEB"/>
      </a:lt2>
      <a:accent1>
        <a:srgbClr val="30ACEC"/>
      </a:accent1>
      <a:accent2>
        <a:srgbClr val="80C34F"/>
      </a:accent2>
      <a:accent3>
        <a:srgbClr val="E29D3E"/>
      </a:accent3>
      <a:accent4>
        <a:srgbClr val="D64A3B"/>
      </a:accent4>
      <a:accent5>
        <a:srgbClr val="D64787"/>
      </a:accent5>
      <a:accent6>
        <a:srgbClr val="A666E1"/>
      </a:accent6>
      <a:hlink>
        <a:srgbClr val="3085ED"/>
      </a:hlink>
      <a:folHlink>
        <a:srgbClr val="82B6F4"/>
      </a:folHlink>
    </a:clrScheme>
    <a:fontScheme name="Parallax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Parallax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lumMod val="104000"/>
              </a:schemeClr>
            </a:gs>
            <a:gs pos="100000">
              <a:schemeClr val="phClr">
                <a:tint val="84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2000"/>
              </a:schemeClr>
            </a:gs>
            <a:gs pos="100000">
              <a:schemeClr val="phClr">
                <a:shade val="88000"/>
                <a:lumMod val="94000"/>
              </a:schemeClr>
            </a:gs>
          </a:gsLst>
          <a:path path="circle">
            <a:fillToRect l="50000" t="100000" r="100000" b="50000"/>
          </a:path>
        </a:gradFill>
      </a:fillStyleLst>
      <a:lnStyleLst>
        <a:ln w="9525" cap="rnd" cmpd="sng" algn="ctr">
          <a:solidFill>
            <a:schemeClr val="phClr">
              <a:tint val="6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reflection blurRad="12700" stA="26000" endPos="32000" dist="12700" dir="5400000" sy="-100000" rotWithShape="0"/>
          </a:effectLst>
        </a:effectStyle>
        <a:effectStyle>
          <a:effectLst>
            <a:outerShdw blurRad="38100" dist="25400" dir="5400000" rotWithShape="0">
              <a:srgbClr val="000000">
                <a:alpha val="64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25400" h="127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98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shade val="76000"/>
                <a:satMod val="180000"/>
              </a:schemeClr>
              <a:schemeClr val="phClr">
                <a:tint val="80000"/>
                <a:satMod val="120000"/>
                <a:lumMod val="18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Parallax" id="{3388167B-A2EB-4685-9635-1831D9AEF8C4}" vid="{4F7A876A-7598-49CA-AFC8-8EDA2551E4A7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TM03457496[[fn=Parallax]]</Template>
  <TotalTime>1485</TotalTime>
  <Words>3188</Words>
  <Application>Microsoft Office PowerPoint</Application>
  <PresentationFormat>On-screen Show (4:3)</PresentationFormat>
  <Paragraphs>652</Paragraphs>
  <Slides>26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26</vt:i4>
      </vt:variant>
    </vt:vector>
  </HeadingPairs>
  <TitlesOfParts>
    <vt:vector size="27" baseType="lpstr">
      <vt:lpstr>Parallax</vt:lpstr>
      <vt:lpstr>Slide 1</vt:lpstr>
      <vt:lpstr>Slide 2</vt:lpstr>
      <vt:lpstr>Slide 3</vt:lpstr>
      <vt:lpstr>الغايات والأهداف والمبادرات الاستراتيجية</vt:lpstr>
      <vt:lpstr>الغايات والأهداف والمبادرات الاستراتيجية</vt:lpstr>
      <vt:lpstr>الغايات والأهداف والمبادرات الاستراتيجية</vt:lpstr>
      <vt:lpstr>الغايات والأهداف والمبادرات الاستراتيجية</vt:lpstr>
      <vt:lpstr>Slide 8</vt:lpstr>
      <vt:lpstr>Slide 9</vt:lpstr>
      <vt:lpstr>Slide 10</vt:lpstr>
      <vt:lpstr>Slide 11</vt:lpstr>
      <vt:lpstr>الهدف العام 2: زيادة التعاون البحثي مع المؤسسات العلمية ذات الشهرة العالية على   نطاق دولي وخاصة في مجالات البحث ذات الأولوية</vt:lpstr>
      <vt:lpstr>Slide 13</vt:lpstr>
      <vt:lpstr>الهدف العام 3: تحسين جودة التعليم لطلبة الدراسات العليا، وخاصة في المجالات المتعلقة  بالمجالات البحثية ذات الأولوية، بما في ذلك ضرورة إشراك الطلبة في البحوث العلمية </vt:lpstr>
      <vt:lpstr>Slide 15</vt:lpstr>
      <vt:lpstr>الهدف العام 4: إعداد وتنفيذ وتقويم حلول شاملة للتطوير المهني الشامل للعاملين  في الجامعة، وخاصة الباحثين الشباب</vt:lpstr>
      <vt:lpstr>Slide 17</vt:lpstr>
      <vt:lpstr>الهدف العام 5: زيادة مستوى جودة أدارة الجامعة في مجال البحث العلمي،  بما في ذلك تنفيذ تغييرات مؤسسية تنظيمية داعمة للجودة</vt:lpstr>
      <vt:lpstr>Slide 19</vt:lpstr>
      <vt:lpstr>اتجاهات أولويات البحث العلمي ومجالات التركيز المطلوبة   (Priority Research Areas)</vt:lpstr>
      <vt:lpstr>اتجاهات أولويات البحث العلمي ومجالات التركيز المطلوبة   (Priority Research Areas)</vt:lpstr>
      <vt:lpstr>اتجاهات أولويات البحث العلمي ومجالات التركيز المطلوبة   (Priority Research Areas) *</vt:lpstr>
      <vt:lpstr>اتجاهات أولويات البحث العلمي ومجالات التركيز المطلوبة   (Priority Research Areas)</vt:lpstr>
      <vt:lpstr>اتجاهات أولويات البحث العلمي ومجالات التركيز المطلوبة   (Priority Research Areas)</vt:lpstr>
      <vt:lpstr>Slide 25</vt:lpstr>
      <vt:lpstr>Slide 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Windows User</dc:creator>
  <cp:lastModifiedBy>isam.najib</cp:lastModifiedBy>
  <cp:revision>147</cp:revision>
  <cp:lastPrinted>2020-09-14T06:53:21Z</cp:lastPrinted>
  <dcterms:created xsi:type="dcterms:W3CDTF">2020-09-12T14:42:41Z</dcterms:created>
  <dcterms:modified xsi:type="dcterms:W3CDTF">2020-09-21T04:19:24Z</dcterms:modified>
</cp:coreProperties>
</file>