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363" r:id="rId2"/>
    <p:sldId id="364" r:id="rId3"/>
    <p:sldId id="365" r:id="rId4"/>
    <p:sldId id="366" r:id="rId5"/>
    <p:sldId id="367" r:id="rId6"/>
    <p:sldId id="369" r:id="rId7"/>
    <p:sldId id="370" r:id="rId8"/>
    <p:sldId id="371" r:id="rId9"/>
    <p:sldId id="372" r:id="rId10"/>
    <p:sldId id="373" r:id="rId11"/>
    <p:sldId id="374" r:id="rId12"/>
    <p:sldId id="375" r:id="rId13"/>
    <p:sldId id="376" r:id="rId14"/>
    <p:sldId id="377" r:id="rId15"/>
    <p:sldId id="378" r:id="rId16"/>
    <p:sldId id="379" r:id="rId17"/>
    <p:sldId id="380" r:id="rId18"/>
    <p:sldId id="395" r:id="rId19"/>
    <p:sldId id="397" r:id="rId20"/>
    <p:sldId id="396" r:id="rId21"/>
    <p:sldId id="398" r:id="rId22"/>
    <p:sldId id="381" r:id="rId23"/>
    <p:sldId id="382" r:id="rId24"/>
    <p:sldId id="383" r:id="rId25"/>
    <p:sldId id="384" r:id="rId26"/>
    <p:sldId id="385" r:id="rId27"/>
    <p:sldId id="386" r:id="rId28"/>
    <p:sldId id="387" r:id="rId29"/>
    <p:sldId id="388" r:id="rId30"/>
    <p:sldId id="394" r:id="rId31"/>
    <p:sldId id="389" r:id="rId32"/>
    <p:sldId id="390" r:id="rId33"/>
    <p:sldId id="391" r:id="rId34"/>
    <p:sldId id="392" r:id="rId35"/>
    <p:sldId id="393" r:id="rId36"/>
    <p:sldId id="362" r:id="rId37"/>
  </p:sldIdLst>
  <p:sldSz cx="9144000" cy="6858000" type="screen4x3"/>
  <p:notesSz cx="9144000" cy="6858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890" y="-33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181600" y="0"/>
            <a:ext cx="3962400" cy="3429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3962400" cy="342900"/>
          </a:xfrm>
          <a:prstGeom prst="rect">
            <a:avLst/>
          </a:prstGeom>
        </p:spPr>
        <p:txBody>
          <a:bodyPr vert="horz" lIns="91440" tIns="45720" rIns="91440" bIns="45720" rtlCol="1"/>
          <a:lstStyle>
            <a:lvl1pPr algn="l">
              <a:defRPr sz="1200"/>
            </a:lvl1pPr>
          </a:lstStyle>
          <a:p>
            <a:fld id="{E2179BFE-7749-43B8-A014-0CC5752D2DB3}" type="datetimeFigureOut">
              <a:rPr lang="ar-JO" smtClean="0"/>
              <a:t>05/02/1442</a:t>
            </a:fld>
            <a:endParaRPr lang="ar-JO"/>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6" name="Footer Placeholder 5"/>
          <p:cNvSpPr>
            <a:spLocks noGrp="1"/>
          </p:cNvSpPr>
          <p:nvPr>
            <p:ph type="ftr" sz="quarter" idx="4"/>
          </p:nvPr>
        </p:nvSpPr>
        <p:spPr>
          <a:xfrm>
            <a:off x="5181600" y="6513513"/>
            <a:ext cx="3962400" cy="3429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6513513"/>
            <a:ext cx="3962400" cy="342900"/>
          </a:xfrm>
          <a:prstGeom prst="rect">
            <a:avLst/>
          </a:prstGeom>
        </p:spPr>
        <p:txBody>
          <a:bodyPr vert="horz" lIns="91440" tIns="45720" rIns="91440" bIns="45720" rtlCol="1" anchor="b"/>
          <a:lstStyle>
            <a:lvl1pPr algn="l">
              <a:defRPr sz="1200"/>
            </a:lvl1pPr>
          </a:lstStyle>
          <a:p>
            <a:fld id="{7EBD770C-248E-43DD-9901-F4DF58F83EDB}" type="slidenum">
              <a:rPr lang="ar-JO" smtClean="0"/>
              <a:t>‹#›</a:t>
            </a:fld>
            <a:endParaRPr lang="ar-JO"/>
          </a:p>
        </p:txBody>
      </p:sp>
    </p:spTree>
    <p:extLst>
      <p:ext uri="{BB962C8B-B14F-4D97-AF65-F5344CB8AC3E}">
        <p14:creationId xmlns:p14="http://schemas.microsoft.com/office/powerpoint/2010/main" val="333208953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274637"/>
            <a:ext cx="9144000" cy="1249680"/>
          </a:xfrm>
          <a:custGeom>
            <a:avLst/>
            <a:gdLst/>
            <a:ahLst/>
            <a:cxnLst/>
            <a:rect l="l" t="t" r="r" b="b"/>
            <a:pathLst>
              <a:path w="9144000" h="1249680">
                <a:moveTo>
                  <a:pt x="0" y="1249362"/>
                </a:moveTo>
                <a:lnTo>
                  <a:pt x="9144000" y="1249362"/>
                </a:lnTo>
                <a:lnTo>
                  <a:pt x="9144000" y="0"/>
                </a:lnTo>
                <a:lnTo>
                  <a:pt x="0" y="0"/>
                </a:lnTo>
                <a:lnTo>
                  <a:pt x="0" y="1249362"/>
                </a:lnTo>
                <a:close/>
              </a:path>
            </a:pathLst>
          </a:custGeom>
          <a:solidFill>
            <a:srgbClr val="4F81BC"/>
          </a:solidFill>
        </p:spPr>
        <p:txBody>
          <a:bodyPr wrap="square" lIns="0" tIns="0" rIns="0" bIns="0" rtlCol="0"/>
          <a:lstStyle/>
          <a:p>
            <a:endParaRPr/>
          </a:p>
        </p:txBody>
      </p:sp>
      <p:sp>
        <p:nvSpPr>
          <p:cNvPr id="2" name="Holder 2"/>
          <p:cNvSpPr>
            <a:spLocks noGrp="1"/>
          </p:cNvSpPr>
          <p:nvPr>
            <p:ph type="ctrTitle"/>
          </p:nvPr>
        </p:nvSpPr>
        <p:spPr>
          <a:xfrm>
            <a:off x="878230" y="549910"/>
            <a:ext cx="7387539" cy="635000"/>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447800" y="6377940"/>
            <a:ext cx="6781800" cy="342900"/>
          </a:xfrm>
        </p:spPr>
        <p:txBody>
          <a:bodyPr lIns="0" tIns="0" rIns="0" bIns="0"/>
          <a:lstStyle>
            <a:lvl1pPr algn="ctr">
              <a:defRPr>
                <a:solidFill>
                  <a:schemeClr val="tx1">
                    <a:tint val="75000"/>
                  </a:schemeClr>
                </a:solidFill>
              </a:defRPr>
            </a:lvl1pPr>
          </a:lstStyle>
          <a:p>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a:xfrm>
            <a:off x="1219200" y="6377940"/>
            <a:ext cx="7086600" cy="342900"/>
          </a:xfrm>
        </p:spPr>
        <p:txBody>
          <a:bodyPr lIns="0" tIns="0" rIns="0" bIns="0"/>
          <a:lstStyle>
            <a:lvl1pPr algn="ctr">
              <a:defRPr>
                <a:solidFill>
                  <a:schemeClr val="tx1">
                    <a:tint val="75000"/>
                  </a:schemeClr>
                </a:solidFill>
              </a:defRPr>
            </a:lvl1pPr>
          </a:lstStyle>
          <a:p>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chemeClr val="tx1"/>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1828800" y="6377940"/>
            <a:ext cx="6172200" cy="342900"/>
          </a:xfrm>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32028" y="374345"/>
            <a:ext cx="8479942" cy="1244600"/>
          </a:xfrm>
          <a:prstGeom prst="rect">
            <a:avLst/>
          </a:prstGeom>
        </p:spPr>
        <p:txBody>
          <a:bodyPr wrap="square" lIns="0" tIns="0" rIns="0" bIns="0">
            <a:spAutoFit/>
          </a:bodyPr>
          <a:lstStyle>
            <a:lvl1pPr>
              <a:defRPr sz="3600" b="1" i="0">
                <a:solidFill>
                  <a:schemeClr val="tx1"/>
                </a:solidFill>
                <a:latin typeface="Calibri"/>
                <a:cs typeface="Calibri"/>
              </a:defRPr>
            </a:lvl1pPr>
          </a:lstStyle>
          <a:p>
            <a:endParaRPr/>
          </a:p>
        </p:txBody>
      </p:sp>
      <p:sp>
        <p:nvSpPr>
          <p:cNvPr id="3" name="Holder 3"/>
          <p:cNvSpPr>
            <a:spLocks noGrp="1"/>
          </p:cNvSpPr>
          <p:nvPr>
            <p:ph type="body" idx="1"/>
          </p:nvPr>
        </p:nvSpPr>
        <p:spPr>
          <a:xfrm>
            <a:off x="457200" y="1577340"/>
            <a:ext cx="82296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hyperlink" Target="http://www.nsf.gov/publications/pub_summ.jsp?ods_key=nsf02057" TargetMode="Externa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8230" y="549910"/>
            <a:ext cx="7387539" cy="553998"/>
          </a:xfrm>
        </p:spPr>
        <p:txBody>
          <a:bodyPr/>
          <a:lstStyle/>
          <a:p>
            <a:r>
              <a:rPr lang="en-US" dirty="0" smtClean="0"/>
              <a:t>Faculty Training Courses</a:t>
            </a:r>
            <a:endParaRPr lang="ar-JO" dirty="0"/>
          </a:p>
        </p:txBody>
      </p:sp>
      <p:sp>
        <p:nvSpPr>
          <p:cNvPr id="3" name="Subtitle 2"/>
          <p:cNvSpPr>
            <a:spLocks noGrp="1"/>
          </p:cNvSpPr>
          <p:nvPr>
            <p:ph type="subTitle" idx="4"/>
          </p:nvPr>
        </p:nvSpPr>
        <p:spPr>
          <a:xfrm>
            <a:off x="381000" y="2376607"/>
            <a:ext cx="8534400" cy="1661993"/>
          </a:xfrm>
        </p:spPr>
        <p:txBody>
          <a:bodyPr/>
          <a:lstStyle/>
          <a:p>
            <a:pPr algn="ctr"/>
            <a:r>
              <a:rPr lang="en-US" sz="4400" b="1" dirty="0"/>
              <a:t>Best Practices to Get </a:t>
            </a:r>
            <a:r>
              <a:rPr lang="en-US" sz="4400" b="1" dirty="0" smtClean="0"/>
              <a:t>Funding: </a:t>
            </a:r>
            <a:r>
              <a:rPr lang="en-US" sz="3200" b="1" dirty="0" smtClean="0"/>
              <a:t>Networking &amp; How to Prepare a Project File for Submission</a:t>
            </a:r>
            <a:endParaRPr lang="ar-JO" sz="3200" b="1" dirty="0"/>
          </a:p>
        </p:txBody>
      </p:sp>
      <p:sp>
        <p:nvSpPr>
          <p:cNvPr id="4" name="Subtitle 2"/>
          <p:cNvSpPr txBox="1">
            <a:spLocks/>
          </p:cNvSpPr>
          <p:nvPr/>
        </p:nvSpPr>
        <p:spPr>
          <a:xfrm>
            <a:off x="1371600" y="4609826"/>
            <a:ext cx="6400800" cy="738664"/>
          </a:xfrm>
          <a:prstGeom prst="rect">
            <a:avLst/>
          </a:prstGeom>
        </p:spPr>
        <p:txBody>
          <a:bodyPr wrap="square" lIns="0" tIns="0" rIns="0" bIns="0">
            <a:sp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r>
              <a:rPr lang="en-US" sz="2400" b="1" kern="0" dirty="0" smtClean="0">
                <a:solidFill>
                  <a:sysClr val="windowText" lastClr="000000"/>
                </a:solidFill>
              </a:rPr>
              <a:t>Prof. Omar R. </a:t>
            </a:r>
            <a:r>
              <a:rPr lang="en-US" sz="2400" b="1" kern="0" dirty="0" smtClean="0">
                <a:solidFill>
                  <a:sysClr val="windowText" lastClr="000000"/>
                </a:solidFill>
              </a:rPr>
              <a:t>Daoud</a:t>
            </a:r>
          </a:p>
          <a:p>
            <a:pPr algn="ctr"/>
            <a:r>
              <a:rPr lang="en-US" sz="2400" b="1" kern="0" dirty="0" smtClean="0">
                <a:solidFill>
                  <a:sysClr val="windowText" lastClr="000000"/>
                </a:solidFill>
              </a:rPr>
              <a:t>Prof. Munzer </a:t>
            </a:r>
            <a:r>
              <a:rPr lang="en-US" sz="2400" b="1" kern="0" dirty="0" err="1" smtClean="0">
                <a:solidFill>
                  <a:sysClr val="windowText" lastClr="000000"/>
                </a:solidFill>
              </a:rPr>
              <a:t>Ubeid</a:t>
            </a:r>
            <a:endParaRPr lang="ar-JO" sz="2400" b="1" kern="0" dirty="0">
              <a:solidFill>
                <a:sysClr val="windowText" lastClr="000000"/>
              </a:solidFill>
            </a:endParaRPr>
          </a:p>
        </p:txBody>
      </p:sp>
      <p:sp>
        <p:nvSpPr>
          <p:cNvPr id="5" name="Subtitle 2"/>
          <p:cNvSpPr txBox="1">
            <a:spLocks/>
          </p:cNvSpPr>
          <p:nvPr/>
        </p:nvSpPr>
        <p:spPr>
          <a:xfrm>
            <a:off x="228600" y="6200001"/>
            <a:ext cx="8534400" cy="276999"/>
          </a:xfrm>
          <a:prstGeom prst="rect">
            <a:avLst/>
          </a:prstGeom>
        </p:spPr>
        <p:txBody>
          <a:bodyPr wrap="square" lIns="0" tIns="0" rIns="0" bIns="0">
            <a:sp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l" rtl="0"/>
            <a:r>
              <a:rPr lang="en-US" b="1" kern="0" dirty="0" smtClean="0">
                <a:solidFill>
                  <a:sysClr val="windowText" lastClr="000000"/>
                </a:solidFill>
              </a:rPr>
              <a:t>Faculty of Nursing Auditorium				     22</a:t>
            </a:r>
            <a:r>
              <a:rPr lang="en-US" b="1" kern="0" baseline="30000" dirty="0" smtClean="0">
                <a:solidFill>
                  <a:sysClr val="windowText" lastClr="000000"/>
                </a:solidFill>
              </a:rPr>
              <a:t>nd</a:t>
            </a:r>
            <a:r>
              <a:rPr lang="en-US" b="1" kern="0" dirty="0" smtClean="0">
                <a:solidFill>
                  <a:sysClr val="windowText" lastClr="000000"/>
                </a:solidFill>
              </a:rPr>
              <a:t> Sept. 2020</a:t>
            </a:r>
            <a:endParaRPr lang="ar-JO" b="1" kern="0" dirty="0">
              <a:solidFill>
                <a:sysClr val="windowText" lastClr="000000"/>
              </a:solidFill>
            </a:endParaRPr>
          </a:p>
        </p:txBody>
      </p:sp>
      <p:pic>
        <p:nvPicPr>
          <p:cNvPr id="6" name="Picture 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2360" y="381000"/>
            <a:ext cx="1107460" cy="1074176"/>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987366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ctrTitle"/>
          </p:nvPr>
        </p:nvSpPr>
        <p:spPr/>
        <p:txBody>
          <a:bodyPr/>
          <a:lstStyle/>
          <a:p>
            <a:r>
              <a:rPr lang="en-US" altLang="ar-JO"/>
              <a:t>4. Write a Responsive Proposal</a:t>
            </a:r>
          </a:p>
        </p:txBody>
      </p:sp>
      <p:sp>
        <p:nvSpPr>
          <p:cNvPr id="31747" name="Rectangle 3"/>
          <p:cNvSpPr>
            <a:spLocks noGrp="1" noChangeArrowheads="1"/>
          </p:cNvSpPr>
          <p:nvPr>
            <p:ph type="subTitle" idx="4"/>
          </p:nvPr>
        </p:nvSpPr>
        <p:spPr>
          <a:xfrm>
            <a:off x="1219200" y="1981200"/>
            <a:ext cx="7010400" cy="3656386"/>
          </a:xfrm>
        </p:spPr>
        <p:txBody>
          <a:bodyPr/>
          <a:lstStyle/>
          <a:p>
            <a:pPr>
              <a:lnSpc>
                <a:spcPct val="90000"/>
              </a:lnSpc>
              <a:buFont typeface="Monotype Sorts" pitchFamily="2" charset="2"/>
              <a:buNone/>
            </a:pPr>
            <a:r>
              <a:rPr lang="en-US" altLang="ar-JO" sz="2400" u="sng" dirty="0"/>
              <a:t>Goal: Be responsive, innovative and communicate </a:t>
            </a:r>
            <a:r>
              <a:rPr lang="en-US" altLang="ar-JO" sz="2400" u="sng" dirty="0" smtClean="0"/>
              <a:t>well</a:t>
            </a:r>
            <a:endParaRPr lang="ar-JO" altLang="ar-JO" sz="2400" u="sng" dirty="0" smtClean="0"/>
          </a:p>
          <a:p>
            <a:pPr>
              <a:lnSpc>
                <a:spcPct val="90000"/>
              </a:lnSpc>
              <a:buFont typeface="Monotype Sorts" pitchFamily="2" charset="2"/>
              <a:buNone/>
            </a:pPr>
            <a:endParaRPr lang="en-US" altLang="ar-JO" sz="2400" u="sng" dirty="0"/>
          </a:p>
          <a:p>
            <a:pPr marL="342900" indent="-342900" algn="just">
              <a:lnSpc>
                <a:spcPct val="90000"/>
              </a:lnSpc>
              <a:buFont typeface="Arial" panose="020B0604020202020204" pitchFamily="34" charset="0"/>
              <a:buChar char="•"/>
            </a:pPr>
            <a:r>
              <a:rPr lang="en-US" altLang="ar-JO" sz="2400" dirty="0"/>
              <a:t>Parse the </a:t>
            </a:r>
            <a:r>
              <a:rPr lang="en-US" altLang="ar-JO" sz="2400" dirty="0" smtClean="0"/>
              <a:t>Request for proposal(RFP); </a:t>
            </a:r>
            <a:r>
              <a:rPr lang="en-US" altLang="ar-JO" sz="2400" dirty="0"/>
              <a:t>make sure that you have addressed all requirements</a:t>
            </a:r>
          </a:p>
          <a:p>
            <a:pPr marL="342900" indent="-342900" algn="just">
              <a:lnSpc>
                <a:spcPct val="90000"/>
              </a:lnSpc>
              <a:buFont typeface="Arial" panose="020B0604020202020204" pitchFamily="34" charset="0"/>
              <a:buChar char="•"/>
            </a:pPr>
            <a:endParaRPr lang="en-US" altLang="ar-JO" sz="2400" dirty="0" smtClean="0"/>
          </a:p>
          <a:p>
            <a:pPr marL="342900" indent="-342900" algn="just">
              <a:lnSpc>
                <a:spcPct val="90000"/>
              </a:lnSpc>
              <a:buFont typeface="Arial" panose="020B0604020202020204" pitchFamily="34" charset="0"/>
              <a:buChar char="•"/>
            </a:pPr>
            <a:r>
              <a:rPr lang="en-US" altLang="ar-JO" sz="2400" dirty="0" smtClean="0"/>
              <a:t>Write </a:t>
            </a:r>
            <a:r>
              <a:rPr lang="en-US" altLang="ar-JO" sz="2400" dirty="0"/>
              <a:t>the proposal for the audience (understand who are the reviewers)</a:t>
            </a:r>
          </a:p>
          <a:p>
            <a:pPr marL="342900" indent="-342900" algn="just">
              <a:lnSpc>
                <a:spcPct val="90000"/>
              </a:lnSpc>
              <a:buFont typeface="Arial" panose="020B0604020202020204" pitchFamily="34" charset="0"/>
              <a:buChar char="•"/>
            </a:pPr>
            <a:endParaRPr lang="en-US" altLang="ar-JO" sz="2400" dirty="0" smtClean="0"/>
          </a:p>
          <a:p>
            <a:pPr marL="342900" indent="-342900" algn="just">
              <a:lnSpc>
                <a:spcPct val="90000"/>
              </a:lnSpc>
              <a:buFont typeface="Arial" panose="020B0604020202020204" pitchFamily="34" charset="0"/>
              <a:buChar char="•"/>
            </a:pPr>
            <a:r>
              <a:rPr lang="en-US" altLang="ar-JO" sz="2400" dirty="0" smtClean="0"/>
              <a:t>Create </a:t>
            </a:r>
            <a:r>
              <a:rPr lang="en-US" altLang="ar-JO" sz="2400" dirty="0"/>
              <a:t>an appropriate budget and plan</a:t>
            </a:r>
          </a:p>
          <a:p>
            <a:pPr marL="342900" indent="-342900" algn="just">
              <a:lnSpc>
                <a:spcPct val="90000"/>
              </a:lnSpc>
              <a:buFont typeface="Arial" panose="020B0604020202020204" pitchFamily="34" charset="0"/>
              <a:buChar char="•"/>
            </a:pPr>
            <a:endParaRPr lang="en-US" altLang="ar-JO" sz="2400" dirty="0" smtClean="0"/>
          </a:p>
          <a:p>
            <a:pPr marL="342900" indent="-342900" algn="just">
              <a:lnSpc>
                <a:spcPct val="90000"/>
              </a:lnSpc>
              <a:buFont typeface="Arial" panose="020B0604020202020204" pitchFamily="34" charset="0"/>
              <a:buChar char="•"/>
            </a:pPr>
            <a:r>
              <a:rPr lang="en-US" altLang="ar-JO" sz="2400" dirty="0" smtClean="0"/>
              <a:t>Excel </a:t>
            </a:r>
            <a:r>
              <a:rPr lang="en-US" altLang="ar-JO" sz="2400" dirty="0"/>
              <a:t>in all categories</a:t>
            </a:r>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2139804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p:txBody>
          <a:bodyPr/>
          <a:lstStyle/>
          <a:p>
            <a:r>
              <a:rPr lang="en-US" altLang="ar-JO"/>
              <a:t>4a. Develop Concept</a:t>
            </a:r>
          </a:p>
        </p:txBody>
      </p:sp>
      <p:sp>
        <p:nvSpPr>
          <p:cNvPr id="10243" name="Rectangle 3"/>
          <p:cNvSpPr>
            <a:spLocks noGrp="1" noChangeArrowheads="1"/>
          </p:cNvSpPr>
          <p:nvPr>
            <p:ph type="subTitle" idx="4"/>
          </p:nvPr>
        </p:nvSpPr>
        <p:spPr>
          <a:xfrm>
            <a:off x="1506940" y="2362200"/>
            <a:ext cx="6400800" cy="1477328"/>
          </a:xfrm>
        </p:spPr>
        <p:txBody>
          <a:bodyPr/>
          <a:lstStyle/>
          <a:p>
            <a:pPr marL="342900" indent="-342900">
              <a:buFont typeface="Arial" panose="020B0604020202020204" pitchFamily="34" charset="0"/>
              <a:buChar char="•"/>
            </a:pPr>
            <a:r>
              <a:rPr lang="en-US" altLang="ar-JO" sz="2400" dirty="0"/>
              <a:t>Understand literature and needs</a:t>
            </a:r>
          </a:p>
          <a:p>
            <a:pPr marL="342900" indent="-342900">
              <a:buFont typeface="Arial" panose="020B0604020202020204" pitchFamily="34" charset="0"/>
              <a:buChar char="•"/>
            </a:pPr>
            <a:r>
              <a:rPr lang="en-US" altLang="ar-JO" sz="2400" dirty="0"/>
              <a:t>Build from your strengths</a:t>
            </a:r>
          </a:p>
          <a:p>
            <a:pPr marL="342900" indent="-342900">
              <a:buFont typeface="Arial" panose="020B0604020202020204" pitchFamily="34" charset="0"/>
              <a:buChar char="•"/>
            </a:pPr>
            <a:r>
              <a:rPr lang="en-US" altLang="ar-JO" sz="2400" dirty="0"/>
              <a:t>Identify/develop partners</a:t>
            </a:r>
          </a:p>
          <a:p>
            <a:pPr marL="342900" indent="-342900">
              <a:buFont typeface="Arial" panose="020B0604020202020204" pitchFamily="34" charset="0"/>
              <a:buChar char="•"/>
            </a:pPr>
            <a:r>
              <a:rPr lang="en-US" altLang="ar-JO" sz="2400" dirty="0"/>
              <a:t>Reaction from colleagues and peers</a:t>
            </a:r>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843840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p:txBody>
          <a:bodyPr/>
          <a:lstStyle/>
          <a:p>
            <a:r>
              <a:rPr lang="en-US" altLang="ar-JO"/>
              <a:t>4b. Writing</a:t>
            </a:r>
          </a:p>
        </p:txBody>
      </p:sp>
      <p:sp>
        <p:nvSpPr>
          <p:cNvPr id="11267" name="Rectangle 3"/>
          <p:cNvSpPr>
            <a:spLocks noGrp="1" noChangeArrowheads="1"/>
          </p:cNvSpPr>
          <p:nvPr>
            <p:ph type="subTitle" idx="4"/>
          </p:nvPr>
        </p:nvSpPr>
        <p:spPr>
          <a:xfrm>
            <a:off x="1371600" y="2133600"/>
            <a:ext cx="6400800" cy="2954655"/>
          </a:xfrm>
        </p:spPr>
        <p:txBody>
          <a:bodyPr/>
          <a:lstStyle/>
          <a:p>
            <a:pPr marL="342900" indent="-342900" algn="just">
              <a:buFont typeface="Arial" panose="020B0604020202020204" pitchFamily="34" charset="0"/>
              <a:buChar char="•"/>
            </a:pPr>
            <a:r>
              <a:rPr lang="en-US" altLang="ar-JO" sz="2400" dirty="0"/>
              <a:t>Follow section format exactly</a:t>
            </a:r>
          </a:p>
          <a:p>
            <a:pPr marL="342900" indent="-342900" algn="just">
              <a:buFont typeface="Arial" panose="020B0604020202020204" pitchFamily="34" charset="0"/>
              <a:buChar char="•"/>
            </a:pPr>
            <a:r>
              <a:rPr lang="en-US" altLang="ar-JO" sz="2400" dirty="0"/>
              <a:t>Clear statement of benefits and significance: in abstract, introduction, conclusions</a:t>
            </a:r>
          </a:p>
          <a:p>
            <a:pPr marL="342900" indent="-342900" algn="just">
              <a:buFont typeface="Arial" panose="020B0604020202020204" pitchFamily="34" charset="0"/>
              <a:buChar char="•"/>
            </a:pPr>
            <a:r>
              <a:rPr lang="en-US" altLang="ar-JO" sz="2400" dirty="0"/>
              <a:t>Complete review of relevant literature </a:t>
            </a:r>
          </a:p>
          <a:p>
            <a:pPr marL="342900" indent="-342900" algn="just">
              <a:buFont typeface="Arial" panose="020B0604020202020204" pitchFamily="34" charset="0"/>
              <a:buChar char="•"/>
            </a:pPr>
            <a:r>
              <a:rPr lang="en-US" altLang="ar-JO" sz="2400" dirty="0"/>
              <a:t>Include clear schedule, and describe the deliverables</a:t>
            </a:r>
          </a:p>
          <a:p>
            <a:pPr marL="342900" indent="-342900" algn="just">
              <a:buFont typeface="Arial" panose="020B0604020202020204" pitchFamily="34" charset="0"/>
              <a:buChar char="•"/>
            </a:pPr>
            <a:r>
              <a:rPr lang="en-US" altLang="ar-JO" sz="2400" dirty="0"/>
              <a:t>Justify budget expenditures</a:t>
            </a:r>
          </a:p>
          <a:p>
            <a:pPr marL="342900" indent="-342900" algn="just">
              <a:buFont typeface="Arial" panose="020B0604020202020204" pitchFamily="34" charset="0"/>
              <a:buChar char="•"/>
            </a:pPr>
            <a:r>
              <a:rPr lang="en-US" altLang="ar-JO" sz="2400" dirty="0"/>
              <a:t>Present your qualification</a:t>
            </a:r>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38513601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p:txBody>
          <a:bodyPr/>
          <a:lstStyle/>
          <a:p>
            <a:r>
              <a:rPr lang="en-US" altLang="ar-JO"/>
              <a:t>5. Get Feedback and Revise</a:t>
            </a:r>
          </a:p>
        </p:txBody>
      </p:sp>
      <p:sp>
        <p:nvSpPr>
          <p:cNvPr id="32771" name="Rectangle 3"/>
          <p:cNvSpPr>
            <a:spLocks noGrp="1" noChangeArrowheads="1"/>
          </p:cNvSpPr>
          <p:nvPr>
            <p:ph type="subTitle" idx="4"/>
          </p:nvPr>
        </p:nvSpPr>
        <p:spPr>
          <a:xfrm>
            <a:off x="1143000" y="2209800"/>
            <a:ext cx="6400800" cy="2659190"/>
          </a:xfrm>
        </p:spPr>
        <p:txBody>
          <a:bodyPr/>
          <a:lstStyle/>
          <a:p>
            <a:pPr algn="just">
              <a:lnSpc>
                <a:spcPct val="90000"/>
              </a:lnSpc>
              <a:buFont typeface="Monotype Sorts" pitchFamily="2" charset="2"/>
              <a:buNone/>
            </a:pPr>
            <a:r>
              <a:rPr lang="en-US" altLang="ar-JO" sz="2400" u="sng" dirty="0"/>
              <a:t>Goal: Make sure you got it right</a:t>
            </a:r>
          </a:p>
          <a:p>
            <a:pPr marL="342900" indent="-342900" algn="just">
              <a:lnSpc>
                <a:spcPct val="90000"/>
              </a:lnSpc>
              <a:buFont typeface="Arial" panose="020B0604020202020204" pitchFamily="34" charset="0"/>
              <a:buChar char="•"/>
            </a:pPr>
            <a:r>
              <a:rPr lang="en-US" altLang="ar-JO" sz="2400" dirty="0"/>
              <a:t>Complete proposal at least 3 weeks before deadline</a:t>
            </a:r>
          </a:p>
          <a:p>
            <a:pPr marL="342900" indent="-342900" algn="just">
              <a:lnSpc>
                <a:spcPct val="90000"/>
              </a:lnSpc>
              <a:buFont typeface="Arial" panose="020B0604020202020204" pitchFamily="34" charset="0"/>
              <a:buChar char="•"/>
            </a:pPr>
            <a:r>
              <a:rPr lang="en-US" altLang="ar-JO" sz="2400" dirty="0"/>
              <a:t>Show proposal to a peer who knows your area of work well</a:t>
            </a:r>
          </a:p>
          <a:p>
            <a:pPr marL="342900" indent="-342900" algn="just">
              <a:lnSpc>
                <a:spcPct val="90000"/>
              </a:lnSpc>
              <a:buFont typeface="Arial" panose="020B0604020202020204" pitchFamily="34" charset="0"/>
              <a:buChar char="•"/>
            </a:pPr>
            <a:r>
              <a:rPr lang="en-US" altLang="ar-JO" sz="2400" dirty="0"/>
              <a:t>Show proposal to a peer who is not a specialist in your area</a:t>
            </a:r>
          </a:p>
          <a:p>
            <a:pPr marL="342900" indent="-342900" algn="just">
              <a:lnSpc>
                <a:spcPct val="90000"/>
              </a:lnSpc>
              <a:buFont typeface="Arial" panose="020B0604020202020204" pitchFamily="34" charset="0"/>
              <a:buChar char="•"/>
            </a:pPr>
            <a:r>
              <a:rPr lang="en-US" altLang="ar-JO" sz="2400" dirty="0"/>
              <a:t>Show proposal to a non-researcher</a:t>
            </a:r>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892420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ltLang="ar-JO"/>
              <a:t>Proposal Writing</a:t>
            </a:r>
          </a:p>
        </p:txBody>
      </p:sp>
      <p:sp>
        <p:nvSpPr>
          <p:cNvPr id="2051" name="Rectangle 3"/>
          <p:cNvSpPr>
            <a:spLocks noGrp="1" noChangeArrowheads="1"/>
          </p:cNvSpPr>
          <p:nvPr>
            <p:ph type="subTitle" idx="4"/>
          </p:nvPr>
        </p:nvSpPr>
        <p:spPr>
          <a:xfrm>
            <a:off x="1295400" y="2667000"/>
            <a:ext cx="6400800" cy="1292662"/>
          </a:xfrm>
        </p:spPr>
        <p:txBody>
          <a:bodyPr/>
          <a:lstStyle/>
          <a:p>
            <a:pPr algn="just">
              <a:buFont typeface="Monotype Sorts" pitchFamily="2" charset="2"/>
              <a:buNone/>
            </a:pPr>
            <a:r>
              <a:rPr lang="en-US" altLang="ar-JO" sz="2800" dirty="0"/>
              <a:t>A good research proposal demonstrates </a:t>
            </a:r>
            <a:r>
              <a:rPr lang="en-US" altLang="ar-JO" sz="2800" u="sng" dirty="0"/>
              <a:t>innovation</a:t>
            </a:r>
            <a:r>
              <a:rPr lang="en-US" altLang="ar-JO" sz="2800" dirty="0"/>
              <a:t> and </a:t>
            </a:r>
            <a:r>
              <a:rPr lang="en-US" altLang="ar-JO" sz="2800" u="sng" dirty="0"/>
              <a:t>significance</a:t>
            </a:r>
            <a:r>
              <a:rPr lang="en-US" altLang="ar-JO" sz="2800" dirty="0"/>
              <a:t> within its field of study</a:t>
            </a:r>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40530937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altLang="ar-JO" dirty="0"/>
              <a:t>Myths of Proposal Writing</a:t>
            </a:r>
          </a:p>
        </p:txBody>
      </p:sp>
      <p:sp>
        <p:nvSpPr>
          <p:cNvPr id="3075" name="Rectangle 3"/>
          <p:cNvSpPr>
            <a:spLocks noGrp="1" noChangeArrowheads="1"/>
          </p:cNvSpPr>
          <p:nvPr>
            <p:ph type="subTitle" idx="4"/>
          </p:nvPr>
        </p:nvSpPr>
        <p:spPr>
          <a:xfrm>
            <a:off x="1219200" y="2362200"/>
            <a:ext cx="6400800" cy="3323987"/>
          </a:xfrm>
        </p:spPr>
        <p:txBody>
          <a:bodyPr/>
          <a:lstStyle/>
          <a:p>
            <a:pPr marL="342900" indent="-342900" algn="just">
              <a:buFont typeface="Arial" panose="020B0604020202020204" pitchFamily="34" charset="0"/>
              <a:buChar char="•"/>
            </a:pPr>
            <a:r>
              <a:rPr lang="en-US" altLang="ar-JO" sz="2400" dirty="0"/>
              <a:t>Technical and scientific merits alone determine winners</a:t>
            </a:r>
          </a:p>
          <a:p>
            <a:pPr marL="342900" indent="-342900" algn="just">
              <a:buFont typeface="Arial" panose="020B0604020202020204" pitchFamily="34" charset="0"/>
              <a:buChar char="•"/>
            </a:pPr>
            <a:r>
              <a:rPr lang="en-US" altLang="ar-JO" sz="2400" dirty="0"/>
              <a:t>Proposals should always be written for the top experts in your field </a:t>
            </a:r>
          </a:p>
          <a:p>
            <a:pPr marL="342900" indent="-342900" algn="just">
              <a:buFont typeface="Arial" panose="020B0604020202020204" pitchFamily="34" charset="0"/>
              <a:buChar char="•"/>
            </a:pPr>
            <a:r>
              <a:rPr lang="en-US" altLang="ar-JO" sz="2400" dirty="0"/>
              <a:t>Only peers pick proposals</a:t>
            </a:r>
          </a:p>
          <a:p>
            <a:pPr marL="342900" indent="-342900" algn="just">
              <a:buFont typeface="Arial" panose="020B0604020202020204" pitchFamily="34" charset="0"/>
              <a:buChar char="•"/>
            </a:pPr>
            <a:r>
              <a:rPr lang="en-US" altLang="ar-JO" sz="2400" dirty="0"/>
              <a:t>Don’t ask your colleagues to review your </a:t>
            </a:r>
            <a:r>
              <a:rPr lang="en-US" altLang="ar-JO" sz="2400" dirty="0" smtClean="0"/>
              <a:t>proposal</a:t>
            </a:r>
            <a:endParaRPr lang="en-US" altLang="ar-JO" sz="2400" dirty="0"/>
          </a:p>
          <a:p>
            <a:pPr marL="342900" indent="-342900" algn="just">
              <a:buFont typeface="Arial" panose="020B0604020202020204" pitchFamily="34" charset="0"/>
              <a:buChar char="•"/>
            </a:pPr>
            <a:endParaRPr lang="en-US" altLang="ar-JO" sz="2400" dirty="0"/>
          </a:p>
          <a:p>
            <a:pPr marL="342900" indent="-342900" algn="just">
              <a:buFont typeface="Arial" panose="020B0604020202020204" pitchFamily="34" charset="0"/>
              <a:buChar char="•"/>
            </a:pPr>
            <a:endParaRPr lang="en-US" altLang="ar-JO" sz="2400" dirty="0"/>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14301776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r>
              <a:rPr lang="en-US" altLang="ar-JO"/>
              <a:t>More Myths</a:t>
            </a:r>
          </a:p>
        </p:txBody>
      </p:sp>
      <p:sp>
        <p:nvSpPr>
          <p:cNvPr id="4099" name="Rectangle 3"/>
          <p:cNvSpPr>
            <a:spLocks noGrp="1" noChangeArrowheads="1"/>
          </p:cNvSpPr>
          <p:nvPr>
            <p:ph type="subTitle" idx="4"/>
          </p:nvPr>
        </p:nvSpPr>
        <p:spPr>
          <a:xfrm>
            <a:off x="1295400" y="2438400"/>
            <a:ext cx="6400800" cy="2215991"/>
          </a:xfrm>
        </p:spPr>
        <p:txBody>
          <a:bodyPr/>
          <a:lstStyle/>
          <a:p>
            <a:pPr marL="342900" indent="-342900" algn="l">
              <a:buFont typeface="Arial" panose="020B0604020202020204" pitchFamily="34" charset="0"/>
              <a:buChar char="•"/>
            </a:pPr>
            <a:r>
              <a:rPr lang="en-US" altLang="ar-JO" sz="2400" dirty="0"/>
              <a:t>It’s a good idea to submit the same proposal to several agencies</a:t>
            </a:r>
          </a:p>
          <a:p>
            <a:pPr marL="342900" indent="-342900" algn="l">
              <a:buFont typeface="Arial" panose="020B0604020202020204" pitchFamily="34" charset="0"/>
              <a:buChar char="•"/>
            </a:pPr>
            <a:r>
              <a:rPr lang="en-US" altLang="ar-JO" sz="2400" dirty="0"/>
              <a:t>Follow your own writing style -- reviewers don’t care about the guidelines</a:t>
            </a:r>
          </a:p>
          <a:p>
            <a:pPr marL="342900" indent="-342900" algn="l">
              <a:buFont typeface="Arial" panose="020B0604020202020204" pitchFamily="34" charset="0"/>
              <a:buChar char="•"/>
            </a:pPr>
            <a:r>
              <a:rPr lang="en-US" altLang="ar-JO" sz="2400" dirty="0"/>
              <a:t>Don’t worry about schedules and deliverables -- this is research</a:t>
            </a:r>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23292659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r>
              <a:rPr lang="en-US" altLang="ar-JO"/>
              <a:t>Reality</a:t>
            </a:r>
          </a:p>
        </p:txBody>
      </p:sp>
      <p:sp>
        <p:nvSpPr>
          <p:cNvPr id="5123" name="Rectangle 3"/>
          <p:cNvSpPr>
            <a:spLocks noGrp="1" noChangeArrowheads="1"/>
          </p:cNvSpPr>
          <p:nvPr>
            <p:ph type="subTitle" idx="4"/>
          </p:nvPr>
        </p:nvSpPr>
        <p:spPr>
          <a:xfrm>
            <a:off x="838200" y="1981200"/>
            <a:ext cx="7239000" cy="4071884"/>
          </a:xfrm>
        </p:spPr>
        <p:txBody>
          <a:bodyPr/>
          <a:lstStyle/>
          <a:p>
            <a:pPr marL="342900" indent="-342900" algn="just">
              <a:lnSpc>
                <a:spcPct val="90000"/>
              </a:lnSpc>
              <a:buFont typeface="Arial" panose="020B0604020202020204" pitchFamily="34" charset="0"/>
              <a:buChar char="•"/>
            </a:pPr>
            <a:r>
              <a:rPr lang="en-US" altLang="ar-JO" sz="2400" dirty="0"/>
              <a:t>Reviewers often do not read proposals carefully, and they frequently look for the “big idea”</a:t>
            </a:r>
          </a:p>
          <a:p>
            <a:pPr marL="342900" indent="-342900" algn="just">
              <a:lnSpc>
                <a:spcPct val="90000"/>
              </a:lnSpc>
              <a:buFont typeface="Arial" panose="020B0604020202020204" pitchFamily="34" charset="0"/>
              <a:buChar char="•"/>
            </a:pPr>
            <a:endParaRPr lang="en-US" altLang="ar-JO" sz="2400" dirty="0" smtClean="0"/>
          </a:p>
          <a:p>
            <a:pPr marL="342900" indent="-342900" algn="just">
              <a:lnSpc>
                <a:spcPct val="90000"/>
              </a:lnSpc>
              <a:buFont typeface="Arial" panose="020B0604020202020204" pitchFamily="34" charset="0"/>
              <a:buChar char="•"/>
            </a:pPr>
            <a:r>
              <a:rPr lang="en-US" altLang="ar-JO" sz="2400" dirty="0" smtClean="0"/>
              <a:t>Reviewers </a:t>
            </a:r>
            <a:r>
              <a:rPr lang="en-US" altLang="ar-JO" sz="2400" dirty="0"/>
              <a:t>also look for reasons to deny proposals -- there should be no holes</a:t>
            </a:r>
          </a:p>
          <a:p>
            <a:pPr marL="342900" indent="-342900" algn="just">
              <a:lnSpc>
                <a:spcPct val="90000"/>
              </a:lnSpc>
              <a:buFont typeface="Arial" panose="020B0604020202020204" pitchFamily="34" charset="0"/>
              <a:buChar char="•"/>
            </a:pPr>
            <a:endParaRPr lang="en-US" altLang="ar-JO" sz="2400" dirty="0" smtClean="0"/>
          </a:p>
          <a:p>
            <a:pPr marL="342900" indent="-342900" algn="just">
              <a:lnSpc>
                <a:spcPct val="90000"/>
              </a:lnSpc>
              <a:buFont typeface="Arial" panose="020B0604020202020204" pitchFamily="34" charset="0"/>
              <a:buChar char="•"/>
            </a:pPr>
            <a:r>
              <a:rPr lang="en-US" altLang="ar-JO" sz="2400" dirty="0" smtClean="0"/>
              <a:t>Reviewers </a:t>
            </a:r>
            <a:r>
              <a:rPr lang="en-US" altLang="ar-JO" sz="2400" dirty="0"/>
              <a:t>are not always experts</a:t>
            </a:r>
          </a:p>
          <a:p>
            <a:pPr marL="342900" indent="-342900" algn="just">
              <a:lnSpc>
                <a:spcPct val="90000"/>
              </a:lnSpc>
              <a:buFont typeface="Arial" panose="020B0604020202020204" pitchFamily="34" charset="0"/>
              <a:buChar char="•"/>
            </a:pPr>
            <a:endParaRPr lang="ar-JO" altLang="ar-JO" sz="2400" dirty="0" smtClean="0"/>
          </a:p>
          <a:p>
            <a:pPr marL="342900" indent="-342900" algn="just">
              <a:lnSpc>
                <a:spcPct val="90000"/>
              </a:lnSpc>
              <a:buFont typeface="Arial" panose="020B0604020202020204" pitchFamily="34" charset="0"/>
              <a:buChar char="•"/>
            </a:pPr>
            <a:r>
              <a:rPr lang="en-US" altLang="ar-JO" sz="2400" dirty="0" smtClean="0"/>
              <a:t>Managers </a:t>
            </a:r>
            <a:r>
              <a:rPr lang="en-US" altLang="ar-JO" sz="2400" dirty="0"/>
              <a:t>make the final decision, and influence the process</a:t>
            </a:r>
          </a:p>
          <a:p>
            <a:pPr>
              <a:lnSpc>
                <a:spcPct val="90000"/>
              </a:lnSpc>
            </a:pPr>
            <a:endParaRPr lang="en-US" altLang="ar-JO" dirty="0"/>
          </a:p>
          <a:p>
            <a:pPr>
              <a:lnSpc>
                <a:spcPct val="90000"/>
              </a:lnSpc>
            </a:pPr>
            <a:endParaRPr lang="en-US" altLang="ar-JO" dirty="0"/>
          </a:p>
          <a:p>
            <a:pPr>
              <a:lnSpc>
                <a:spcPct val="90000"/>
              </a:lnSpc>
            </a:pPr>
            <a:endParaRPr lang="en-US" altLang="ar-JO" dirty="0"/>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4122584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pPr eaLnBrk="1" fontAlgn="auto" hangingPunct="1">
              <a:spcAft>
                <a:spcPts val="0"/>
              </a:spcAft>
              <a:defRPr/>
            </a:pPr>
            <a:r>
              <a:rPr lang="en-US" dirty="0"/>
              <a:t>Grant Proposal Planning &amp; Development</a:t>
            </a:r>
            <a:r>
              <a:rPr lang="en-US" dirty="0" smtClean="0"/>
              <a:t> </a:t>
            </a:r>
            <a:endParaRPr lang="en-US" dirty="0"/>
          </a:p>
        </p:txBody>
      </p:sp>
      <p:sp>
        <p:nvSpPr>
          <p:cNvPr id="5" name="Content Placeholder 4"/>
          <p:cNvSpPr>
            <a:spLocks noGrp="1"/>
          </p:cNvSpPr>
          <p:nvPr>
            <p:ph type="subTitle" idx="4"/>
          </p:nvPr>
        </p:nvSpPr>
        <p:spPr>
          <a:xfrm>
            <a:off x="685800" y="1905000"/>
            <a:ext cx="7696200" cy="4038600"/>
          </a:xfrm>
        </p:spPr>
        <p:txBody>
          <a:bodyPr rtlCol="0">
            <a:normAutofit/>
          </a:bodyPr>
          <a:lstStyle/>
          <a:p>
            <a:pPr eaLnBrk="1" fontAlgn="auto" hangingPunct="1">
              <a:spcAft>
                <a:spcPts val="0"/>
              </a:spcAft>
              <a:defRPr/>
            </a:pPr>
            <a:r>
              <a:rPr lang="en-US" sz="2600" b="1" dirty="0" smtClean="0">
                <a:solidFill>
                  <a:schemeClr val="tx1">
                    <a:lumMod val="65000"/>
                    <a:lumOff val="35000"/>
                  </a:schemeClr>
                </a:solidFill>
              </a:rPr>
              <a:t>The </a:t>
            </a:r>
            <a:r>
              <a:rPr lang="en-US" sz="2600" b="1" dirty="0">
                <a:solidFill>
                  <a:schemeClr val="tx1">
                    <a:lumMod val="65000"/>
                    <a:lumOff val="35000"/>
                  </a:schemeClr>
                </a:solidFill>
              </a:rPr>
              <a:t>10 most </a:t>
            </a:r>
            <a:r>
              <a:rPr lang="en-US" sz="2600" b="1" dirty="0" smtClean="0">
                <a:solidFill>
                  <a:schemeClr val="tx1">
                    <a:lumMod val="65000"/>
                    <a:lumOff val="35000"/>
                  </a:schemeClr>
                </a:solidFill>
              </a:rPr>
              <a:t>common </a:t>
            </a:r>
            <a:r>
              <a:rPr lang="en-US" sz="2600" b="1" dirty="0">
                <a:solidFill>
                  <a:schemeClr val="tx1">
                    <a:lumMod val="65000"/>
                    <a:lumOff val="35000"/>
                  </a:schemeClr>
                </a:solidFill>
              </a:rPr>
              <a:t>grant seeking </a:t>
            </a:r>
            <a:r>
              <a:rPr lang="en-US" sz="2600" b="1" dirty="0" smtClean="0">
                <a:solidFill>
                  <a:schemeClr val="tx1">
                    <a:lumMod val="65000"/>
                    <a:lumOff val="35000"/>
                  </a:schemeClr>
                </a:solidFill>
              </a:rPr>
              <a:t>mistakes</a:t>
            </a:r>
          </a:p>
          <a:p>
            <a:pPr eaLnBrk="1" fontAlgn="auto" hangingPunct="1">
              <a:spcAft>
                <a:spcPts val="0"/>
              </a:spcAft>
              <a:defRPr/>
            </a:pPr>
            <a:endParaRPr lang="en-US" sz="2600" b="1" dirty="0">
              <a:solidFill>
                <a:schemeClr val="tx1">
                  <a:lumMod val="65000"/>
                  <a:lumOff val="35000"/>
                </a:schemeClr>
              </a:solidFill>
            </a:endParaRPr>
          </a:p>
          <a:p>
            <a:pPr marL="342900" indent="-342900" algn="just" eaLnBrk="1" fontAlgn="auto" hangingPunct="1">
              <a:lnSpc>
                <a:spcPct val="90000"/>
              </a:lnSpc>
              <a:spcAft>
                <a:spcPts val="0"/>
              </a:spcAft>
              <a:buFont typeface="Arial" panose="020B0604020202020204" pitchFamily="34" charset="0"/>
              <a:buChar char="•"/>
              <a:defRPr/>
            </a:pPr>
            <a:r>
              <a:rPr lang="en-US" sz="2400" dirty="0"/>
              <a:t>The writing in the proposal isn't succinct or intelligible, resulting in a proposal that doesn't make sense.</a:t>
            </a:r>
          </a:p>
          <a:p>
            <a:pPr marL="342900" indent="-342900" algn="just" eaLnBrk="1" fontAlgn="auto" hangingPunct="1">
              <a:lnSpc>
                <a:spcPct val="90000"/>
              </a:lnSpc>
              <a:spcAft>
                <a:spcPts val="0"/>
              </a:spcAft>
              <a:buFont typeface="Arial" panose="020B0604020202020204" pitchFamily="34" charset="0"/>
              <a:buChar char="•"/>
              <a:defRPr/>
            </a:pPr>
            <a:endParaRPr lang="ar-JO" sz="2400" dirty="0" smtClean="0"/>
          </a:p>
          <a:p>
            <a:pPr marL="342900" indent="-342900" algn="just" eaLnBrk="1" fontAlgn="auto" hangingPunct="1">
              <a:lnSpc>
                <a:spcPct val="90000"/>
              </a:lnSpc>
              <a:spcAft>
                <a:spcPts val="0"/>
              </a:spcAft>
              <a:buFont typeface="Arial" panose="020B0604020202020204" pitchFamily="34" charset="0"/>
              <a:buChar char="•"/>
              <a:defRPr/>
            </a:pPr>
            <a:r>
              <a:rPr lang="en-US" sz="2400" dirty="0" smtClean="0"/>
              <a:t>The </a:t>
            </a:r>
            <a:r>
              <a:rPr lang="en-US" sz="2400" dirty="0"/>
              <a:t>costs for technology items are inaccurate or, in the worst case scenario, are inflated. Never guess at the cost of an item.</a:t>
            </a:r>
          </a:p>
          <a:p>
            <a:pPr marL="342900" indent="-342900" algn="just" eaLnBrk="1" fontAlgn="auto" hangingPunct="1">
              <a:lnSpc>
                <a:spcPct val="90000"/>
              </a:lnSpc>
              <a:spcAft>
                <a:spcPts val="0"/>
              </a:spcAft>
              <a:buFont typeface="Arial" panose="020B0604020202020204" pitchFamily="34" charset="0"/>
              <a:buChar char="•"/>
              <a:defRPr/>
            </a:pPr>
            <a:endParaRPr lang="ar-JO" sz="2400" dirty="0" smtClean="0"/>
          </a:p>
          <a:p>
            <a:pPr marL="342900" indent="-342900" algn="just" eaLnBrk="1" fontAlgn="auto" hangingPunct="1">
              <a:lnSpc>
                <a:spcPct val="90000"/>
              </a:lnSpc>
              <a:spcAft>
                <a:spcPts val="0"/>
              </a:spcAft>
              <a:buFont typeface="Arial" panose="020B0604020202020204" pitchFamily="34" charset="0"/>
              <a:buChar char="•"/>
              <a:defRPr/>
            </a:pPr>
            <a:r>
              <a:rPr lang="en-US" sz="2400" dirty="0" smtClean="0"/>
              <a:t>No </a:t>
            </a:r>
            <a:r>
              <a:rPr lang="en-US" sz="2400" dirty="0"/>
              <a:t>one proofreads the proposal before it is submitted, and the proposal contains typographical or grammatical errors</a:t>
            </a:r>
            <a:r>
              <a:rPr lang="en-US" sz="2400" dirty="0" smtClean="0"/>
              <a:t>.</a:t>
            </a:r>
            <a:endParaRPr lang="en-US" sz="2400" dirty="0"/>
          </a:p>
        </p:txBody>
      </p:sp>
      <p:sp>
        <p:nvSpPr>
          <p:cNvPr id="6" name="Rectangle 5"/>
          <p:cNvSpPr/>
          <p:nvPr/>
        </p:nvSpPr>
        <p:spPr>
          <a:xfrm>
            <a:off x="0" y="6324600"/>
            <a:ext cx="9144000" cy="523220"/>
          </a:xfrm>
          <a:prstGeom prst="rect">
            <a:avLst/>
          </a:prstGeom>
        </p:spPr>
        <p:txBody>
          <a:bodyPr wrap="square">
            <a:spAutoFit/>
          </a:bodyPr>
          <a:lstStyle/>
          <a:p>
            <a:pPr algn="l"/>
            <a:r>
              <a:rPr lang="en-US" sz="1400" dirty="0"/>
              <a:t>https://www.rcoe.us/educational-services/files/2013/08/6-Cherise-Presentation-Grant-Proposal-Planning-Development.ppt</a:t>
            </a:r>
            <a:endParaRPr lang="ar-JO" sz="1400" dirty="0"/>
          </a:p>
        </p:txBody>
      </p:sp>
    </p:spTree>
    <p:extLst>
      <p:ext uri="{BB962C8B-B14F-4D97-AF65-F5344CB8AC3E}">
        <p14:creationId xmlns:p14="http://schemas.microsoft.com/office/powerpoint/2010/main" val="14897866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pPr eaLnBrk="1" fontAlgn="auto" hangingPunct="1">
              <a:spcAft>
                <a:spcPts val="0"/>
              </a:spcAft>
              <a:defRPr/>
            </a:pPr>
            <a:r>
              <a:rPr lang="en-US" dirty="0"/>
              <a:t>Grant Proposal Planning &amp; Development</a:t>
            </a:r>
            <a:r>
              <a:rPr lang="en-US" dirty="0" smtClean="0"/>
              <a:t> </a:t>
            </a:r>
            <a:endParaRPr lang="en-US" dirty="0"/>
          </a:p>
        </p:txBody>
      </p:sp>
      <p:sp>
        <p:nvSpPr>
          <p:cNvPr id="5" name="Content Placeholder 4"/>
          <p:cNvSpPr>
            <a:spLocks noGrp="1"/>
          </p:cNvSpPr>
          <p:nvPr>
            <p:ph type="subTitle" idx="4"/>
          </p:nvPr>
        </p:nvSpPr>
        <p:spPr>
          <a:xfrm>
            <a:off x="685800" y="1905000"/>
            <a:ext cx="7696200" cy="4038600"/>
          </a:xfrm>
        </p:spPr>
        <p:txBody>
          <a:bodyPr rtlCol="0">
            <a:normAutofit/>
          </a:bodyPr>
          <a:lstStyle/>
          <a:p>
            <a:pPr eaLnBrk="1" fontAlgn="auto" hangingPunct="1">
              <a:spcAft>
                <a:spcPts val="0"/>
              </a:spcAft>
              <a:defRPr/>
            </a:pPr>
            <a:r>
              <a:rPr lang="en-US" sz="2600" b="1" dirty="0" smtClean="0">
                <a:solidFill>
                  <a:schemeClr val="tx1">
                    <a:lumMod val="65000"/>
                    <a:lumOff val="35000"/>
                  </a:schemeClr>
                </a:solidFill>
              </a:rPr>
              <a:t>The </a:t>
            </a:r>
            <a:r>
              <a:rPr lang="en-US" sz="2600" b="1" dirty="0">
                <a:solidFill>
                  <a:schemeClr val="tx1">
                    <a:lumMod val="65000"/>
                    <a:lumOff val="35000"/>
                  </a:schemeClr>
                </a:solidFill>
              </a:rPr>
              <a:t>10 most </a:t>
            </a:r>
            <a:r>
              <a:rPr lang="en-US" sz="2600" b="1" dirty="0" smtClean="0">
                <a:solidFill>
                  <a:schemeClr val="tx1">
                    <a:lumMod val="65000"/>
                    <a:lumOff val="35000"/>
                  </a:schemeClr>
                </a:solidFill>
              </a:rPr>
              <a:t>common </a:t>
            </a:r>
            <a:r>
              <a:rPr lang="en-US" sz="2600" b="1" dirty="0">
                <a:solidFill>
                  <a:schemeClr val="tx1">
                    <a:lumMod val="65000"/>
                    <a:lumOff val="35000"/>
                  </a:schemeClr>
                </a:solidFill>
              </a:rPr>
              <a:t>grant seeking </a:t>
            </a:r>
            <a:r>
              <a:rPr lang="en-US" sz="2600" b="1" dirty="0" smtClean="0">
                <a:solidFill>
                  <a:schemeClr val="tx1">
                    <a:lumMod val="65000"/>
                    <a:lumOff val="35000"/>
                  </a:schemeClr>
                </a:solidFill>
              </a:rPr>
              <a:t>mistakes</a:t>
            </a:r>
          </a:p>
          <a:p>
            <a:pPr eaLnBrk="1" fontAlgn="auto" hangingPunct="1">
              <a:spcAft>
                <a:spcPts val="0"/>
              </a:spcAft>
              <a:defRPr/>
            </a:pPr>
            <a:endParaRPr lang="en-US" sz="2600" b="1" dirty="0">
              <a:solidFill>
                <a:schemeClr val="tx1">
                  <a:lumMod val="65000"/>
                  <a:lumOff val="35000"/>
                </a:schemeClr>
              </a:solidFill>
            </a:endParaRPr>
          </a:p>
          <a:p>
            <a:pPr marL="342900" indent="-342900" algn="just" eaLnBrk="1" fontAlgn="auto" hangingPunct="1">
              <a:lnSpc>
                <a:spcPct val="90000"/>
              </a:lnSpc>
              <a:spcAft>
                <a:spcPts val="0"/>
              </a:spcAft>
              <a:buFont typeface="Arial" panose="020B0604020202020204" pitchFamily="34" charset="0"/>
              <a:buChar char="•"/>
              <a:defRPr/>
            </a:pPr>
            <a:r>
              <a:rPr lang="en-US" sz="2400" dirty="0" smtClean="0"/>
              <a:t>The </a:t>
            </a:r>
            <a:r>
              <a:rPr lang="en-US" sz="2400" dirty="0"/>
              <a:t>budget doesn't match the narrative, and the reviewer sees costs on the budget pages that are not mentioned or explained in the narrative.</a:t>
            </a:r>
          </a:p>
          <a:p>
            <a:pPr marL="342900" indent="-342900" algn="just" eaLnBrk="1" fontAlgn="auto" hangingPunct="1">
              <a:lnSpc>
                <a:spcPct val="90000"/>
              </a:lnSpc>
              <a:spcAft>
                <a:spcPts val="0"/>
              </a:spcAft>
              <a:buFont typeface="Arial" panose="020B0604020202020204" pitchFamily="34" charset="0"/>
              <a:buChar char="•"/>
              <a:defRPr/>
            </a:pPr>
            <a:endParaRPr lang="ar-JO" sz="2400" dirty="0" smtClean="0"/>
          </a:p>
          <a:p>
            <a:pPr marL="342900" indent="-342900" algn="just" eaLnBrk="1" fontAlgn="auto" hangingPunct="1">
              <a:lnSpc>
                <a:spcPct val="90000"/>
              </a:lnSpc>
              <a:spcAft>
                <a:spcPts val="0"/>
              </a:spcAft>
              <a:buFont typeface="Arial" panose="020B0604020202020204" pitchFamily="34" charset="0"/>
              <a:buChar char="•"/>
              <a:defRPr/>
            </a:pPr>
            <a:r>
              <a:rPr lang="en-US" sz="2400" dirty="0" smtClean="0"/>
              <a:t>The </a:t>
            </a:r>
            <a:r>
              <a:rPr lang="en-US" sz="2400" dirty="0"/>
              <a:t>objectives cannot be measured, because they are too vague and open to individual interpretation in terms of success or failure.</a:t>
            </a:r>
          </a:p>
        </p:txBody>
      </p:sp>
      <p:sp>
        <p:nvSpPr>
          <p:cNvPr id="6" name="Rectangle 5"/>
          <p:cNvSpPr/>
          <p:nvPr/>
        </p:nvSpPr>
        <p:spPr>
          <a:xfrm>
            <a:off x="0" y="6324600"/>
            <a:ext cx="9144000" cy="523220"/>
          </a:xfrm>
          <a:prstGeom prst="rect">
            <a:avLst/>
          </a:prstGeom>
        </p:spPr>
        <p:txBody>
          <a:bodyPr wrap="square">
            <a:spAutoFit/>
          </a:bodyPr>
          <a:lstStyle/>
          <a:p>
            <a:pPr algn="l"/>
            <a:r>
              <a:rPr lang="en-US" sz="1400" dirty="0"/>
              <a:t>https://www.rcoe.us/educational-services/files/2013/08/6-Cherise-Presentation-Grant-Proposal-Planning-Development.ppt</a:t>
            </a:r>
            <a:endParaRPr lang="ar-JO" sz="1400" dirty="0"/>
          </a:p>
        </p:txBody>
      </p:sp>
    </p:spTree>
    <p:extLst>
      <p:ext uri="{BB962C8B-B14F-4D97-AF65-F5344CB8AC3E}">
        <p14:creationId xmlns:p14="http://schemas.microsoft.com/office/powerpoint/2010/main" val="29422675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p:txBody>
          <a:bodyPr/>
          <a:lstStyle/>
          <a:p>
            <a:r>
              <a:rPr lang="en-US" altLang="ar-JO"/>
              <a:t>Why Funding?</a:t>
            </a:r>
          </a:p>
        </p:txBody>
      </p:sp>
      <p:sp>
        <p:nvSpPr>
          <p:cNvPr id="13315" name="Rectangle 3"/>
          <p:cNvSpPr>
            <a:spLocks noGrp="1" noChangeArrowheads="1"/>
          </p:cNvSpPr>
          <p:nvPr>
            <p:ph type="subTitle" idx="4"/>
          </p:nvPr>
        </p:nvSpPr>
        <p:spPr>
          <a:xfrm>
            <a:off x="1143000" y="1828800"/>
            <a:ext cx="6858000" cy="4308872"/>
          </a:xfrm>
        </p:spPr>
        <p:txBody>
          <a:bodyPr/>
          <a:lstStyle/>
          <a:p>
            <a:pPr marL="457200" indent="-457200" algn="just">
              <a:buFont typeface="Arial" panose="020B0604020202020204" pitchFamily="34" charset="0"/>
              <a:buChar char="•"/>
            </a:pPr>
            <a:r>
              <a:rPr lang="en-US" altLang="ar-JO" sz="2800" dirty="0"/>
              <a:t>Enables research</a:t>
            </a:r>
          </a:p>
          <a:p>
            <a:pPr marL="457200" indent="-457200" algn="just">
              <a:buFont typeface="Arial" panose="020B0604020202020204" pitchFamily="34" charset="0"/>
              <a:buChar char="•"/>
            </a:pPr>
            <a:r>
              <a:rPr lang="en-US" altLang="ar-JO" sz="2800" dirty="0"/>
              <a:t>Attracts Ph.D. students</a:t>
            </a:r>
          </a:p>
          <a:p>
            <a:pPr marL="457200" indent="-457200" algn="just">
              <a:buFont typeface="Arial" panose="020B0604020202020204" pitchFamily="34" charset="0"/>
              <a:buChar char="•"/>
            </a:pPr>
            <a:r>
              <a:rPr lang="en-US" altLang="ar-JO" sz="2800" dirty="0"/>
              <a:t>Can build collaborations, increase exposure</a:t>
            </a:r>
          </a:p>
          <a:p>
            <a:pPr marL="457200" indent="-457200" algn="just">
              <a:buFont typeface="Arial" panose="020B0604020202020204" pitchFamily="34" charset="0"/>
              <a:buChar char="•"/>
            </a:pPr>
            <a:r>
              <a:rPr lang="en-US" altLang="ar-JO" sz="2800" dirty="0"/>
              <a:t>Measure of quality</a:t>
            </a:r>
          </a:p>
          <a:p>
            <a:pPr marL="457200" indent="-457200" algn="just">
              <a:buFont typeface="Arial" panose="020B0604020202020204" pitchFamily="34" charset="0"/>
              <a:buChar char="•"/>
            </a:pPr>
            <a:r>
              <a:rPr lang="en-US" altLang="ar-JO" sz="2800" dirty="0"/>
              <a:t>Helps school -- overhead and student support, which provides growth</a:t>
            </a:r>
          </a:p>
          <a:p>
            <a:pPr marL="457200" indent="-457200" algn="just">
              <a:buFont typeface="Arial" panose="020B0604020202020204" pitchFamily="34" charset="0"/>
              <a:buChar char="•"/>
            </a:pPr>
            <a:r>
              <a:rPr lang="en-US" altLang="ar-JO" sz="2800" dirty="0"/>
              <a:t>Can help in promotion</a:t>
            </a:r>
          </a:p>
          <a:p>
            <a:pPr marL="457200" indent="-457200" algn="just">
              <a:buFont typeface="Arial" panose="020B0604020202020204" pitchFamily="34" charset="0"/>
              <a:buChar char="•"/>
            </a:pPr>
            <a:r>
              <a:rPr lang="en-US" altLang="ar-JO" sz="2800" dirty="0"/>
              <a:t>Can add to income through summer salary, or can relieve teaching</a:t>
            </a:r>
          </a:p>
          <a:p>
            <a:endParaRPr lang="en-US" altLang="ar-JO" sz="2800" dirty="0"/>
          </a:p>
        </p:txBody>
      </p:sp>
      <p:sp>
        <p:nvSpPr>
          <p:cNvPr id="2" name="Rectangle 1"/>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18549848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pPr eaLnBrk="1" fontAlgn="auto" hangingPunct="1">
              <a:spcAft>
                <a:spcPts val="0"/>
              </a:spcAft>
              <a:defRPr/>
            </a:pPr>
            <a:r>
              <a:rPr lang="en-US" dirty="0"/>
              <a:t>Grant Proposal Planning &amp; Development</a:t>
            </a:r>
            <a:r>
              <a:rPr lang="en-US" dirty="0" smtClean="0"/>
              <a:t> </a:t>
            </a:r>
            <a:endParaRPr lang="en-US" dirty="0"/>
          </a:p>
        </p:txBody>
      </p:sp>
      <p:sp>
        <p:nvSpPr>
          <p:cNvPr id="5" name="Content Placeholder 4"/>
          <p:cNvSpPr>
            <a:spLocks noGrp="1"/>
          </p:cNvSpPr>
          <p:nvPr>
            <p:ph type="subTitle" idx="4"/>
          </p:nvPr>
        </p:nvSpPr>
        <p:spPr>
          <a:xfrm>
            <a:off x="609600" y="1752600"/>
            <a:ext cx="7620000" cy="4191000"/>
          </a:xfrm>
        </p:spPr>
        <p:txBody>
          <a:bodyPr rtlCol="0">
            <a:noAutofit/>
          </a:bodyPr>
          <a:lstStyle/>
          <a:p>
            <a:pPr indent="0">
              <a:buFont typeface="Wingdings" pitchFamily="2" charset="2"/>
              <a:buNone/>
              <a:defRPr/>
            </a:pPr>
            <a:r>
              <a:rPr lang="en-US" sz="2800" b="1" dirty="0">
                <a:solidFill>
                  <a:schemeClr val="tx1">
                    <a:lumMod val="65000"/>
                    <a:lumOff val="35000"/>
                  </a:schemeClr>
                </a:solidFill>
              </a:rPr>
              <a:t>The 10 most common grant seeking mistakes</a:t>
            </a:r>
            <a:endParaRPr lang="ar-JO" sz="2800" b="1" dirty="0">
              <a:solidFill>
                <a:schemeClr val="tx1">
                  <a:lumMod val="65000"/>
                  <a:lumOff val="35000"/>
                </a:schemeClr>
              </a:solidFill>
            </a:endParaRPr>
          </a:p>
          <a:p>
            <a:pPr indent="0">
              <a:buFont typeface="Wingdings" pitchFamily="2" charset="2"/>
              <a:buNone/>
              <a:defRPr/>
            </a:pPr>
            <a:endParaRPr lang="en-US" sz="700" b="1" dirty="0">
              <a:solidFill>
                <a:schemeClr val="tx1">
                  <a:lumMod val="65000"/>
                  <a:lumOff val="35000"/>
                </a:schemeClr>
              </a:solidFill>
            </a:endParaRPr>
          </a:p>
          <a:p>
            <a:pPr marL="360363" indent="-360363" algn="just" eaLnBrk="1" fontAlgn="auto" hangingPunct="1">
              <a:spcAft>
                <a:spcPts val="0"/>
              </a:spcAft>
              <a:buFont typeface="Arial" panose="020B0604020202020204" pitchFamily="34" charset="0"/>
              <a:buChar char="•"/>
              <a:defRPr/>
            </a:pPr>
            <a:r>
              <a:rPr lang="en-US" sz="2400" dirty="0"/>
              <a:t>A reasonable amount of time is not allotted to develop a project idea and to write the proposal, resulting in a sloppy, incomplete document.</a:t>
            </a:r>
          </a:p>
          <a:p>
            <a:pPr marL="360363" indent="-360363" algn="just" eaLnBrk="1" fontAlgn="auto" hangingPunct="1">
              <a:spcAft>
                <a:spcPts val="0"/>
              </a:spcAft>
              <a:buFont typeface="Arial" panose="020B0604020202020204" pitchFamily="34" charset="0"/>
              <a:buChar char="•"/>
              <a:defRPr/>
            </a:pPr>
            <a:endParaRPr lang="en-US" sz="2400" dirty="0" smtClean="0"/>
          </a:p>
          <a:p>
            <a:pPr marL="360363" indent="-360363" algn="just" eaLnBrk="1" fontAlgn="auto" hangingPunct="1">
              <a:spcAft>
                <a:spcPts val="0"/>
              </a:spcAft>
              <a:buFont typeface="Arial" panose="020B0604020202020204" pitchFamily="34" charset="0"/>
              <a:buChar char="•"/>
              <a:defRPr/>
            </a:pPr>
            <a:r>
              <a:rPr lang="en-US" sz="2400" dirty="0" smtClean="0"/>
              <a:t>An </a:t>
            </a:r>
            <a:r>
              <a:rPr lang="en-US" sz="2400" dirty="0"/>
              <a:t>assumption is made that the reviewers are experts in the subject area and that they understand jargon and acronyms without explanation</a:t>
            </a:r>
            <a:r>
              <a:rPr lang="en-US" sz="2400" dirty="0" smtClean="0"/>
              <a:t>.</a:t>
            </a:r>
            <a:endParaRPr lang="en-US" sz="2400" dirty="0"/>
          </a:p>
        </p:txBody>
      </p:sp>
      <p:sp>
        <p:nvSpPr>
          <p:cNvPr id="2" name="Rectangle 1"/>
          <p:cNvSpPr/>
          <p:nvPr/>
        </p:nvSpPr>
        <p:spPr>
          <a:xfrm>
            <a:off x="0" y="6324600"/>
            <a:ext cx="9144000" cy="523220"/>
          </a:xfrm>
          <a:prstGeom prst="rect">
            <a:avLst/>
          </a:prstGeom>
        </p:spPr>
        <p:txBody>
          <a:bodyPr wrap="square">
            <a:spAutoFit/>
          </a:bodyPr>
          <a:lstStyle/>
          <a:p>
            <a:pPr algn="l"/>
            <a:r>
              <a:rPr lang="en-US" sz="1400" dirty="0"/>
              <a:t>https://www.rcoe.us/educational-services/files/2013/08/6-Cherise-Presentation-Grant-Proposal-Planning-Development.ppt</a:t>
            </a:r>
            <a:endParaRPr lang="ar-JO" sz="1400" dirty="0"/>
          </a:p>
        </p:txBody>
      </p:sp>
    </p:spTree>
    <p:extLst>
      <p:ext uri="{BB962C8B-B14F-4D97-AF65-F5344CB8AC3E}">
        <p14:creationId xmlns:p14="http://schemas.microsoft.com/office/powerpoint/2010/main" val="21146961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pPr eaLnBrk="1" fontAlgn="auto" hangingPunct="1">
              <a:spcAft>
                <a:spcPts val="0"/>
              </a:spcAft>
              <a:defRPr/>
            </a:pPr>
            <a:r>
              <a:rPr lang="en-US" dirty="0"/>
              <a:t>Grant Proposal Planning &amp; Development</a:t>
            </a:r>
            <a:r>
              <a:rPr lang="en-US" dirty="0" smtClean="0"/>
              <a:t> </a:t>
            </a:r>
            <a:endParaRPr lang="en-US" dirty="0"/>
          </a:p>
        </p:txBody>
      </p:sp>
      <p:sp>
        <p:nvSpPr>
          <p:cNvPr id="5" name="Content Placeholder 4"/>
          <p:cNvSpPr>
            <a:spLocks noGrp="1"/>
          </p:cNvSpPr>
          <p:nvPr>
            <p:ph type="subTitle" idx="4"/>
          </p:nvPr>
        </p:nvSpPr>
        <p:spPr>
          <a:xfrm>
            <a:off x="609600" y="1752600"/>
            <a:ext cx="7620000" cy="4191000"/>
          </a:xfrm>
        </p:spPr>
        <p:txBody>
          <a:bodyPr rtlCol="0">
            <a:noAutofit/>
          </a:bodyPr>
          <a:lstStyle/>
          <a:p>
            <a:pPr indent="0">
              <a:buFont typeface="Wingdings" pitchFamily="2" charset="2"/>
              <a:buNone/>
              <a:defRPr/>
            </a:pPr>
            <a:r>
              <a:rPr lang="en-US" sz="2800" b="1" dirty="0">
                <a:solidFill>
                  <a:schemeClr val="tx1">
                    <a:lumMod val="65000"/>
                    <a:lumOff val="35000"/>
                  </a:schemeClr>
                </a:solidFill>
              </a:rPr>
              <a:t>The 10 most common grant seeking mistakes</a:t>
            </a:r>
            <a:endParaRPr lang="ar-JO" sz="2800" b="1" dirty="0">
              <a:solidFill>
                <a:schemeClr val="tx1">
                  <a:lumMod val="65000"/>
                  <a:lumOff val="35000"/>
                </a:schemeClr>
              </a:solidFill>
            </a:endParaRPr>
          </a:p>
          <a:p>
            <a:pPr indent="0">
              <a:buFont typeface="Wingdings" pitchFamily="2" charset="2"/>
              <a:buNone/>
              <a:defRPr/>
            </a:pPr>
            <a:endParaRPr lang="ar-JO" sz="700" b="1" dirty="0" smtClean="0">
              <a:solidFill>
                <a:schemeClr val="tx1">
                  <a:lumMod val="65000"/>
                  <a:lumOff val="35000"/>
                </a:schemeClr>
              </a:solidFill>
            </a:endParaRPr>
          </a:p>
          <a:p>
            <a:pPr marL="360363" indent="-360363" algn="just" eaLnBrk="1" fontAlgn="auto" hangingPunct="1">
              <a:spcAft>
                <a:spcPts val="0"/>
              </a:spcAft>
              <a:buFont typeface="Arial" panose="020B0604020202020204" pitchFamily="34" charset="0"/>
              <a:buChar char="•"/>
              <a:defRPr/>
            </a:pPr>
            <a:r>
              <a:rPr lang="en-US" sz="2400" dirty="0" smtClean="0"/>
              <a:t>The </a:t>
            </a:r>
            <a:r>
              <a:rPr lang="en-US" sz="2400" dirty="0"/>
              <a:t>proposal is full of "buzzwords" and offers little or no substance.</a:t>
            </a:r>
          </a:p>
          <a:p>
            <a:pPr marL="360363" indent="-360363" algn="just" eaLnBrk="1" fontAlgn="auto" hangingPunct="1">
              <a:spcAft>
                <a:spcPts val="0"/>
              </a:spcAft>
              <a:buFont typeface="Arial" panose="020B0604020202020204" pitchFamily="34" charset="0"/>
              <a:buChar char="•"/>
              <a:defRPr/>
            </a:pPr>
            <a:endParaRPr lang="en-US" sz="2400" dirty="0" smtClean="0"/>
          </a:p>
          <a:p>
            <a:pPr marL="360363" indent="-360363" algn="just" eaLnBrk="1" fontAlgn="auto" hangingPunct="1">
              <a:spcAft>
                <a:spcPts val="0"/>
              </a:spcAft>
              <a:buFont typeface="Arial" panose="020B0604020202020204" pitchFamily="34" charset="0"/>
              <a:buChar char="•"/>
              <a:defRPr/>
            </a:pPr>
            <a:r>
              <a:rPr lang="en-US" sz="2400" dirty="0" smtClean="0"/>
              <a:t>The </a:t>
            </a:r>
            <a:r>
              <a:rPr lang="en-US" sz="2400" dirty="0"/>
              <a:t>writer ignores the instruction in the request for proposals and violates the rules and directions it specifies.</a:t>
            </a:r>
          </a:p>
          <a:p>
            <a:pPr marL="360363" indent="-360363" algn="just" eaLnBrk="1" fontAlgn="auto" hangingPunct="1">
              <a:spcAft>
                <a:spcPts val="0"/>
              </a:spcAft>
              <a:buFont typeface="Arial" panose="020B0604020202020204" pitchFamily="34" charset="0"/>
              <a:buChar char="•"/>
              <a:defRPr/>
            </a:pPr>
            <a:endParaRPr lang="ar-JO" sz="2400" dirty="0" smtClean="0"/>
          </a:p>
          <a:p>
            <a:pPr marL="360363" indent="-360363" algn="just" eaLnBrk="1" fontAlgn="auto" hangingPunct="1">
              <a:spcAft>
                <a:spcPts val="0"/>
              </a:spcAft>
              <a:buFont typeface="Arial" panose="020B0604020202020204" pitchFamily="34" charset="0"/>
              <a:buChar char="•"/>
              <a:defRPr/>
            </a:pPr>
            <a:r>
              <a:rPr lang="en-US" sz="2400" dirty="0" smtClean="0"/>
              <a:t>Funders </a:t>
            </a:r>
            <a:r>
              <a:rPr lang="en-US" sz="2400" dirty="0"/>
              <a:t>are selected because they have money, not because there is a close fit between the project idea and the funders' interest</a:t>
            </a:r>
            <a:r>
              <a:rPr lang="en-US" sz="2400" dirty="0" smtClean="0"/>
              <a:t>.</a:t>
            </a:r>
            <a:endParaRPr lang="en-US" sz="2400" b="1" dirty="0">
              <a:solidFill>
                <a:schemeClr val="tx1">
                  <a:lumMod val="65000"/>
                  <a:lumOff val="35000"/>
                </a:schemeClr>
              </a:solidFill>
            </a:endParaRPr>
          </a:p>
        </p:txBody>
      </p:sp>
      <p:sp>
        <p:nvSpPr>
          <p:cNvPr id="2" name="Rectangle 1"/>
          <p:cNvSpPr/>
          <p:nvPr/>
        </p:nvSpPr>
        <p:spPr>
          <a:xfrm>
            <a:off x="0" y="6324600"/>
            <a:ext cx="9144000" cy="523220"/>
          </a:xfrm>
          <a:prstGeom prst="rect">
            <a:avLst/>
          </a:prstGeom>
        </p:spPr>
        <p:txBody>
          <a:bodyPr wrap="square">
            <a:spAutoFit/>
          </a:bodyPr>
          <a:lstStyle/>
          <a:p>
            <a:pPr algn="l"/>
            <a:r>
              <a:rPr lang="en-US" sz="1400" dirty="0"/>
              <a:t>https://www.rcoe.us/educational-services/files/2013/08/6-Cherise-Presentation-Grant-Proposal-Planning-Development.ppt</a:t>
            </a:r>
            <a:endParaRPr lang="ar-JO" sz="1400" dirty="0"/>
          </a:p>
        </p:txBody>
      </p:sp>
    </p:spTree>
    <p:extLst>
      <p:ext uri="{BB962C8B-B14F-4D97-AF65-F5344CB8AC3E}">
        <p14:creationId xmlns:p14="http://schemas.microsoft.com/office/powerpoint/2010/main" val="8137992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lstStyle/>
          <a:p>
            <a:r>
              <a:rPr lang="en-US" altLang="ar-JO"/>
              <a:t>What Peers Want</a:t>
            </a:r>
          </a:p>
        </p:txBody>
      </p:sp>
      <p:sp>
        <p:nvSpPr>
          <p:cNvPr id="6147" name="Rectangle 3"/>
          <p:cNvSpPr>
            <a:spLocks noGrp="1" noChangeArrowheads="1"/>
          </p:cNvSpPr>
          <p:nvPr>
            <p:ph type="subTitle" idx="4"/>
          </p:nvPr>
        </p:nvSpPr>
        <p:spPr>
          <a:xfrm>
            <a:off x="1295400" y="2133600"/>
            <a:ext cx="6400800" cy="3016210"/>
          </a:xfrm>
        </p:spPr>
        <p:txBody>
          <a:bodyPr/>
          <a:lstStyle/>
          <a:p>
            <a:pPr marL="342900" indent="-342900">
              <a:buFont typeface="Arial" panose="020B0604020202020204" pitchFamily="34" charset="0"/>
              <a:buChar char="•"/>
            </a:pPr>
            <a:r>
              <a:rPr lang="en-US" altLang="ar-JO" sz="2800" dirty="0"/>
              <a:t>Innovation and significance</a:t>
            </a:r>
          </a:p>
          <a:p>
            <a:pPr marL="342900" indent="-342900">
              <a:buFont typeface="Arial" panose="020B0604020202020204" pitchFamily="34" charset="0"/>
              <a:buChar char="•"/>
            </a:pPr>
            <a:endParaRPr lang="en-US" altLang="ar-JO" sz="2800" dirty="0" smtClean="0"/>
          </a:p>
          <a:p>
            <a:pPr marL="342900" indent="-342900">
              <a:buFont typeface="Arial" panose="020B0604020202020204" pitchFamily="34" charset="0"/>
              <a:buChar char="•"/>
            </a:pPr>
            <a:r>
              <a:rPr lang="en-US" altLang="ar-JO" sz="2800" dirty="0" smtClean="0"/>
              <a:t>Responsiveness </a:t>
            </a:r>
            <a:r>
              <a:rPr lang="en-US" altLang="ar-JO" sz="2800" dirty="0"/>
              <a:t>to program</a:t>
            </a:r>
          </a:p>
          <a:p>
            <a:pPr marL="342900" indent="-342900">
              <a:buFont typeface="Arial" panose="020B0604020202020204" pitchFamily="34" charset="0"/>
              <a:buChar char="•"/>
            </a:pPr>
            <a:endParaRPr lang="en-US" altLang="ar-JO" sz="2800" dirty="0" smtClean="0"/>
          </a:p>
          <a:p>
            <a:pPr marL="342900" indent="-342900">
              <a:buFont typeface="Arial" panose="020B0604020202020204" pitchFamily="34" charset="0"/>
              <a:buChar char="•"/>
            </a:pPr>
            <a:r>
              <a:rPr lang="en-US" altLang="ar-JO" sz="2800" dirty="0" smtClean="0"/>
              <a:t>Care </a:t>
            </a:r>
            <a:r>
              <a:rPr lang="en-US" altLang="ar-JO" sz="2800" dirty="0"/>
              <a:t>in writing proposal</a:t>
            </a:r>
          </a:p>
          <a:p>
            <a:pPr marL="342900" indent="-342900">
              <a:buFont typeface="Arial" panose="020B0604020202020204" pitchFamily="34" charset="0"/>
              <a:buChar char="•"/>
            </a:pPr>
            <a:endParaRPr lang="ar-JO" altLang="ar-JO" sz="2800" dirty="0" smtClean="0"/>
          </a:p>
          <a:p>
            <a:pPr marL="342900" indent="-342900">
              <a:buFont typeface="Arial" panose="020B0604020202020204" pitchFamily="34" charset="0"/>
              <a:buChar char="•"/>
            </a:pPr>
            <a:r>
              <a:rPr lang="en-US" altLang="ar-JO" sz="2800" dirty="0" smtClean="0"/>
              <a:t>Capability </a:t>
            </a:r>
            <a:r>
              <a:rPr lang="en-US" altLang="ar-JO" sz="2800" dirty="0"/>
              <a:t>to accomplish objectives</a:t>
            </a:r>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6643444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p:txBody>
          <a:bodyPr/>
          <a:lstStyle/>
          <a:p>
            <a:r>
              <a:rPr lang="en-US" altLang="ar-JO"/>
              <a:t>What Managers Want</a:t>
            </a:r>
          </a:p>
        </p:txBody>
      </p:sp>
      <p:sp>
        <p:nvSpPr>
          <p:cNvPr id="7171" name="Rectangle 3"/>
          <p:cNvSpPr>
            <a:spLocks noGrp="1" noChangeArrowheads="1"/>
          </p:cNvSpPr>
          <p:nvPr>
            <p:ph type="subTitle" idx="4"/>
          </p:nvPr>
        </p:nvSpPr>
        <p:spPr>
          <a:xfrm>
            <a:off x="1295400" y="2286000"/>
            <a:ext cx="6400800" cy="3877985"/>
          </a:xfrm>
        </p:spPr>
        <p:txBody>
          <a:bodyPr/>
          <a:lstStyle/>
          <a:p>
            <a:pPr marL="342900" indent="-342900">
              <a:buFont typeface="Arial" panose="020B0604020202020204" pitchFamily="34" charset="0"/>
              <a:buChar char="•"/>
            </a:pPr>
            <a:r>
              <a:rPr lang="en-US" altLang="ar-JO" sz="2800" dirty="0"/>
              <a:t>Proposals that fulfill programmatic priorities</a:t>
            </a:r>
          </a:p>
          <a:p>
            <a:pPr marL="342900" indent="-342900">
              <a:buFont typeface="Arial" panose="020B0604020202020204" pitchFamily="34" charset="0"/>
              <a:buChar char="•"/>
            </a:pPr>
            <a:endParaRPr lang="en-US" altLang="ar-JO" sz="2800" dirty="0" smtClean="0"/>
          </a:p>
          <a:p>
            <a:pPr marL="342900" indent="-342900">
              <a:buFont typeface="Arial" panose="020B0604020202020204" pitchFamily="34" charset="0"/>
              <a:buChar char="•"/>
            </a:pPr>
            <a:r>
              <a:rPr lang="en-US" altLang="ar-JO" sz="2800" dirty="0" smtClean="0"/>
              <a:t>Complementary </a:t>
            </a:r>
            <a:r>
              <a:rPr lang="en-US" altLang="ar-JO" sz="2800" dirty="0"/>
              <a:t>work (no duplication)</a:t>
            </a:r>
          </a:p>
          <a:p>
            <a:pPr marL="342900" indent="-342900">
              <a:buFont typeface="Arial" panose="020B0604020202020204" pitchFamily="34" charset="0"/>
              <a:buChar char="•"/>
            </a:pPr>
            <a:endParaRPr lang="ar-JO" altLang="ar-JO" sz="2800" dirty="0" smtClean="0"/>
          </a:p>
          <a:p>
            <a:pPr marL="342900" indent="-342900">
              <a:buFont typeface="Arial" panose="020B0604020202020204" pitchFamily="34" charset="0"/>
              <a:buChar char="•"/>
            </a:pPr>
            <a:r>
              <a:rPr lang="en-US" altLang="ar-JO" sz="2800" dirty="0" smtClean="0"/>
              <a:t>Investigators </a:t>
            </a:r>
            <a:r>
              <a:rPr lang="en-US" altLang="ar-JO" sz="2800" dirty="0"/>
              <a:t>who are good to work with</a:t>
            </a:r>
          </a:p>
          <a:p>
            <a:pPr marL="342900" indent="-342900">
              <a:buFont typeface="Arial" panose="020B0604020202020204" pitchFamily="34" charset="0"/>
              <a:buChar char="•"/>
            </a:pPr>
            <a:endParaRPr lang="ar-JO" altLang="ar-JO" sz="2800" dirty="0" smtClean="0"/>
          </a:p>
          <a:p>
            <a:pPr marL="342900" indent="-342900">
              <a:buFont typeface="Arial" panose="020B0604020202020204" pitchFamily="34" charset="0"/>
              <a:buChar char="•"/>
            </a:pPr>
            <a:r>
              <a:rPr lang="en-US" altLang="ar-JO" sz="2800" dirty="0" smtClean="0"/>
              <a:t>No </a:t>
            </a:r>
            <a:r>
              <a:rPr lang="en-US" altLang="ar-JO" sz="2800" dirty="0"/>
              <a:t>black marks (always deliver on promises)</a:t>
            </a:r>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4903667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p:txBody>
          <a:bodyPr/>
          <a:lstStyle/>
          <a:p>
            <a:r>
              <a:rPr lang="en-US" altLang="ar-JO"/>
              <a:t>Summary</a:t>
            </a:r>
          </a:p>
        </p:txBody>
      </p:sp>
      <p:sp>
        <p:nvSpPr>
          <p:cNvPr id="18435" name="Rectangle 3"/>
          <p:cNvSpPr>
            <a:spLocks noGrp="1" noChangeArrowheads="1"/>
          </p:cNvSpPr>
          <p:nvPr>
            <p:ph type="subTitle" idx="4"/>
          </p:nvPr>
        </p:nvSpPr>
        <p:spPr>
          <a:xfrm>
            <a:off x="1371600" y="2286000"/>
            <a:ext cx="6400800" cy="3816429"/>
          </a:xfrm>
        </p:spPr>
        <p:txBody>
          <a:bodyPr/>
          <a:lstStyle/>
          <a:p>
            <a:pPr marL="342900" indent="-342900" algn="just">
              <a:buFont typeface="Arial" panose="020B0604020202020204" pitchFamily="34" charset="0"/>
              <a:buChar char="•"/>
            </a:pPr>
            <a:r>
              <a:rPr lang="en-US" altLang="ar-JO" sz="2800" dirty="0"/>
              <a:t>Begin with innovation and significance</a:t>
            </a:r>
          </a:p>
          <a:p>
            <a:pPr marL="342900" indent="-342900" algn="just">
              <a:buFont typeface="Arial" panose="020B0604020202020204" pitchFamily="34" charset="0"/>
              <a:buChar char="•"/>
            </a:pPr>
            <a:endParaRPr lang="en-US" altLang="ar-JO" sz="2800" dirty="0" smtClean="0"/>
          </a:p>
          <a:p>
            <a:pPr marL="342900" indent="-342900" algn="just">
              <a:buFont typeface="Arial" panose="020B0604020202020204" pitchFamily="34" charset="0"/>
              <a:buChar char="•"/>
            </a:pPr>
            <a:r>
              <a:rPr lang="en-US" altLang="ar-JO" sz="2800" dirty="0" smtClean="0"/>
              <a:t>Treat </a:t>
            </a:r>
            <a:r>
              <a:rPr lang="en-US" altLang="ar-JO" sz="2800" dirty="0"/>
              <a:t>programs like customers -- you need to be responsive</a:t>
            </a:r>
          </a:p>
          <a:p>
            <a:pPr marL="342900" indent="-342900" algn="just">
              <a:buFont typeface="Arial" panose="020B0604020202020204" pitchFamily="34" charset="0"/>
              <a:buChar char="•"/>
            </a:pPr>
            <a:endParaRPr lang="en-US" altLang="ar-JO" sz="2800" dirty="0" smtClean="0"/>
          </a:p>
          <a:p>
            <a:pPr marL="342900" indent="-342900" algn="just">
              <a:buFont typeface="Arial" panose="020B0604020202020204" pitchFamily="34" charset="0"/>
              <a:buChar char="•"/>
            </a:pPr>
            <a:r>
              <a:rPr lang="en-US" altLang="ar-JO" sz="2800" dirty="0" smtClean="0"/>
              <a:t>Get </a:t>
            </a:r>
            <a:r>
              <a:rPr lang="en-US" altLang="ar-JO" sz="2800" dirty="0"/>
              <a:t>as much feedback as possible -- avoid risks  -- you can raise the probability of being picked</a:t>
            </a:r>
          </a:p>
          <a:p>
            <a:pPr marL="342900" indent="-342900" algn="just">
              <a:buFont typeface="Arial" panose="020B0604020202020204" pitchFamily="34" charset="0"/>
              <a:buChar char="•"/>
            </a:pPr>
            <a:endParaRPr lang="en-US" altLang="ar-JO" sz="2400" dirty="0"/>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24714174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381000"/>
            <a:ext cx="8001000" cy="5888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p:cNvSpPr>
            <a:spLocks noGrp="1"/>
          </p:cNvSpPr>
          <p:nvPr>
            <p:ph type="sldNum" sz="quarter" idx="7"/>
          </p:nvPr>
        </p:nvSpPr>
        <p:spPr/>
        <p:txBody>
          <a:bodyPr/>
          <a:lstStyle/>
          <a:p>
            <a:fld id="{B6F15528-21DE-4FAA-801E-634DDDAF4B2B}" type="slidenum">
              <a:rPr lang="ar-JO" smtClean="0"/>
              <a:t>25</a:t>
            </a:fld>
            <a:endParaRPr lang="ar-JO"/>
          </a:p>
        </p:txBody>
      </p:sp>
      <p:sp>
        <p:nvSpPr>
          <p:cNvPr id="5" name="Rectangle 4"/>
          <p:cNvSpPr/>
          <p:nvPr/>
        </p:nvSpPr>
        <p:spPr>
          <a:xfrm>
            <a:off x="557284" y="6271018"/>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7476466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2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28600"/>
            <a:ext cx="8305800" cy="6113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p:cNvSpPr>
            <a:spLocks noGrp="1"/>
          </p:cNvSpPr>
          <p:nvPr>
            <p:ph type="sldNum" sz="quarter" idx="7"/>
          </p:nvPr>
        </p:nvSpPr>
        <p:spPr/>
        <p:txBody>
          <a:bodyPr/>
          <a:lstStyle/>
          <a:p>
            <a:fld id="{B6F15528-21DE-4FAA-801E-634DDDAF4B2B}" type="slidenum">
              <a:rPr lang="ar-JO" smtClean="0"/>
              <a:t>26</a:t>
            </a:fld>
            <a:endParaRPr lang="ar-JO"/>
          </a:p>
        </p:txBody>
      </p:sp>
    </p:spTree>
    <p:extLst>
      <p:ext uri="{BB962C8B-B14F-4D97-AF65-F5344CB8AC3E}">
        <p14:creationId xmlns:p14="http://schemas.microsoft.com/office/powerpoint/2010/main" val="19102788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5" name="Rectangle 5"/>
          <p:cNvSpPr>
            <a:spLocks noGrp="1" noChangeArrowheads="1"/>
          </p:cNvSpPr>
          <p:nvPr>
            <p:ph type="ctrTitle"/>
          </p:nvPr>
        </p:nvSpPr>
        <p:spPr>
          <a:xfrm>
            <a:off x="228600" y="549910"/>
            <a:ext cx="8915400" cy="635000"/>
          </a:xfrm>
        </p:spPr>
        <p:txBody>
          <a:bodyPr/>
          <a:lstStyle/>
          <a:p>
            <a:r>
              <a:rPr lang="en-US" altLang="ar-JO" sz="4000" dirty="0"/>
              <a:t>Summary Should do Exactly What is Asked</a:t>
            </a:r>
          </a:p>
        </p:txBody>
      </p:sp>
      <p:sp>
        <p:nvSpPr>
          <p:cNvPr id="35846" name="Rectangle 6"/>
          <p:cNvSpPr>
            <a:spLocks noGrp="1" noChangeArrowheads="1"/>
          </p:cNvSpPr>
          <p:nvPr>
            <p:ph type="subTitle" idx="4"/>
          </p:nvPr>
        </p:nvSpPr>
        <p:spPr>
          <a:xfrm>
            <a:off x="1066800" y="2057400"/>
            <a:ext cx="6400800" cy="2954655"/>
          </a:xfrm>
        </p:spPr>
        <p:txBody>
          <a:bodyPr/>
          <a:lstStyle/>
          <a:p>
            <a:r>
              <a:rPr lang="en-US" altLang="ar-JO" sz="2400" b="1" dirty="0"/>
              <a:t>Project Summary:</a:t>
            </a:r>
            <a:endParaRPr lang="en-US" altLang="ar-JO" sz="2400" dirty="0"/>
          </a:p>
          <a:p>
            <a:pPr algn="just"/>
            <a:endParaRPr lang="en-US" altLang="ar-JO" sz="2400" dirty="0" smtClean="0"/>
          </a:p>
          <a:p>
            <a:pPr algn="just"/>
            <a:r>
              <a:rPr lang="en-US" altLang="ar-JO" sz="2400" dirty="0" smtClean="0"/>
              <a:t>Summarize </a:t>
            </a:r>
            <a:r>
              <a:rPr lang="en-US" altLang="ar-JO" sz="2400" dirty="0"/>
              <a:t>the </a:t>
            </a:r>
            <a:r>
              <a:rPr lang="en-US" altLang="ar-JO" sz="2400" b="1" u="sng" dirty="0"/>
              <a:t>integrated education and research activities</a:t>
            </a:r>
            <a:r>
              <a:rPr lang="en-US" altLang="ar-JO" sz="2400" dirty="0"/>
              <a:t> of the proposed CAREER project. Note that the Project Summary must clearly address in separate statements how the proposal meets both the </a:t>
            </a:r>
            <a:r>
              <a:rPr lang="en-US" altLang="ar-JO" sz="2400" u="sng" dirty="0"/>
              <a:t>Intellectual Merit</a:t>
            </a:r>
            <a:r>
              <a:rPr lang="en-US" altLang="ar-JO" sz="2400" dirty="0"/>
              <a:t> and </a:t>
            </a:r>
            <a:r>
              <a:rPr lang="en-US" altLang="ar-JO" sz="2400" u="sng" dirty="0"/>
              <a:t>Broader Impact</a:t>
            </a:r>
            <a:r>
              <a:rPr lang="en-US" altLang="ar-JO" sz="2400" dirty="0"/>
              <a:t> review criteria.</a:t>
            </a:r>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3063514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4"/>
          <p:cNvSpPr>
            <a:spLocks noGrp="1" noChangeArrowheads="1"/>
          </p:cNvSpPr>
          <p:nvPr>
            <p:ph type="ctrTitle"/>
          </p:nvPr>
        </p:nvSpPr>
        <p:spPr/>
        <p:txBody>
          <a:bodyPr/>
          <a:lstStyle/>
          <a:p>
            <a:r>
              <a:rPr lang="en-US" altLang="ar-JO"/>
              <a:t>Project Description</a:t>
            </a:r>
          </a:p>
        </p:txBody>
      </p:sp>
      <p:sp>
        <p:nvSpPr>
          <p:cNvPr id="37893" name="Rectangle 5"/>
          <p:cNvSpPr>
            <a:spLocks noGrp="1" noChangeArrowheads="1"/>
          </p:cNvSpPr>
          <p:nvPr>
            <p:ph type="subTitle" idx="4"/>
          </p:nvPr>
        </p:nvSpPr>
        <p:spPr>
          <a:xfrm>
            <a:off x="838200" y="1828800"/>
            <a:ext cx="7467600" cy="5318379"/>
          </a:xfrm>
        </p:spPr>
        <p:txBody>
          <a:bodyPr/>
          <a:lstStyle/>
          <a:p>
            <a:pPr marL="342900" indent="-342900" algn="just">
              <a:lnSpc>
                <a:spcPct val="80000"/>
              </a:lnSpc>
              <a:buFont typeface="Arial" panose="020B0604020202020204" pitchFamily="34" charset="0"/>
              <a:buChar char="•"/>
            </a:pPr>
            <a:r>
              <a:rPr lang="en-US" altLang="ar-JO" sz="2400" dirty="0"/>
              <a:t>Well-argued and specific proposal for activities that will, over a 5-year period, build a firm foundation for a lifetime of contributions to integrated research and educational activities in the context of the PI's organization. Note that the Project Description </a:t>
            </a:r>
            <a:r>
              <a:rPr lang="en-US" altLang="ar-JO" sz="2400" u="sng" dirty="0"/>
              <a:t>may not exceed 15 pages</a:t>
            </a:r>
            <a:r>
              <a:rPr lang="en-US" altLang="ar-JO" sz="2400" dirty="0"/>
              <a:t>.</a:t>
            </a:r>
          </a:p>
          <a:p>
            <a:pPr marL="342900" indent="-342900" algn="just">
              <a:lnSpc>
                <a:spcPct val="80000"/>
              </a:lnSpc>
              <a:buFont typeface="Arial" panose="020B0604020202020204" pitchFamily="34" charset="0"/>
              <a:buChar char="•"/>
            </a:pPr>
            <a:r>
              <a:rPr lang="en-US" altLang="ar-JO" sz="2400" dirty="0"/>
              <a:t>Should Include:</a:t>
            </a:r>
          </a:p>
          <a:p>
            <a:pPr marL="800100" lvl="1" indent="-342900" algn="just">
              <a:lnSpc>
                <a:spcPct val="80000"/>
              </a:lnSpc>
              <a:buFont typeface="Arial" panose="020B0604020202020204" pitchFamily="34" charset="0"/>
              <a:buChar char="•"/>
            </a:pPr>
            <a:r>
              <a:rPr lang="en-US" altLang="ar-JO" sz="2400" dirty="0"/>
              <a:t>a description of the proposed research project, including preliminary </a:t>
            </a:r>
            <a:r>
              <a:rPr lang="en-US" altLang="ar-JO" sz="2400" u="sng" dirty="0"/>
              <a:t>supporting data</a:t>
            </a:r>
            <a:r>
              <a:rPr lang="en-US" altLang="ar-JO" sz="2400" dirty="0"/>
              <a:t> where appropriate, </a:t>
            </a:r>
            <a:r>
              <a:rPr lang="en-US" altLang="ar-JO" sz="2400" u="sng" dirty="0"/>
              <a:t>specific objectives</a:t>
            </a:r>
            <a:r>
              <a:rPr lang="en-US" altLang="ar-JO" sz="2400" dirty="0"/>
              <a:t>, </a:t>
            </a:r>
            <a:r>
              <a:rPr lang="en-US" altLang="ar-JO" sz="2400" u="sng" dirty="0"/>
              <a:t>methods and procedures to be used</a:t>
            </a:r>
            <a:r>
              <a:rPr lang="en-US" altLang="ar-JO" sz="2400" dirty="0"/>
              <a:t>, and </a:t>
            </a:r>
            <a:r>
              <a:rPr lang="en-US" altLang="ar-JO" sz="2400" u="sng" dirty="0"/>
              <a:t>expected significance of the results</a:t>
            </a:r>
            <a:r>
              <a:rPr lang="en-US" altLang="ar-JO" sz="2400" dirty="0"/>
              <a:t>;</a:t>
            </a:r>
          </a:p>
          <a:p>
            <a:pPr marL="800100" lvl="1" indent="-342900" algn="just">
              <a:lnSpc>
                <a:spcPct val="80000"/>
              </a:lnSpc>
              <a:buFont typeface="Arial" panose="020B0604020202020204" pitchFamily="34" charset="0"/>
              <a:buChar char="•"/>
            </a:pPr>
            <a:r>
              <a:rPr lang="en-US" altLang="ar-JO" sz="2400" dirty="0"/>
              <a:t>a description of the </a:t>
            </a:r>
            <a:r>
              <a:rPr lang="en-US" altLang="ar-JO" sz="2400" u="sng" dirty="0"/>
              <a:t>proposed educational activities</a:t>
            </a:r>
            <a:r>
              <a:rPr lang="en-US" altLang="ar-JO" sz="2400" dirty="0"/>
              <a:t>, including </a:t>
            </a:r>
            <a:r>
              <a:rPr lang="en-US" altLang="ar-JO" sz="2400" u="sng" dirty="0"/>
              <a:t>plans to evaluate their impact</a:t>
            </a:r>
            <a:r>
              <a:rPr lang="en-US" altLang="ar-JO" sz="2400" dirty="0"/>
              <a:t>;</a:t>
            </a:r>
          </a:p>
          <a:p>
            <a:pPr marL="800100" lvl="1" indent="-342900" algn="just">
              <a:lnSpc>
                <a:spcPct val="80000"/>
              </a:lnSpc>
              <a:buFont typeface="Arial" panose="020B0604020202020204" pitchFamily="34" charset="0"/>
              <a:buChar char="•"/>
            </a:pPr>
            <a:r>
              <a:rPr lang="en-US" altLang="ar-JO" sz="2400" dirty="0"/>
              <a:t>a description of how the research and educational activities are </a:t>
            </a:r>
            <a:r>
              <a:rPr lang="en-US" altLang="ar-JO" sz="2400" u="sng" dirty="0"/>
              <a:t>integrated with one another</a:t>
            </a:r>
            <a:r>
              <a:rPr lang="en-US" altLang="ar-JO" sz="2400" dirty="0"/>
              <a:t>; and</a:t>
            </a:r>
          </a:p>
          <a:p>
            <a:pPr marL="800100" lvl="1" indent="-342900" algn="just">
              <a:lnSpc>
                <a:spcPct val="80000"/>
              </a:lnSpc>
              <a:buFont typeface="Arial" panose="020B0604020202020204" pitchFamily="34" charset="0"/>
              <a:buChar char="•"/>
            </a:pPr>
            <a:r>
              <a:rPr lang="en-US" altLang="ar-JO" sz="2400" dirty="0"/>
              <a:t>results of prior NSF support, if applicable.</a:t>
            </a:r>
          </a:p>
          <a:p>
            <a:pPr marL="342900" indent="-342900" algn="just">
              <a:lnSpc>
                <a:spcPct val="80000"/>
              </a:lnSpc>
              <a:buFont typeface="Arial" panose="020B0604020202020204" pitchFamily="34" charset="0"/>
              <a:buChar char="•"/>
            </a:pPr>
            <a:endParaRPr lang="en-US" altLang="ar-JO" sz="2400" dirty="0"/>
          </a:p>
        </p:txBody>
      </p:sp>
    </p:spTree>
    <p:extLst>
      <p:ext uri="{BB962C8B-B14F-4D97-AF65-F5344CB8AC3E}">
        <p14:creationId xmlns:p14="http://schemas.microsoft.com/office/powerpoint/2010/main" val="35041306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ctrTitle"/>
          </p:nvPr>
        </p:nvSpPr>
        <p:spPr/>
        <p:txBody>
          <a:bodyPr/>
          <a:lstStyle/>
          <a:p>
            <a:r>
              <a:rPr lang="en-US" altLang="ar-JO"/>
              <a:t>Education</a:t>
            </a:r>
          </a:p>
        </p:txBody>
      </p:sp>
      <p:sp>
        <p:nvSpPr>
          <p:cNvPr id="40963" name="Rectangle 3"/>
          <p:cNvSpPr>
            <a:spLocks noGrp="1" noChangeArrowheads="1"/>
          </p:cNvSpPr>
          <p:nvPr>
            <p:ph type="subTitle" idx="4"/>
          </p:nvPr>
        </p:nvSpPr>
        <p:spPr>
          <a:xfrm>
            <a:off x="1295400" y="1752600"/>
            <a:ext cx="6400800" cy="4678204"/>
          </a:xfrm>
        </p:spPr>
        <p:txBody>
          <a:bodyPr/>
          <a:lstStyle/>
          <a:p>
            <a:pPr marL="342900" indent="-342900" algn="just">
              <a:lnSpc>
                <a:spcPct val="80000"/>
              </a:lnSpc>
              <a:buFont typeface="Arial" panose="020B0604020202020204" pitchFamily="34" charset="0"/>
              <a:buChar char="•"/>
            </a:pPr>
            <a:r>
              <a:rPr lang="en-US" altLang="ar-JO" sz="2000" dirty="0"/>
              <a:t>Proposed education activities may be in a broad range of areas and may be directed to any level: K-12 students, undergraduates, graduate students, and/or the general public, but should be related to the proposed research. </a:t>
            </a:r>
            <a:endParaRPr lang="ar-JO" altLang="ar-JO" sz="2000" dirty="0" smtClean="0"/>
          </a:p>
          <a:p>
            <a:pPr marL="342900" indent="-342900" algn="just">
              <a:lnSpc>
                <a:spcPct val="80000"/>
              </a:lnSpc>
              <a:buFont typeface="Arial" panose="020B0604020202020204" pitchFamily="34" charset="0"/>
              <a:buChar char="•"/>
            </a:pPr>
            <a:r>
              <a:rPr lang="en-US" altLang="ar-JO" sz="2000" dirty="0" smtClean="0"/>
              <a:t>Some </a:t>
            </a:r>
            <a:r>
              <a:rPr lang="en-US" altLang="ar-JO" sz="2000" dirty="0"/>
              <a:t>examples are: </a:t>
            </a:r>
            <a:endParaRPr lang="en-US" altLang="ar-JO" sz="2000" dirty="0" smtClean="0"/>
          </a:p>
          <a:p>
            <a:pPr marL="800100" lvl="1" indent="-342900" algn="just">
              <a:lnSpc>
                <a:spcPct val="80000"/>
              </a:lnSpc>
              <a:buFont typeface="Arial" panose="020B0604020202020204" pitchFamily="34" charset="0"/>
              <a:buChar char="•"/>
            </a:pPr>
            <a:r>
              <a:rPr lang="en-US" altLang="ar-JO" sz="2000" dirty="0" smtClean="0"/>
              <a:t>designing </a:t>
            </a:r>
            <a:r>
              <a:rPr lang="en-US" altLang="ar-JO" sz="2000" dirty="0"/>
              <a:t>innovative courses or curricula; </a:t>
            </a:r>
            <a:endParaRPr lang="en-US" altLang="ar-JO" sz="2000" dirty="0" smtClean="0"/>
          </a:p>
          <a:p>
            <a:pPr marL="800100" lvl="1" indent="-342900" algn="just">
              <a:lnSpc>
                <a:spcPct val="80000"/>
              </a:lnSpc>
              <a:buFont typeface="Arial" panose="020B0604020202020204" pitchFamily="34" charset="0"/>
              <a:buChar char="•"/>
            </a:pPr>
            <a:r>
              <a:rPr lang="en-US" altLang="ar-JO" sz="2000" dirty="0" smtClean="0"/>
              <a:t>supporting </a:t>
            </a:r>
            <a:r>
              <a:rPr lang="en-US" altLang="ar-JO" sz="2000" dirty="0"/>
              <a:t>teacher preparation and enhancement; conducting outreach and mentoring activities to enhance scientific literacy or involve students from groups that have been traditionally underrepresented in science; </a:t>
            </a:r>
            <a:endParaRPr lang="en-US" altLang="ar-JO" sz="2000" dirty="0" smtClean="0"/>
          </a:p>
          <a:p>
            <a:pPr marL="800100" lvl="1" indent="-342900" algn="just">
              <a:lnSpc>
                <a:spcPct val="80000"/>
              </a:lnSpc>
              <a:buFont typeface="Arial" panose="020B0604020202020204" pitchFamily="34" charset="0"/>
              <a:buChar char="•"/>
            </a:pPr>
            <a:r>
              <a:rPr lang="en-US" altLang="ar-JO" sz="2000" dirty="0" smtClean="0"/>
              <a:t>researching </a:t>
            </a:r>
            <a:r>
              <a:rPr lang="en-US" altLang="ar-JO" sz="2000" dirty="0"/>
              <a:t>pedagogy or students' learning and conceptual development in the discipline; incorporating research activities into undergraduate courses; </a:t>
            </a:r>
            <a:endParaRPr lang="en-US" altLang="ar-JO" sz="2000" dirty="0" smtClean="0"/>
          </a:p>
          <a:p>
            <a:pPr marL="800100" lvl="1" indent="-342900" algn="just">
              <a:lnSpc>
                <a:spcPct val="80000"/>
              </a:lnSpc>
              <a:buFont typeface="Arial" panose="020B0604020202020204" pitchFamily="34" charset="0"/>
              <a:buChar char="•"/>
            </a:pPr>
            <a:r>
              <a:rPr lang="en-US" altLang="ar-JO" sz="2000" dirty="0" smtClean="0"/>
              <a:t>linking </a:t>
            </a:r>
            <a:r>
              <a:rPr lang="en-US" altLang="ar-JO" sz="2000" dirty="0"/>
              <a:t>education activities to industrial, international, or cross-disciplinary work; </a:t>
            </a:r>
            <a:endParaRPr lang="en-US" altLang="ar-JO" sz="2000" dirty="0" smtClean="0"/>
          </a:p>
          <a:p>
            <a:pPr marL="800100" lvl="1" indent="-342900" algn="just">
              <a:lnSpc>
                <a:spcPct val="80000"/>
              </a:lnSpc>
              <a:buFont typeface="Arial" panose="020B0604020202020204" pitchFamily="34" charset="0"/>
              <a:buChar char="•"/>
            </a:pPr>
            <a:r>
              <a:rPr lang="en-US" altLang="ar-JO" sz="2000" dirty="0" smtClean="0"/>
              <a:t>and </a:t>
            </a:r>
            <a:r>
              <a:rPr lang="en-US" altLang="ar-JO" sz="2000" dirty="0"/>
              <a:t>implementing innovative methods for evaluation and assessment. </a:t>
            </a:r>
            <a:endParaRPr lang="en-US" altLang="ar-JO" sz="2000" dirty="0" smtClean="0"/>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13226852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p:txBody>
          <a:bodyPr/>
          <a:lstStyle/>
          <a:p>
            <a:r>
              <a:rPr lang="en-US" altLang="ar-JO"/>
              <a:t>Funding Cautions</a:t>
            </a:r>
          </a:p>
        </p:txBody>
      </p:sp>
      <p:sp>
        <p:nvSpPr>
          <p:cNvPr id="14339" name="Rectangle 3"/>
          <p:cNvSpPr>
            <a:spLocks noGrp="1" noChangeArrowheads="1"/>
          </p:cNvSpPr>
          <p:nvPr>
            <p:ph type="subTitle" idx="4"/>
          </p:nvPr>
        </p:nvSpPr>
        <p:spPr>
          <a:xfrm>
            <a:off x="1295400" y="1905000"/>
            <a:ext cx="7010400" cy="4431983"/>
          </a:xfrm>
        </p:spPr>
        <p:txBody>
          <a:bodyPr/>
          <a:lstStyle/>
          <a:p>
            <a:pPr marL="457200" indent="-457200" algn="just">
              <a:buFont typeface="Arial" panose="020B0604020202020204" pitchFamily="34" charset="0"/>
              <a:buChar char="•"/>
            </a:pPr>
            <a:r>
              <a:rPr lang="en-US" altLang="ar-JO" sz="3000" dirty="0"/>
              <a:t>Develop coherent research program</a:t>
            </a:r>
          </a:p>
          <a:p>
            <a:pPr marL="457200" indent="-457200" algn="just">
              <a:buFont typeface="Arial" panose="020B0604020202020204" pitchFamily="34" charset="0"/>
              <a:buChar char="•"/>
            </a:pPr>
            <a:r>
              <a:rPr lang="en-US" altLang="ar-JO" sz="3000" dirty="0"/>
              <a:t>Do not distract from publications or other creative endeavors</a:t>
            </a:r>
          </a:p>
          <a:p>
            <a:pPr marL="457200" indent="-457200" algn="just">
              <a:buFont typeface="Arial" panose="020B0604020202020204" pitchFamily="34" charset="0"/>
              <a:buChar char="•"/>
            </a:pPr>
            <a:r>
              <a:rPr lang="en-US" altLang="ar-JO" sz="3000" dirty="0"/>
              <a:t>Continuity of support</a:t>
            </a:r>
          </a:p>
          <a:p>
            <a:pPr marL="457200" indent="-457200" algn="just">
              <a:buFont typeface="Arial" panose="020B0604020202020204" pitchFamily="34" charset="0"/>
              <a:buChar char="•"/>
            </a:pPr>
            <a:r>
              <a:rPr lang="en-US" altLang="ar-JO" sz="3000" dirty="0"/>
              <a:t>Effort should not be overwhelming</a:t>
            </a:r>
          </a:p>
          <a:p>
            <a:pPr marL="457200" indent="-457200" algn="just">
              <a:buFont typeface="Arial" panose="020B0604020202020204" pitchFamily="34" charset="0"/>
              <a:buChar char="•"/>
            </a:pPr>
            <a:r>
              <a:rPr lang="en-US" altLang="ar-JO" sz="3000" dirty="0"/>
              <a:t>Better to pass an opportunity, than to embark on one with little chance of </a:t>
            </a:r>
            <a:r>
              <a:rPr lang="en-US" altLang="ar-JO" sz="3000" dirty="0" smtClean="0"/>
              <a:t>success</a:t>
            </a:r>
            <a:endParaRPr lang="en-US" altLang="ar-JO" sz="3000" dirty="0"/>
          </a:p>
          <a:p>
            <a:pPr marL="457200" indent="-457200" algn="just">
              <a:buFont typeface="Arial" panose="020B0604020202020204" pitchFamily="34" charset="0"/>
              <a:buChar char="•"/>
            </a:pPr>
            <a:r>
              <a:rPr lang="en-US" altLang="ar-JO" sz="3000" dirty="0"/>
              <a:t>Be prepared for rejection</a:t>
            </a:r>
          </a:p>
          <a:p>
            <a:endParaRPr lang="en-US" altLang="ar-JO" dirty="0"/>
          </a:p>
        </p:txBody>
      </p:sp>
      <p:sp>
        <p:nvSpPr>
          <p:cNvPr id="5" name="Rectangle 4"/>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20565825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ctrTitle"/>
          </p:nvPr>
        </p:nvSpPr>
        <p:spPr/>
        <p:txBody>
          <a:bodyPr/>
          <a:lstStyle/>
          <a:p>
            <a:r>
              <a:rPr lang="en-US" altLang="ar-JO"/>
              <a:t>Education</a:t>
            </a:r>
          </a:p>
        </p:txBody>
      </p:sp>
      <p:sp>
        <p:nvSpPr>
          <p:cNvPr id="40963" name="Rectangle 3"/>
          <p:cNvSpPr>
            <a:spLocks noGrp="1" noChangeArrowheads="1"/>
          </p:cNvSpPr>
          <p:nvPr>
            <p:ph type="subTitle" idx="4"/>
          </p:nvPr>
        </p:nvSpPr>
        <p:spPr>
          <a:xfrm>
            <a:off x="1295400" y="1752600"/>
            <a:ext cx="6400800" cy="2468368"/>
          </a:xfrm>
        </p:spPr>
        <p:txBody>
          <a:bodyPr/>
          <a:lstStyle/>
          <a:p>
            <a:pPr marL="342900" indent="-342900" algn="just">
              <a:lnSpc>
                <a:spcPct val="80000"/>
              </a:lnSpc>
              <a:buFont typeface="Arial" panose="020B0604020202020204" pitchFamily="34" charset="0"/>
              <a:buChar char="•"/>
            </a:pPr>
            <a:r>
              <a:rPr lang="en-US" altLang="ar-JO" sz="2000" dirty="0" smtClean="0"/>
              <a:t>Education </a:t>
            </a:r>
            <a:r>
              <a:rPr lang="en-US" altLang="ar-JO" sz="2000" dirty="0"/>
              <a:t>activities may also include designing new educational materials and practices or adapting and implementing effective educational materials and practices developed elsewhere. Such activities should be consistent with research and best practices in curriculum, pedagogy, and evaluation. </a:t>
            </a:r>
            <a:endParaRPr lang="en-US" altLang="ar-JO" sz="2000" dirty="0" smtClean="0"/>
          </a:p>
          <a:p>
            <a:pPr marL="342900" indent="-342900" algn="just">
              <a:lnSpc>
                <a:spcPct val="80000"/>
              </a:lnSpc>
              <a:buFont typeface="Arial" panose="020B0604020202020204" pitchFamily="34" charset="0"/>
              <a:buChar char="•"/>
            </a:pPr>
            <a:r>
              <a:rPr lang="en-US" altLang="ar-JO" sz="2000" dirty="0" smtClean="0"/>
              <a:t>A </a:t>
            </a:r>
            <a:r>
              <a:rPr lang="en-US" altLang="ar-JO" sz="2000" dirty="0"/>
              <a:t>helpful document for information on NSF programmatic goals for evaluating education activities is the NSF publication </a:t>
            </a:r>
            <a:r>
              <a:rPr lang="en-US" altLang="ar-JO" sz="2000" i="1" dirty="0"/>
              <a:t>The 2002 User-Friendly Handbook for Project Evaluation</a:t>
            </a:r>
            <a:r>
              <a:rPr lang="en-US" altLang="ar-JO" sz="2000" dirty="0"/>
              <a:t> (</a:t>
            </a:r>
            <a:r>
              <a:rPr lang="en-US" altLang="ar-JO" sz="2000" dirty="0">
                <a:hlinkClick r:id="rId2"/>
              </a:rPr>
              <a:t>NSF 02-057</a:t>
            </a:r>
            <a:r>
              <a:rPr lang="en-US" altLang="ar-JO" sz="2000" dirty="0"/>
              <a:t>). </a:t>
            </a:r>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30479240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ctrTitle"/>
          </p:nvPr>
        </p:nvSpPr>
        <p:spPr/>
        <p:txBody>
          <a:bodyPr/>
          <a:lstStyle/>
          <a:p>
            <a:r>
              <a:rPr lang="en-US" altLang="ar-JO"/>
              <a:t>Proposal Outline</a:t>
            </a:r>
          </a:p>
        </p:txBody>
      </p:sp>
      <p:sp>
        <p:nvSpPr>
          <p:cNvPr id="39939" name="Rectangle 3"/>
          <p:cNvSpPr>
            <a:spLocks noGrp="1" noChangeArrowheads="1"/>
          </p:cNvSpPr>
          <p:nvPr>
            <p:ph type="subTitle" idx="4"/>
          </p:nvPr>
        </p:nvSpPr>
        <p:spPr>
          <a:xfrm>
            <a:off x="1447800" y="2133600"/>
            <a:ext cx="6400800" cy="5072158"/>
          </a:xfrm>
        </p:spPr>
        <p:txBody>
          <a:bodyPr/>
          <a:lstStyle/>
          <a:p>
            <a:pPr>
              <a:lnSpc>
                <a:spcPct val="80000"/>
              </a:lnSpc>
            </a:pPr>
            <a:r>
              <a:rPr lang="en-US" altLang="ar-JO" sz="2400" dirty="0"/>
              <a:t>Summary</a:t>
            </a:r>
          </a:p>
          <a:p>
            <a:pPr lvl="1">
              <a:lnSpc>
                <a:spcPct val="80000"/>
              </a:lnSpc>
            </a:pPr>
            <a:r>
              <a:rPr lang="en-US" altLang="ar-JO" sz="2000" dirty="0"/>
              <a:t>Intellectual Merit</a:t>
            </a:r>
          </a:p>
          <a:p>
            <a:pPr lvl="1">
              <a:lnSpc>
                <a:spcPct val="80000"/>
              </a:lnSpc>
            </a:pPr>
            <a:r>
              <a:rPr lang="en-US" altLang="ar-JO" sz="2000" dirty="0"/>
              <a:t>Broader Impact</a:t>
            </a:r>
          </a:p>
          <a:p>
            <a:pPr>
              <a:lnSpc>
                <a:spcPct val="80000"/>
              </a:lnSpc>
            </a:pPr>
            <a:r>
              <a:rPr lang="en-US" altLang="ar-JO" sz="2400" dirty="0"/>
              <a:t>Project Description</a:t>
            </a:r>
          </a:p>
          <a:p>
            <a:pPr lvl="1">
              <a:lnSpc>
                <a:spcPct val="80000"/>
              </a:lnSpc>
            </a:pPr>
            <a:r>
              <a:rPr lang="en-US" altLang="ar-JO" sz="2000" dirty="0"/>
              <a:t>Introduction</a:t>
            </a:r>
          </a:p>
          <a:p>
            <a:pPr lvl="1">
              <a:lnSpc>
                <a:spcPct val="80000"/>
              </a:lnSpc>
            </a:pPr>
            <a:r>
              <a:rPr lang="en-US" altLang="ar-JO" sz="2000" dirty="0"/>
              <a:t>Research Plan</a:t>
            </a:r>
          </a:p>
          <a:p>
            <a:pPr lvl="2">
              <a:lnSpc>
                <a:spcPct val="80000"/>
              </a:lnSpc>
            </a:pPr>
            <a:r>
              <a:rPr lang="en-US" altLang="ar-JO" dirty="0"/>
              <a:t>Objectives</a:t>
            </a:r>
          </a:p>
          <a:p>
            <a:pPr lvl="2">
              <a:lnSpc>
                <a:spcPct val="80000"/>
              </a:lnSpc>
            </a:pPr>
            <a:r>
              <a:rPr lang="en-US" altLang="ar-JO" dirty="0"/>
              <a:t>Review of prior research</a:t>
            </a:r>
          </a:p>
          <a:p>
            <a:pPr lvl="2">
              <a:lnSpc>
                <a:spcPct val="80000"/>
              </a:lnSpc>
            </a:pPr>
            <a:r>
              <a:rPr lang="en-US" altLang="ar-JO" dirty="0"/>
              <a:t>Supporting data</a:t>
            </a:r>
          </a:p>
          <a:p>
            <a:pPr lvl="2">
              <a:lnSpc>
                <a:spcPct val="80000"/>
              </a:lnSpc>
            </a:pPr>
            <a:r>
              <a:rPr lang="en-US" altLang="ar-JO" dirty="0"/>
              <a:t>Methods and procedures</a:t>
            </a:r>
          </a:p>
          <a:p>
            <a:pPr lvl="2">
              <a:lnSpc>
                <a:spcPct val="80000"/>
              </a:lnSpc>
            </a:pPr>
            <a:r>
              <a:rPr lang="en-US" altLang="ar-JO" dirty="0"/>
              <a:t>Expected results</a:t>
            </a:r>
          </a:p>
          <a:p>
            <a:pPr lvl="1">
              <a:lnSpc>
                <a:spcPct val="80000"/>
              </a:lnSpc>
            </a:pPr>
            <a:r>
              <a:rPr lang="en-US" altLang="ar-JO" sz="2000" dirty="0"/>
              <a:t>Education Plan</a:t>
            </a:r>
          </a:p>
          <a:p>
            <a:pPr lvl="2">
              <a:lnSpc>
                <a:spcPct val="80000"/>
              </a:lnSpc>
            </a:pPr>
            <a:r>
              <a:rPr lang="en-US" altLang="ar-JO" dirty="0"/>
              <a:t>Activities</a:t>
            </a:r>
          </a:p>
          <a:p>
            <a:pPr lvl="2">
              <a:lnSpc>
                <a:spcPct val="80000"/>
              </a:lnSpc>
            </a:pPr>
            <a:r>
              <a:rPr lang="en-US" altLang="ar-JO" dirty="0"/>
              <a:t>Assessment</a:t>
            </a:r>
          </a:p>
          <a:p>
            <a:pPr lvl="2">
              <a:lnSpc>
                <a:spcPct val="80000"/>
              </a:lnSpc>
            </a:pPr>
            <a:r>
              <a:rPr lang="en-US" altLang="ar-JO" dirty="0"/>
              <a:t>Integration or Research and Education</a:t>
            </a:r>
          </a:p>
          <a:p>
            <a:pPr lvl="1">
              <a:lnSpc>
                <a:spcPct val="80000"/>
              </a:lnSpc>
            </a:pPr>
            <a:r>
              <a:rPr lang="en-US" altLang="ar-JO" sz="2000" dirty="0"/>
              <a:t>Budget and Schedule</a:t>
            </a:r>
          </a:p>
          <a:p>
            <a:pPr lvl="1">
              <a:lnSpc>
                <a:spcPct val="80000"/>
              </a:lnSpc>
            </a:pPr>
            <a:r>
              <a:rPr lang="en-US" altLang="ar-JO" sz="2000" dirty="0"/>
              <a:t>Conclusions</a:t>
            </a:r>
          </a:p>
          <a:p>
            <a:pPr lvl="1">
              <a:lnSpc>
                <a:spcPct val="80000"/>
              </a:lnSpc>
            </a:pPr>
            <a:endParaRPr lang="en-US" altLang="ar-JO" sz="2000" dirty="0"/>
          </a:p>
          <a:p>
            <a:pPr lvl="1">
              <a:lnSpc>
                <a:spcPct val="80000"/>
              </a:lnSpc>
            </a:pPr>
            <a:endParaRPr lang="en-US" altLang="ar-JO" sz="2000" dirty="0"/>
          </a:p>
          <a:p>
            <a:pPr lvl="1">
              <a:lnSpc>
                <a:spcPct val="80000"/>
              </a:lnSpc>
            </a:pPr>
            <a:endParaRPr lang="en-US" altLang="ar-JO" sz="2000" dirty="0"/>
          </a:p>
          <a:p>
            <a:pPr lvl="1">
              <a:lnSpc>
                <a:spcPct val="80000"/>
              </a:lnSpc>
            </a:pPr>
            <a:endParaRPr lang="en-US" altLang="ar-JO" sz="2000" dirty="0"/>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12417817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p:txBody>
          <a:bodyPr/>
          <a:lstStyle/>
          <a:p>
            <a:r>
              <a:rPr lang="en-US" altLang="ar-JO"/>
              <a:t>Intellectual Merit</a:t>
            </a:r>
          </a:p>
        </p:txBody>
      </p:sp>
      <p:sp>
        <p:nvSpPr>
          <p:cNvPr id="41987" name="Rectangle 3"/>
          <p:cNvSpPr>
            <a:spLocks noGrp="1" noChangeArrowheads="1"/>
          </p:cNvSpPr>
          <p:nvPr>
            <p:ph type="subTitle" idx="4"/>
          </p:nvPr>
        </p:nvSpPr>
        <p:spPr>
          <a:xfrm>
            <a:off x="1371600" y="1828800"/>
            <a:ext cx="6400800" cy="4321183"/>
          </a:xfrm>
        </p:spPr>
        <p:txBody>
          <a:bodyPr/>
          <a:lstStyle/>
          <a:p>
            <a:pPr marL="457200" indent="-457200" algn="just">
              <a:lnSpc>
                <a:spcPct val="90000"/>
              </a:lnSpc>
              <a:buFont typeface="Arial" panose="020B0604020202020204" pitchFamily="34" charset="0"/>
              <a:buChar char="•"/>
            </a:pPr>
            <a:r>
              <a:rPr lang="en-US" altLang="ar-JO" sz="2400" dirty="0"/>
              <a:t>How important is the proposed activity to advancing knowledge and understanding within its own field or across different fields? </a:t>
            </a:r>
            <a:endParaRPr lang="en-US" altLang="ar-JO" sz="2400" dirty="0" smtClean="0"/>
          </a:p>
          <a:p>
            <a:pPr marL="457200" indent="-457200" algn="just">
              <a:lnSpc>
                <a:spcPct val="90000"/>
              </a:lnSpc>
              <a:buFont typeface="Arial" panose="020B0604020202020204" pitchFamily="34" charset="0"/>
              <a:buChar char="•"/>
            </a:pPr>
            <a:r>
              <a:rPr lang="en-US" altLang="ar-JO" sz="2400" dirty="0" smtClean="0"/>
              <a:t>How </a:t>
            </a:r>
            <a:r>
              <a:rPr lang="en-US" altLang="ar-JO" sz="2400" dirty="0"/>
              <a:t>well qualified is the proposer (individual or team) to conduct the project? (If appropriate, the reviewer will comment on the quality of the prior work.) </a:t>
            </a:r>
            <a:endParaRPr lang="en-US" altLang="ar-JO" sz="2400" dirty="0" smtClean="0"/>
          </a:p>
          <a:p>
            <a:pPr marL="457200" indent="-457200" algn="just">
              <a:lnSpc>
                <a:spcPct val="90000"/>
              </a:lnSpc>
              <a:buFont typeface="Arial" panose="020B0604020202020204" pitchFamily="34" charset="0"/>
              <a:buChar char="•"/>
            </a:pPr>
            <a:r>
              <a:rPr lang="en-US" altLang="ar-JO" sz="2400" dirty="0" smtClean="0"/>
              <a:t>To </a:t>
            </a:r>
            <a:r>
              <a:rPr lang="en-US" altLang="ar-JO" sz="2400" dirty="0"/>
              <a:t>what extent does the proposed activity suggest and explore creative and original concepts? </a:t>
            </a:r>
            <a:endParaRPr lang="en-US" altLang="ar-JO" sz="2400" dirty="0" smtClean="0"/>
          </a:p>
          <a:p>
            <a:pPr marL="457200" indent="-457200" algn="just">
              <a:lnSpc>
                <a:spcPct val="90000"/>
              </a:lnSpc>
              <a:buFont typeface="Arial" panose="020B0604020202020204" pitchFamily="34" charset="0"/>
              <a:buChar char="•"/>
            </a:pPr>
            <a:r>
              <a:rPr lang="en-US" altLang="ar-JO" sz="2400" dirty="0" smtClean="0"/>
              <a:t>How </a:t>
            </a:r>
            <a:r>
              <a:rPr lang="en-US" altLang="ar-JO" sz="2400" dirty="0"/>
              <a:t>well conceived and organized is the proposed activity? Is there sufficient access to resources?</a:t>
            </a:r>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24194785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ctrTitle"/>
          </p:nvPr>
        </p:nvSpPr>
        <p:spPr/>
        <p:txBody>
          <a:bodyPr/>
          <a:lstStyle/>
          <a:p>
            <a:r>
              <a:rPr lang="en-US" altLang="ar-JO"/>
              <a:t>Broader Impacts</a:t>
            </a:r>
          </a:p>
        </p:txBody>
      </p:sp>
      <p:sp>
        <p:nvSpPr>
          <p:cNvPr id="43011" name="Rectangle 3"/>
          <p:cNvSpPr>
            <a:spLocks noGrp="1" noChangeArrowheads="1"/>
          </p:cNvSpPr>
          <p:nvPr>
            <p:ph type="subTitle" idx="4"/>
          </p:nvPr>
        </p:nvSpPr>
        <p:spPr>
          <a:xfrm>
            <a:off x="1143000" y="1676400"/>
            <a:ext cx="6400800" cy="4985980"/>
          </a:xfrm>
        </p:spPr>
        <p:txBody>
          <a:bodyPr/>
          <a:lstStyle/>
          <a:p>
            <a:pPr algn="just">
              <a:lnSpc>
                <a:spcPct val="90000"/>
              </a:lnSpc>
            </a:pPr>
            <a:r>
              <a:rPr lang="en-US" altLang="ar-JO" sz="2400" dirty="0"/>
              <a:t>How well does the activity advance discovery and understanding while promoting teaching, training, and learning? </a:t>
            </a:r>
            <a:endParaRPr lang="en-US" altLang="ar-JO" sz="2400" dirty="0" smtClean="0"/>
          </a:p>
          <a:p>
            <a:pPr algn="just">
              <a:lnSpc>
                <a:spcPct val="90000"/>
              </a:lnSpc>
            </a:pPr>
            <a:r>
              <a:rPr lang="en-US" altLang="ar-JO" sz="2400" dirty="0" smtClean="0"/>
              <a:t>How </a:t>
            </a:r>
            <a:r>
              <a:rPr lang="en-US" altLang="ar-JO" sz="2400" dirty="0"/>
              <a:t>well does the proposed activity broaden the participation of underrepresented groups (e.g., gender, ethnicity, disability, geographic, etc.)? </a:t>
            </a:r>
            <a:endParaRPr lang="en-US" altLang="ar-JO" sz="2400" dirty="0" smtClean="0"/>
          </a:p>
          <a:p>
            <a:pPr algn="just">
              <a:lnSpc>
                <a:spcPct val="90000"/>
              </a:lnSpc>
            </a:pPr>
            <a:r>
              <a:rPr lang="en-US" altLang="ar-JO" sz="2400" dirty="0" smtClean="0"/>
              <a:t>To </a:t>
            </a:r>
            <a:r>
              <a:rPr lang="en-US" altLang="ar-JO" sz="2400" dirty="0"/>
              <a:t>what extent will it enhance the infrastructure for research and education, such as facilities, instrumentation, networks, and partnerships</a:t>
            </a:r>
            <a:r>
              <a:rPr lang="en-US" altLang="ar-JO" sz="2400" dirty="0" smtClean="0"/>
              <a:t>?</a:t>
            </a:r>
          </a:p>
          <a:p>
            <a:pPr algn="just">
              <a:lnSpc>
                <a:spcPct val="90000"/>
              </a:lnSpc>
            </a:pPr>
            <a:r>
              <a:rPr lang="en-US" altLang="ar-JO" sz="2400" dirty="0" smtClean="0"/>
              <a:t>Will </a:t>
            </a:r>
            <a:r>
              <a:rPr lang="en-US" altLang="ar-JO" sz="2400" dirty="0"/>
              <a:t>the results be disseminated broadly to enhance scientific and technological understanding? </a:t>
            </a:r>
            <a:endParaRPr lang="en-US" altLang="ar-JO" sz="2400" dirty="0" smtClean="0"/>
          </a:p>
          <a:p>
            <a:pPr algn="just">
              <a:lnSpc>
                <a:spcPct val="90000"/>
              </a:lnSpc>
            </a:pPr>
            <a:r>
              <a:rPr lang="en-US" altLang="ar-JO" sz="2400" dirty="0" smtClean="0"/>
              <a:t>What </a:t>
            </a:r>
            <a:r>
              <a:rPr lang="en-US" altLang="ar-JO" sz="2400" dirty="0"/>
              <a:t>may be the benefits of the proposed activity to society?</a:t>
            </a:r>
          </a:p>
          <a:p>
            <a:pPr algn="just">
              <a:lnSpc>
                <a:spcPct val="90000"/>
              </a:lnSpc>
            </a:pPr>
            <a:endParaRPr lang="en-US" altLang="ar-JO" sz="2400" dirty="0"/>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42578793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ctrTitle"/>
          </p:nvPr>
        </p:nvSpPr>
        <p:spPr>
          <a:xfrm>
            <a:off x="152400" y="549910"/>
            <a:ext cx="8113369" cy="635000"/>
          </a:xfrm>
        </p:spPr>
        <p:txBody>
          <a:bodyPr/>
          <a:lstStyle/>
          <a:p>
            <a:r>
              <a:rPr lang="en-US" altLang="ar-JO" sz="4000" b="1" dirty="0"/>
              <a:t>Integration of Research and Education</a:t>
            </a:r>
          </a:p>
        </p:txBody>
      </p:sp>
      <p:sp>
        <p:nvSpPr>
          <p:cNvPr id="44035" name="Rectangle 3"/>
          <p:cNvSpPr>
            <a:spLocks noGrp="1" noChangeArrowheads="1"/>
          </p:cNvSpPr>
          <p:nvPr>
            <p:ph type="subTitle" idx="4"/>
          </p:nvPr>
        </p:nvSpPr>
        <p:spPr>
          <a:xfrm>
            <a:off x="1143000" y="1752600"/>
            <a:ext cx="6400800" cy="4985980"/>
          </a:xfrm>
        </p:spPr>
        <p:txBody>
          <a:bodyPr/>
          <a:lstStyle/>
          <a:p>
            <a:pPr marL="342900" indent="-342900" algn="just">
              <a:lnSpc>
                <a:spcPct val="90000"/>
              </a:lnSpc>
              <a:buFont typeface="Arial" panose="020B0604020202020204" pitchFamily="34" charset="0"/>
              <a:buChar char="•"/>
            </a:pPr>
            <a:r>
              <a:rPr lang="en-US" altLang="ar-JO" sz="2400" dirty="0"/>
              <a:t>One of the principal strategies in support of NSF's goals is to foster integration of research and education through the programs, projects, and activities it supports at academic and research institutions. </a:t>
            </a:r>
            <a:endParaRPr lang="en-US" altLang="ar-JO" sz="2400" dirty="0" smtClean="0"/>
          </a:p>
          <a:p>
            <a:pPr marL="342900" indent="-342900" algn="just">
              <a:lnSpc>
                <a:spcPct val="90000"/>
              </a:lnSpc>
              <a:buFont typeface="Arial" panose="020B0604020202020204" pitchFamily="34" charset="0"/>
              <a:buChar char="•"/>
            </a:pPr>
            <a:r>
              <a:rPr lang="en-US" altLang="ar-JO" sz="2400" dirty="0" smtClean="0"/>
              <a:t>These </a:t>
            </a:r>
            <a:r>
              <a:rPr lang="en-US" altLang="ar-JO" sz="2400" dirty="0"/>
              <a:t>institutions provide abundant opportunities where individuals may concurrently assume responsibilities as researchers, educators, and students and where all can engage in joint efforts that infuse education with the excitement of discovery and enrich research through the diversity of learning perspectives.</a:t>
            </a:r>
          </a:p>
          <a:p>
            <a:pPr algn="just">
              <a:lnSpc>
                <a:spcPct val="90000"/>
              </a:lnSpc>
            </a:pPr>
            <a:endParaRPr lang="en-US" altLang="ar-JO" sz="2400" dirty="0"/>
          </a:p>
          <a:p>
            <a:pPr algn="just">
              <a:lnSpc>
                <a:spcPct val="90000"/>
              </a:lnSpc>
            </a:pPr>
            <a:endParaRPr lang="en-US" altLang="ar-JO" sz="2400" dirty="0"/>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27325859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ctrTitle"/>
          </p:nvPr>
        </p:nvSpPr>
        <p:spPr/>
        <p:txBody>
          <a:bodyPr/>
          <a:lstStyle/>
          <a:p>
            <a:r>
              <a:rPr lang="en-US" altLang="ar-JO"/>
              <a:t>Diversity</a:t>
            </a:r>
          </a:p>
        </p:txBody>
      </p:sp>
      <p:sp>
        <p:nvSpPr>
          <p:cNvPr id="45059" name="Rectangle 3"/>
          <p:cNvSpPr>
            <a:spLocks noGrp="1" noChangeArrowheads="1"/>
          </p:cNvSpPr>
          <p:nvPr>
            <p:ph type="subTitle" idx="4"/>
          </p:nvPr>
        </p:nvSpPr>
        <p:spPr>
          <a:xfrm>
            <a:off x="1143000" y="2057400"/>
            <a:ext cx="6400800" cy="2991588"/>
          </a:xfrm>
        </p:spPr>
        <p:txBody>
          <a:bodyPr/>
          <a:lstStyle/>
          <a:p>
            <a:pPr marL="342900" indent="-342900" algn="just" rtl="0">
              <a:lnSpc>
                <a:spcPct val="90000"/>
              </a:lnSpc>
              <a:buFont typeface="Arial" panose="020B0604020202020204" pitchFamily="34" charset="0"/>
              <a:buChar char="•"/>
            </a:pPr>
            <a:r>
              <a:rPr lang="en-US" altLang="ar-JO" sz="2400" dirty="0"/>
              <a:t>Broadening opportunities and enabling the participation of all citizens -- women and men, underrepresented minorities, and persons with disabilities -- is essential to the health and vitality of science and engineering. </a:t>
            </a:r>
            <a:endParaRPr lang="en-US" altLang="ar-JO" sz="2400" dirty="0" smtClean="0"/>
          </a:p>
          <a:p>
            <a:pPr marL="342900" indent="-342900" algn="just" rtl="0">
              <a:lnSpc>
                <a:spcPct val="90000"/>
              </a:lnSpc>
              <a:buFont typeface="Arial" panose="020B0604020202020204" pitchFamily="34" charset="0"/>
              <a:buChar char="•"/>
            </a:pPr>
            <a:r>
              <a:rPr lang="en-US" altLang="ar-JO" sz="2400" dirty="0" smtClean="0"/>
              <a:t>NSF </a:t>
            </a:r>
            <a:r>
              <a:rPr lang="en-US" altLang="ar-JO" sz="2400" dirty="0"/>
              <a:t>is committed to this principle of diversity and deems it central to the programs, projects, and activities it considers and supports.</a:t>
            </a:r>
          </a:p>
          <a:p>
            <a:pPr marL="342900" indent="-342900" algn="just">
              <a:lnSpc>
                <a:spcPct val="90000"/>
              </a:lnSpc>
              <a:buFont typeface="Arial" panose="020B0604020202020204" pitchFamily="34" charset="0"/>
              <a:buChar char="•"/>
            </a:pPr>
            <a:endParaRPr lang="en-US" altLang="ar-JO" sz="2400" dirty="0"/>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39616497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95550" y="580136"/>
            <a:ext cx="4239895" cy="1854200"/>
          </a:xfrm>
          <a:prstGeom prst="rect">
            <a:avLst/>
          </a:prstGeom>
        </p:spPr>
        <p:txBody>
          <a:bodyPr vert="horz" wrap="square" lIns="0" tIns="12065" rIns="0" bIns="0" rtlCol="0">
            <a:spAutoFit/>
          </a:bodyPr>
          <a:lstStyle/>
          <a:p>
            <a:pPr marL="12700" marR="5080" indent="-2540" algn="ctr">
              <a:lnSpc>
                <a:spcPct val="100000"/>
              </a:lnSpc>
              <a:spcBef>
                <a:spcPts val="95"/>
              </a:spcBef>
            </a:pPr>
            <a:r>
              <a:rPr sz="4000" spc="-5" dirty="0"/>
              <a:t>And </a:t>
            </a:r>
            <a:r>
              <a:rPr sz="4000" spc="-45" dirty="0"/>
              <a:t>remember..  </a:t>
            </a:r>
            <a:r>
              <a:rPr sz="4000" spc="-5" dirty="0"/>
              <a:t>choose </a:t>
            </a:r>
            <a:r>
              <a:rPr sz="4000" spc="-25" dirty="0"/>
              <a:t>to </a:t>
            </a:r>
            <a:r>
              <a:rPr sz="4000" spc="-5" dirty="0"/>
              <a:t>be </a:t>
            </a:r>
            <a:r>
              <a:rPr sz="4000" spc="-50" dirty="0"/>
              <a:t>happy,  </a:t>
            </a:r>
            <a:r>
              <a:rPr sz="4000" spc="-25" dirty="0"/>
              <a:t>always</a:t>
            </a:r>
            <a:r>
              <a:rPr sz="4000" b="0" spc="-25" dirty="0">
                <a:latin typeface="Calibri"/>
                <a:cs typeface="Calibri"/>
              </a:rPr>
              <a:t>.</a:t>
            </a:r>
            <a:endParaRPr sz="4000">
              <a:latin typeface="Calibri"/>
              <a:cs typeface="Calibri"/>
            </a:endParaRPr>
          </a:p>
        </p:txBody>
      </p:sp>
      <p:sp>
        <p:nvSpPr>
          <p:cNvPr id="3" name="object 3"/>
          <p:cNvSpPr/>
          <p:nvPr/>
        </p:nvSpPr>
        <p:spPr>
          <a:xfrm>
            <a:off x="2065005" y="2660918"/>
            <a:ext cx="5324876" cy="3686526"/>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2209800" y="2819400"/>
            <a:ext cx="4810125" cy="3171825"/>
          </a:xfrm>
          <a:prstGeom prst="rect">
            <a:avLst/>
          </a:prstGeom>
          <a:blipFill>
            <a:blip r:embed="rId3" cstate="print"/>
            <a:stretch>
              <a:fillRect/>
            </a:stretch>
          </a:blipFill>
        </p:spPr>
        <p:txBody>
          <a:bodyPr wrap="square" lIns="0" tIns="0" rIns="0" bIns="0" rtlCol="0"/>
          <a:lstStyle/>
          <a:p>
            <a:endParaRPr/>
          </a:p>
        </p:txBody>
      </p:sp>
      <p:sp>
        <p:nvSpPr>
          <p:cNvPr id="8" name="Slide Number Placeholder 7"/>
          <p:cNvSpPr>
            <a:spLocks noGrp="1"/>
          </p:cNvSpPr>
          <p:nvPr>
            <p:ph type="sldNum" sz="quarter" idx="7"/>
          </p:nvPr>
        </p:nvSpPr>
        <p:spPr/>
        <p:txBody>
          <a:bodyPr/>
          <a:lstStyle/>
          <a:p>
            <a:fld id="{B6F15528-21DE-4FAA-801E-634DDDAF4B2B}" type="slidenum">
              <a:rPr lang="ar-JO" smtClean="0"/>
              <a:t>36</a:t>
            </a:fld>
            <a:endParaRPr lang="ar-JO"/>
          </a:p>
        </p:txBody>
      </p:sp>
      <p:sp>
        <p:nvSpPr>
          <p:cNvPr id="9" name="Rectangle 8"/>
          <p:cNvSpPr/>
          <p:nvPr/>
        </p:nvSpPr>
        <p:spPr>
          <a:xfrm>
            <a:off x="685800" y="6215402"/>
            <a:ext cx="7086600" cy="369332"/>
          </a:xfrm>
          <a:prstGeom prst="rect">
            <a:avLst/>
          </a:prstGeom>
        </p:spPr>
        <p:txBody>
          <a:bodyPr wrap="square">
            <a:spAutoFit/>
          </a:bodyPr>
          <a:lstStyle/>
          <a:p>
            <a:r>
              <a:rPr lang="en-US" dirty="0"/>
              <a:t>https://www.slideshare.net/MichelleLynCruz/trello-73198801</a:t>
            </a:r>
            <a:endParaRPr lang="ar-JO"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p:txBody>
          <a:bodyPr/>
          <a:lstStyle/>
          <a:p>
            <a:r>
              <a:rPr lang="en-US" altLang="ar-JO" dirty="0"/>
              <a:t>Creating the Strategy</a:t>
            </a:r>
          </a:p>
        </p:txBody>
      </p:sp>
      <p:sp>
        <p:nvSpPr>
          <p:cNvPr id="24579" name="Rectangle 3"/>
          <p:cNvSpPr>
            <a:spLocks noGrp="1" noChangeArrowheads="1"/>
          </p:cNvSpPr>
          <p:nvPr>
            <p:ph type="subTitle" idx="4"/>
          </p:nvPr>
        </p:nvSpPr>
        <p:spPr>
          <a:xfrm>
            <a:off x="1295400" y="2133600"/>
            <a:ext cx="6934200" cy="3693319"/>
          </a:xfrm>
        </p:spPr>
        <p:txBody>
          <a:bodyPr/>
          <a:lstStyle/>
          <a:p>
            <a:pPr algn="just"/>
            <a:r>
              <a:rPr lang="en-US" altLang="ar-JO" sz="2400" dirty="0"/>
              <a:t>Set your own vision:  what do you want to be known for 5 years from now</a:t>
            </a:r>
          </a:p>
          <a:p>
            <a:pPr marL="742950" lvl="1" indent="-285750" algn="just">
              <a:buFont typeface="Arial" panose="020B0604020202020204" pitchFamily="34" charset="0"/>
              <a:buChar char="•"/>
            </a:pPr>
            <a:r>
              <a:rPr lang="en-US" altLang="ar-JO" sz="2400" dirty="0"/>
              <a:t>Assess your own capabilities and passions for research</a:t>
            </a:r>
          </a:p>
          <a:p>
            <a:pPr marL="742950" lvl="1" indent="-285750" algn="just">
              <a:buFont typeface="Arial" panose="020B0604020202020204" pitchFamily="34" charset="0"/>
              <a:buChar char="•"/>
            </a:pPr>
            <a:r>
              <a:rPr lang="en-US" altLang="ar-JO" sz="2400" dirty="0"/>
              <a:t>Identify capabilities that you can leverage here </a:t>
            </a:r>
            <a:r>
              <a:rPr lang="en-US" altLang="ar-JO" sz="2400" dirty="0" smtClean="0"/>
              <a:t>-- </a:t>
            </a:r>
            <a:r>
              <a:rPr lang="en-US" altLang="ar-JO" sz="2400" dirty="0"/>
              <a:t>do not become isolated</a:t>
            </a:r>
          </a:p>
          <a:p>
            <a:pPr marL="742950" lvl="1" indent="-285750" algn="just">
              <a:buFont typeface="Arial" panose="020B0604020202020204" pitchFamily="34" charset="0"/>
              <a:buChar char="•"/>
            </a:pPr>
            <a:r>
              <a:rPr lang="en-US" altLang="ar-JO" sz="2400" dirty="0"/>
              <a:t>Create milestones needed for tenure</a:t>
            </a:r>
          </a:p>
          <a:p>
            <a:pPr lvl="1">
              <a:buFontTx/>
              <a:buNone/>
            </a:pPr>
            <a:endParaRPr lang="en-US" altLang="ar-JO" dirty="0"/>
          </a:p>
          <a:p>
            <a:pPr lvl="1"/>
            <a:endParaRPr lang="en-US" altLang="ar-JO" dirty="0"/>
          </a:p>
          <a:p>
            <a:pPr lvl="1"/>
            <a:endParaRPr lang="en-US" altLang="ar-JO" dirty="0"/>
          </a:p>
          <a:p>
            <a:pPr lvl="1"/>
            <a:endParaRPr lang="en-US" altLang="ar-JO" dirty="0"/>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597395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ctrTitle"/>
          </p:nvPr>
        </p:nvSpPr>
        <p:spPr/>
        <p:txBody>
          <a:bodyPr/>
          <a:lstStyle/>
          <a:p>
            <a:r>
              <a:rPr lang="en-US" altLang="ar-JO"/>
              <a:t>More Strategy</a:t>
            </a:r>
          </a:p>
        </p:txBody>
      </p:sp>
      <p:sp>
        <p:nvSpPr>
          <p:cNvPr id="25603" name="Rectangle 3"/>
          <p:cNvSpPr>
            <a:spLocks noGrp="1" noChangeArrowheads="1"/>
          </p:cNvSpPr>
          <p:nvPr>
            <p:ph type="subTitle" idx="4"/>
          </p:nvPr>
        </p:nvSpPr>
        <p:spPr>
          <a:xfrm>
            <a:off x="1143000" y="2057400"/>
            <a:ext cx="6934200" cy="2215991"/>
          </a:xfrm>
        </p:spPr>
        <p:txBody>
          <a:bodyPr/>
          <a:lstStyle/>
          <a:p>
            <a:pPr algn="just"/>
            <a:r>
              <a:rPr lang="en-US" altLang="ar-JO" sz="2400" dirty="0"/>
              <a:t>Assess the Market</a:t>
            </a:r>
          </a:p>
          <a:p>
            <a:pPr marL="800100" lvl="1" indent="-342900" algn="just">
              <a:buFont typeface="Arial" panose="020B0604020202020204" pitchFamily="34" charset="0"/>
              <a:buChar char="•"/>
            </a:pPr>
            <a:r>
              <a:rPr lang="en-US" altLang="ar-JO" sz="2400" dirty="0"/>
              <a:t>Identify agencies and programs that fund related research</a:t>
            </a:r>
          </a:p>
          <a:p>
            <a:pPr marL="800100" lvl="1" indent="-342900" algn="just">
              <a:buFont typeface="Arial" panose="020B0604020202020204" pitchFamily="34" charset="0"/>
              <a:buChar char="•"/>
            </a:pPr>
            <a:r>
              <a:rPr lang="en-US" altLang="ar-JO" sz="2400" dirty="0"/>
              <a:t>Determine how your vision can be crafted to match funding priorities</a:t>
            </a:r>
          </a:p>
          <a:p>
            <a:pPr marL="800100" lvl="1" indent="-342900" algn="just">
              <a:buFont typeface="Arial" panose="020B0604020202020204" pitchFamily="34" charset="0"/>
              <a:buChar char="•"/>
            </a:pPr>
            <a:r>
              <a:rPr lang="en-US" altLang="ar-JO" sz="2400" dirty="0"/>
              <a:t>Create a proposal writing schedule</a:t>
            </a:r>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1103898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p:txBody>
          <a:bodyPr/>
          <a:lstStyle/>
          <a:p>
            <a:r>
              <a:rPr lang="en-US" altLang="ar-JO"/>
              <a:t>Next Steps in Securing Funding</a:t>
            </a:r>
          </a:p>
        </p:txBody>
      </p:sp>
      <p:sp>
        <p:nvSpPr>
          <p:cNvPr id="27651" name="Rectangle 3"/>
          <p:cNvSpPr>
            <a:spLocks noGrp="1" noChangeArrowheads="1"/>
          </p:cNvSpPr>
          <p:nvPr>
            <p:ph type="subTitle" idx="4"/>
          </p:nvPr>
        </p:nvSpPr>
        <p:spPr>
          <a:xfrm>
            <a:off x="1295400" y="2133600"/>
            <a:ext cx="6400800" cy="1538883"/>
          </a:xfrm>
        </p:spPr>
        <p:txBody>
          <a:bodyPr/>
          <a:lstStyle/>
          <a:p>
            <a:pPr algn="just"/>
            <a:r>
              <a:rPr lang="en-US" altLang="ar-JO" sz="2000" dirty="0"/>
              <a:t>1.  Identify relevant funding agencies</a:t>
            </a:r>
          </a:p>
          <a:p>
            <a:pPr algn="just"/>
            <a:r>
              <a:rPr lang="en-US" altLang="ar-JO" sz="2000" dirty="0"/>
              <a:t>2. Research the programs </a:t>
            </a:r>
          </a:p>
          <a:p>
            <a:pPr algn="just"/>
            <a:r>
              <a:rPr lang="en-US" altLang="ar-JO" sz="2000" dirty="0"/>
              <a:t>3. Get to know the program officer </a:t>
            </a:r>
          </a:p>
          <a:p>
            <a:pPr algn="just"/>
            <a:r>
              <a:rPr lang="en-US" altLang="ar-JO" sz="2000" dirty="0"/>
              <a:t>4. Write a responsive proposal</a:t>
            </a:r>
          </a:p>
          <a:p>
            <a:pPr algn="just"/>
            <a:r>
              <a:rPr lang="en-US" altLang="ar-JO" sz="2000" dirty="0"/>
              <a:t>5. Get feedback and revise </a:t>
            </a:r>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4206508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ctrTitle"/>
          </p:nvPr>
        </p:nvSpPr>
        <p:spPr/>
        <p:txBody>
          <a:bodyPr/>
          <a:lstStyle/>
          <a:p>
            <a:r>
              <a:rPr lang="en-US" altLang="ar-JO"/>
              <a:t>1. Identify relevant agencies</a:t>
            </a:r>
          </a:p>
        </p:txBody>
      </p:sp>
      <p:sp>
        <p:nvSpPr>
          <p:cNvPr id="28675" name="Rectangle 3"/>
          <p:cNvSpPr>
            <a:spLocks noGrp="1" noChangeArrowheads="1"/>
          </p:cNvSpPr>
          <p:nvPr>
            <p:ph type="subTitle" idx="4"/>
          </p:nvPr>
        </p:nvSpPr>
        <p:spPr>
          <a:xfrm>
            <a:off x="1143000" y="2133600"/>
            <a:ext cx="6400800" cy="2585323"/>
          </a:xfrm>
        </p:spPr>
        <p:txBody>
          <a:bodyPr/>
          <a:lstStyle/>
          <a:p>
            <a:pPr algn="just">
              <a:buFont typeface="Monotype Sorts" pitchFamily="2" charset="2"/>
              <a:buNone/>
            </a:pPr>
            <a:r>
              <a:rPr lang="en-US" altLang="ar-JO" sz="2400" u="sng" dirty="0"/>
              <a:t>Goal: find the sources of funding</a:t>
            </a:r>
          </a:p>
          <a:p>
            <a:pPr marL="342900" indent="-342900" algn="just">
              <a:buFont typeface="Arial" panose="020B0604020202020204" pitchFamily="34" charset="0"/>
              <a:buChar char="•"/>
            </a:pPr>
            <a:r>
              <a:rPr lang="en-US" altLang="ar-JO" sz="2400" dirty="0"/>
              <a:t>Contact your peers, mentors, </a:t>
            </a:r>
            <a:r>
              <a:rPr lang="en-US" altLang="ar-JO" sz="2400" dirty="0" smtClean="0"/>
              <a:t>either at PU  </a:t>
            </a:r>
            <a:r>
              <a:rPr lang="en-US" altLang="ar-JO" sz="2400" dirty="0"/>
              <a:t>and elsewhere</a:t>
            </a:r>
          </a:p>
          <a:p>
            <a:pPr marL="342900" indent="-342900" algn="just">
              <a:buFont typeface="Arial" panose="020B0604020202020204" pitchFamily="34" charset="0"/>
              <a:buChar char="•"/>
            </a:pPr>
            <a:r>
              <a:rPr lang="en-US" altLang="ar-JO" sz="2400" dirty="0"/>
              <a:t>Find out where other universities get funding in your area</a:t>
            </a:r>
          </a:p>
          <a:p>
            <a:pPr marL="342900" indent="-342900" algn="just">
              <a:buFont typeface="Arial" panose="020B0604020202020204" pitchFamily="34" charset="0"/>
              <a:buChar char="•"/>
            </a:pPr>
            <a:r>
              <a:rPr lang="en-US" altLang="ar-JO" sz="2400" dirty="0"/>
              <a:t>Attend relevant conferences</a:t>
            </a:r>
          </a:p>
          <a:p>
            <a:pPr marL="342900" indent="-342900" algn="just">
              <a:buFont typeface="Arial" panose="020B0604020202020204" pitchFamily="34" charset="0"/>
              <a:buChar char="•"/>
            </a:pPr>
            <a:r>
              <a:rPr lang="en-US" altLang="ar-JO" sz="2400" dirty="0"/>
              <a:t>Search the web</a:t>
            </a:r>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3321709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p:txBody>
          <a:bodyPr/>
          <a:lstStyle/>
          <a:p>
            <a:r>
              <a:rPr lang="en-US" altLang="ar-JO"/>
              <a:t>2.  Research the programs</a:t>
            </a:r>
          </a:p>
        </p:txBody>
      </p:sp>
      <p:sp>
        <p:nvSpPr>
          <p:cNvPr id="29699" name="Rectangle 3"/>
          <p:cNvSpPr>
            <a:spLocks noGrp="1" noChangeArrowheads="1"/>
          </p:cNvSpPr>
          <p:nvPr>
            <p:ph type="subTitle" idx="4"/>
          </p:nvPr>
        </p:nvSpPr>
        <p:spPr>
          <a:xfrm>
            <a:off x="1066800" y="1600200"/>
            <a:ext cx="7239000" cy="4653582"/>
          </a:xfrm>
        </p:spPr>
        <p:txBody>
          <a:bodyPr/>
          <a:lstStyle/>
          <a:p>
            <a:pPr>
              <a:lnSpc>
                <a:spcPct val="90000"/>
              </a:lnSpc>
              <a:buFont typeface="Monotype Sorts" pitchFamily="2" charset="2"/>
              <a:buNone/>
            </a:pPr>
            <a:r>
              <a:rPr lang="en-US" altLang="ar-JO" sz="2800" u="sng" dirty="0"/>
              <a:t>Goal: determine priorities and selection process</a:t>
            </a:r>
          </a:p>
          <a:p>
            <a:pPr>
              <a:lnSpc>
                <a:spcPct val="90000"/>
              </a:lnSpc>
            </a:pPr>
            <a:endParaRPr lang="en-US" altLang="ar-JO" sz="2400" dirty="0" smtClean="0"/>
          </a:p>
          <a:p>
            <a:pPr marL="342900" indent="-342900">
              <a:lnSpc>
                <a:spcPct val="90000"/>
              </a:lnSpc>
              <a:buFont typeface="Arial" panose="020B0604020202020204" pitchFamily="34" charset="0"/>
              <a:buChar char="•"/>
            </a:pPr>
            <a:r>
              <a:rPr lang="en-US" altLang="ar-JO" sz="2400" dirty="0" smtClean="0"/>
              <a:t>Read </a:t>
            </a:r>
            <a:r>
              <a:rPr lang="en-US" altLang="ar-JO" sz="2400" dirty="0"/>
              <a:t>material on the web</a:t>
            </a:r>
          </a:p>
          <a:p>
            <a:pPr lvl="1" algn="just">
              <a:lnSpc>
                <a:spcPct val="90000"/>
              </a:lnSpc>
            </a:pPr>
            <a:r>
              <a:rPr lang="en-US" altLang="ar-JO" sz="2000" dirty="0"/>
              <a:t>Program priorities, who has been funded and for what, review process; who decides and how peer review is conducted; total dollars; size and duration of awards; success rate</a:t>
            </a:r>
          </a:p>
          <a:p>
            <a:pPr marL="342900" indent="-342900">
              <a:lnSpc>
                <a:spcPct val="90000"/>
              </a:lnSpc>
              <a:buFont typeface="Arial" panose="020B0604020202020204" pitchFamily="34" charset="0"/>
              <a:buChar char="•"/>
            </a:pPr>
            <a:endParaRPr lang="en-US" altLang="ar-JO" sz="2400" dirty="0" smtClean="0"/>
          </a:p>
          <a:p>
            <a:pPr marL="342900" indent="-342900">
              <a:lnSpc>
                <a:spcPct val="90000"/>
              </a:lnSpc>
              <a:buFont typeface="Arial" panose="020B0604020202020204" pitchFamily="34" charset="0"/>
              <a:buChar char="•"/>
            </a:pPr>
            <a:r>
              <a:rPr lang="en-US" altLang="ar-JO" sz="2400" dirty="0" smtClean="0"/>
              <a:t>Contact </a:t>
            </a:r>
            <a:r>
              <a:rPr lang="en-US" altLang="ar-JO" sz="2400" dirty="0"/>
              <a:t>program officer</a:t>
            </a:r>
          </a:p>
          <a:p>
            <a:pPr lvl="1" algn="just">
              <a:lnSpc>
                <a:spcPct val="90000"/>
              </a:lnSpc>
            </a:pPr>
            <a:r>
              <a:rPr lang="en-US" altLang="ar-JO" sz="2000" dirty="0"/>
              <a:t>What is the real story on funding; obtain suggestions on how to structure proposal; volunteer to be on review panel</a:t>
            </a:r>
          </a:p>
          <a:p>
            <a:pPr marL="342900" indent="-342900">
              <a:lnSpc>
                <a:spcPct val="90000"/>
              </a:lnSpc>
              <a:buFont typeface="Arial" panose="020B0604020202020204" pitchFamily="34" charset="0"/>
              <a:buChar char="•"/>
            </a:pPr>
            <a:endParaRPr lang="en-US" altLang="ar-JO" sz="2400" dirty="0" smtClean="0"/>
          </a:p>
          <a:p>
            <a:pPr marL="342900" indent="-342900">
              <a:lnSpc>
                <a:spcPct val="90000"/>
              </a:lnSpc>
              <a:buFont typeface="Arial" panose="020B0604020202020204" pitchFamily="34" charset="0"/>
              <a:buChar char="•"/>
            </a:pPr>
            <a:r>
              <a:rPr lang="en-US" altLang="ar-JO" sz="2400" dirty="0" smtClean="0"/>
              <a:t>Contact </a:t>
            </a:r>
            <a:r>
              <a:rPr lang="en-US" altLang="ar-JO" sz="2400" dirty="0"/>
              <a:t>other people who have been funded</a:t>
            </a:r>
          </a:p>
          <a:p>
            <a:pPr lvl="1" algn="just">
              <a:lnSpc>
                <a:spcPct val="90000"/>
              </a:lnSpc>
            </a:pPr>
            <a:r>
              <a:rPr lang="en-US" altLang="ar-JO" sz="2000" dirty="0"/>
              <a:t>What did it take for them to get funded; get example of a funded proposal</a:t>
            </a:r>
          </a:p>
          <a:p>
            <a:pPr>
              <a:lnSpc>
                <a:spcPct val="90000"/>
              </a:lnSpc>
            </a:pPr>
            <a:endParaRPr lang="en-US" altLang="ar-JO" sz="2400" dirty="0"/>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3268901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ctrTitle"/>
          </p:nvPr>
        </p:nvSpPr>
        <p:spPr/>
        <p:txBody>
          <a:bodyPr/>
          <a:lstStyle/>
          <a:p>
            <a:r>
              <a:rPr lang="en-US" altLang="ar-JO" sz="4000"/>
              <a:t>3. Get to Know the Program Officer</a:t>
            </a:r>
          </a:p>
        </p:txBody>
      </p:sp>
      <p:sp>
        <p:nvSpPr>
          <p:cNvPr id="30723" name="Rectangle 3"/>
          <p:cNvSpPr>
            <a:spLocks noGrp="1" noChangeArrowheads="1"/>
          </p:cNvSpPr>
          <p:nvPr>
            <p:ph type="subTitle" idx="4"/>
          </p:nvPr>
        </p:nvSpPr>
        <p:spPr>
          <a:xfrm>
            <a:off x="990600" y="1828800"/>
            <a:ext cx="6934200" cy="4235006"/>
          </a:xfrm>
        </p:spPr>
        <p:txBody>
          <a:bodyPr/>
          <a:lstStyle/>
          <a:p>
            <a:pPr>
              <a:lnSpc>
                <a:spcPct val="80000"/>
              </a:lnSpc>
              <a:buFont typeface="Monotype Sorts" pitchFamily="2" charset="2"/>
              <a:buNone/>
            </a:pPr>
            <a:r>
              <a:rPr lang="en-US" altLang="ar-JO" sz="2800" u="sng" dirty="0"/>
              <a:t>Goal: Make your research a priority within the program</a:t>
            </a:r>
          </a:p>
          <a:p>
            <a:pPr marL="342900" indent="-342900" algn="just">
              <a:lnSpc>
                <a:spcPct val="80000"/>
              </a:lnSpc>
              <a:buFont typeface="Arial" panose="020B0604020202020204" pitchFamily="34" charset="0"/>
              <a:buChar char="•"/>
            </a:pPr>
            <a:endParaRPr lang="en-US" altLang="ar-JO" sz="2400" dirty="0" smtClean="0"/>
          </a:p>
          <a:p>
            <a:pPr marL="342900" indent="-342900" algn="just">
              <a:lnSpc>
                <a:spcPct val="80000"/>
              </a:lnSpc>
              <a:buFont typeface="Arial" panose="020B0604020202020204" pitchFamily="34" charset="0"/>
              <a:buChar char="•"/>
            </a:pPr>
            <a:r>
              <a:rPr lang="en-US" altLang="ar-JO" sz="2400" dirty="0" smtClean="0"/>
              <a:t>Visit </a:t>
            </a:r>
            <a:r>
              <a:rPr lang="en-US" altLang="ar-JO" sz="2400" dirty="0"/>
              <a:t>and meet in person; present your ideas and get feedback; find out what the program officer cares most about; find out &amp; influence what will happen in future</a:t>
            </a:r>
          </a:p>
          <a:p>
            <a:pPr marL="342900" indent="-342900" algn="just">
              <a:lnSpc>
                <a:spcPct val="80000"/>
              </a:lnSpc>
              <a:buFont typeface="Arial" panose="020B0604020202020204" pitchFamily="34" charset="0"/>
              <a:buChar char="•"/>
            </a:pPr>
            <a:endParaRPr lang="en-US" altLang="ar-JO" sz="2400" dirty="0" smtClean="0"/>
          </a:p>
          <a:p>
            <a:pPr marL="342900" indent="-342900" algn="just">
              <a:lnSpc>
                <a:spcPct val="80000"/>
              </a:lnSpc>
              <a:buFont typeface="Arial" panose="020B0604020202020204" pitchFamily="34" charset="0"/>
              <a:buChar char="•"/>
            </a:pPr>
            <a:r>
              <a:rPr lang="en-US" altLang="ar-JO" sz="2400" dirty="0" smtClean="0"/>
              <a:t>Volunteer </a:t>
            </a:r>
            <a:r>
              <a:rPr lang="en-US" altLang="ar-JO" sz="2400" dirty="0"/>
              <a:t>to serve on a review panel</a:t>
            </a:r>
          </a:p>
          <a:p>
            <a:pPr marL="342900" indent="-342900" algn="just">
              <a:lnSpc>
                <a:spcPct val="80000"/>
              </a:lnSpc>
              <a:buFont typeface="Arial" panose="020B0604020202020204" pitchFamily="34" charset="0"/>
              <a:buChar char="•"/>
            </a:pPr>
            <a:endParaRPr lang="ar-JO" altLang="ar-JO" sz="2400" dirty="0" smtClean="0"/>
          </a:p>
          <a:p>
            <a:pPr marL="342900" indent="-342900" algn="just">
              <a:lnSpc>
                <a:spcPct val="80000"/>
              </a:lnSpc>
              <a:buFont typeface="Arial" panose="020B0604020202020204" pitchFamily="34" charset="0"/>
              <a:buChar char="•"/>
            </a:pPr>
            <a:r>
              <a:rPr lang="en-US" altLang="ar-JO" sz="2400" dirty="0" smtClean="0"/>
              <a:t>Try </a:t>
            </a:r>
            <a:r>
              <a:rPr lang="en-US" altLang="ar-JO" sz="2400" dirty="0"/>
              <a:t>to connect to program officer through conferences, professional meetings</a:t>
            </a:r>
          </a:p>
          <a:p>
            <a:pPr marL="342900" indent="-342900" algn="just">
              <a:lnSpc>
                <a:spcPct val="80000"/>
              </a:lnSpc>
              <a:buFont typeface="Arial" panose="020B0604020202020204" pitchFamily="34" charset="0"/>
              <a:buChar char="•"/>
            </a:pPr>
            <a:endParaRPr lang="en-US" altLang="ar-JO" sz="2400" dirty="0" smtClean="0"/>
          </a:p>
          <a:p>
            <a:pPr marL="342900" indent="-342900" algn="just">
              <a:lnSpc>
                <a:spcPct val="80000"/>
              </a:lnSpc>
              <a:buFont typeface="Arial" panose="020B0604020202020204" pitchFamily="34" charset="0"/>
              <a:buChar char="•"/>
            </a:pPr>
            <a:r>
              <a:rPr lang="en-US" altLang="ar-JO" sz="2400" dirty="0" smtClean="0"/>
              <a:t>Treat </a:t>
            </a:r>
            <a:r>
              <a:rPr lang="en-US" altLang="ar-JO" sz="2400" dirty="0"/>
              <a:t>him or her like a customer</a:t>
            </a:r>
          </a:p>
        </p:txBody>
      </p:sp>
      <p:sp>
        <p:nvSpPr>
          <p:cNvPr id="4" name="Rectangle 3"/>
          <p:cNvSpPr/>
          <p:nvPr/>
        </p:nvSpPr>
        <p:spPr>
          <a:xfrm>
            <a:off x="533400" y="6389132"/>
            <a:ext cx="7391400" cy="369332"/>
          </a:xfrm>
          <a:prstGeom prst="rect">
            <a:avLst/>
          </a:prstGeom>
        </p:spPr>
        <p:txBody>
          <a:bodyPr wrap="square">
            <a:spAutoFit/>
          </a:bodyPr>
          <a:lstStyle/>
          <a:p>
            <a:r>
              <a:rPr lang="en-US" dirty="0"/>
              <a:t>http://research.usc.edu/files/2011/05/funding_strategy_workshop.ppt</a:t>
            </a:r>
            <a:endParaRPr lang="ar-JO" dirty="0"/>
          </a:p>
        </p:txBody>
      </p:sp>
    </p:spTree>
    <p:extLst>
      <p:ext uri="{BB962C8B-B14F-4D97-AF65-F5344CB8AC3E}">
        <p14:creationId xmlns:p14="http://schemas.microsoft.com/office/powerpoint/2010/main" val="26487531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184</TotalTime>
  <Words>1928</Words>
  <Application>Microsoft Office PowerPoint</Application>
  <PresentationFormat>On-screen Show (4:3)</PresentationFormat>
  <Paragraphs>259</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Faculty Training Courses</vt:lpstr>
      <vt:lpstr>Why Funding?</vt:lpstr>
      <vt:lpstr>Funding Cautions</vt:lpstr>
      <vt:lpstr>Creating the Strategy</vt:lpstr>
      <vt:lpstr>More Strategy</vt:lpstr>
      <vt:lpstr>Next Steps in Securing Funding</vt:lpstr>
      <vt:lpstr>1. Identify relevant agencies</vt:lpstr>
      <vt:lpstr>2.  Research the programs</vt:lpstr>
      <vt:lpstr>3. Get to Know the Program Officer</vt:lpstr>
      <vt:lpstr>4. Write a Responsive Proposal</vt:lpstr>
      <vt:lpstr>4a. Develop Concept</vt:lpstr>
      <vt:lpstr>4b. Writing</vt:lpstr>
      <vt:lpstr>5. Get Feedback and Revise</vt:lpstr>
      <vt:lpstr>Proposal Writing</vt:lpstr>
      <vt:lpstr>Myths of Proposal Writing</vt:lpstr>
      <vt:lpstr>More Myths</vt:lpstr>
      <vt:lpstr>Reality</vt:lpstr>
      <vt:lpstr>Grant Proposal Planning &amp; Development </vt:lpstr>
      <vt:lpstr>Grant Proposal Planning &amp; Development </vt:lpstr>
      <vt:lpstr>Grant Proposal Planning &amp; Development </vt:lpstr>
      <vt:lpstr>Grant Proposal Planning &amp; Development </vt:lpstr>
      <vt:lpstr>What Peers Want</vt:lpstr>
      <vt:lpstr>What Managers Want</vt:lpstr>
      <vt:lpstr>Summary</vt:lpstr>
      <vt:lpstr>PowerPoint Presentation</vt:lpstr>
      <vt:lpstr>PowerPoint Presentation</vt:lpstr>
      <vt:lpstr>Summary Should do Exactly What is Asked</vt:lpstr>
      <vt:lpstr>Project Description</vt:lpstr>
      <vt:lpstr>Education</vt:lpstr>
      <vt:lpstr>Education</vt:lpstr>
      <vt:lpstr>Proposal Outline</vt:lpstr>
      <vt:lpstr>Intellectual Merit</vt:lpstr>
      <vt:lpstr>Broader Impacts</vt:lpstr>
      <vt:lpstr>Integration of Research and Education</vt:lpstr>
      <vt:lpstr>Diversity</vt:lpstr>
      <vt:lpstr>And remember..  choose to be happy,  always.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 Doc</dc:creator>
  <cp:lastModifiedBy>Omar Daoud</cp:lastModifiedBy>
  <cp:revision>21</cp:revision>
  <dcterms:created xsi:type="dcterms:W3CDTF">2020-09-13T11:21:11Z</dcterms:created>
  <dcterms:modified xsi:type="dcterms:W3CDTF">2020-09-22T06:38:02Z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2017-03-16T00:00:00Z</vt:filetime>
  </property>
  <property fmtid="{D5CDD505-2E9C-101B-9397-08002B2CF9AE}" pid="3" name="Creator">
    <vt:lpwstr>Microsoft® PowerPoint® 2010</vt:lpwstr>
  </property>
  <property fmtid="{D5CDD505-2E9C-101B-9397-08002B2CF9AE}" pid="4" name="LastSaved">
    <vt:filetime>2020-09-13T00:00:00Z</vt:filetime>
  </property>
</Properties>
</file>